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71" r:id="rId1"/>
  </p:sldMasterIdLst>
  <p:notesMasterIdLst>
    <p:notesMasterId r:id="rId41"/>
  </p:notesMasterIdLst>
  <p:handoutMasterIdLst>
    <p:handoutMasterId r:id="rId42"/>
  </p:handoutMasterIdLst>
  <p:sldIdLst>
    <p:sldId id="292" r:id="rId2"/>
    <p:sldId id="281" r:id="rId3"/>
    <p:sldId id="258" r:id="rId4"/>
    <p:sldId id="316" r:id="rId5"/>
    <p:sldId id="318" r:id="rId6"/>
    <p:sldId id="294" r:id="rId7"/>
    <p:sldId id="295" r:id="rId8"/>
    <p:sldId id="259" r:id="rId9"/>
    <p:sldId id="261" r:id="rId10"/>
    <p:sldId id="288" r:id="rId11"/>
    <p:sldId id="262" r:id="rId12"/>
    <p:sldId id="289" r:id="rId13"/>
    <p:sldId id="264" r:id="rId14"/>
    <p:sldId id="265" r:id="rId15"/>
    <p:sldId id="266" r:id="rId16"/>
    <p:sldId id="267" r:id="rId17"/>
    <p:sldId id="268" r:id="rId18"/>
    <p:sldId id="290" r:id="rId19"/>
    <p:sldId id="291" r:id="rId20"/>
    <p:sldId id="270" r:id="rId21"/>
    <p:sldId id="304" r:id="rId22"/>
    <p:sldId id="305" r:id="rId23"/>
    <p:sldId id="306" r:id="rId24"/>
    <p:sldId id="308" r:id="rId25"/>
    <p:sldId id="310" r:id="rId26"/>
    <p:sldId id="311" r:id="rId27"/>
    <p:sldId id="312" r:id="rId28"/>
    <p:sldId id="313" r:id="rId29"/>
    <p:sldId id="314" r:id="rId30"/>
    <p:sldId id="315" r:id="rId31"/>
    <p:sldId id="276" r:id="rId32"/>
    <p:sldId id="297" r:id="rId33"/>
    <p:sldId id="272" r:id="rId34"/>
    <p:sldId id="321" r:id="rId35"/>
    <p:sldId id="298" r:id="rId36"/>
    <p:sldId id="299" r:id="rId37"/>
    <p:sldId id="301" r:id="rId38"/>
    <p:sldId id="302" r:id="rId39"/>
    <p:sldId id="303" r:id="rId40"/>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79F"/>
    <a:srgbClr val="33CCFF"/>
    <a:srgbClr val="CCECFF"/>
    <a:srgbClr val="BCE292"/>
    <a:srgbClr val="CCFFFF"/>
    <a:srgbClr val="00FFCC"/>
    <a:srgbClr val="C9A6E4"/>
    <a:srgbClr val="41A9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16" autoAdjust="0"/>
    <p:restoredTop sz="84489" autoAdjust="0"/>
  </p:normalViewPr>
  <p:slideViewPr>
    <p:cSldViewPr>
      <p:cViewPr varScale="1">
        <p:scale>
          <a:sx n="78" d="100"/>
          <a:sy n="78" d="100"/>
        </p:scale>
        <p:origin x="1674" y="96"/>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490"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8EE64A-9541-4A36-9B2C-761DDC98800B}" type="doc">
      <dgm:prSet loTypeId="urn:microsoft.com/office/officeart/2005/8/layout/process1" loCatId="process" qsTypeId="urn:microsoft.com/office/officeart/2005/8/quickstyle/simple5" qsCatId="simple" csTypeId="urn:microsoft.com/office/officeart/2005/8/colors/accent4_1" csCatId="accent4" phldr="1"/>
      <dgm:spPr/>
    </dgm:pt>
    <dgm:pt modelId="{B82F3C6B-CEC3-4921-AD01-89DA9EE2972E}">
      <dgm:prSet phldrT="[Text]"/>
      <dgm:spPr/>
      <dgm:t>
        <a:bodyPr/>
        <a:lstStyle/>
        <a:p>
          <a:r>
            <a:rPr lang="en-US" b="1" dirty="0" smtClean="0">
              <a:solidFill>
                <a:srgbClr val="990000"/>
              </a:solidFill>
            </a:rPr>
            <a:t>I.  PLANNING</a:t>
          </a:r>
          <a:endParaRPr lang="en-US" b="1" dirty="0">
            <a:solidFill>
              <a:srgbClr val="990000"/>
            </a:solidFill>
          </a:endParaRPr>
        </a:p>
      </dgm:t>
    </dgm:pt>
    <dgm:pt modelId="{10A77B26-15F4-4149-86C6-A6C130C85EB4}" type="parTrans" cxnId="{181E4C55-46B0-4527-8CA3-EE94866FAC2A}">
      <dgm:prSet/>
      <dgm:spPr/>
      <dgm:t>
        <a:bodyPr/>
        <a:lstStyle/>
        <a:p>
          <a:endParaRPr lang="en-US"/>
        </a:p>
      </dgm:t>
    </dgm:pt>
    <dgm:pt modelId="{D06ACFAC-8CF1-4AB9-AF8A-098A72CDC965}" type="sibTrans" cxnId="{181E4C55-46B0-4527-8CA3-EE94866FAC2A}">
      <dgm:prSet/>
      <dgm:spPr/>
      <dgm:t>
        <a:bodyPr/>
        <a:lstStyle/>
        <a:p>
          <a:endParaRPr lang="en-US"/>
        </a:p>
      </dgm:t>
    </dgm:pt>
    <dgm:pt modelId="{7CBE4805-17C3-4A90-AAC7-EA71CB85F5C6}">
      <dgm:prSet phldrT="[Text]"/>
      <dgm:spPr/>
      <dgm:t>
        <a:bodyPr/>
        <a:lstStyle/>
        <a:p>
          <a:r>
            <a:rPr lang="en-US" b="1" dirty="0" smtClean="0">
              <a:solidFill>
                <a:srgbClr val="990000"/>
              </a:solidFill>
            </a:rPr>
            <a:t>III. LEADING</a:t>
          </a:r>
          <a:endParaRPr lang="en-US" b="1" dirty="0">
            <a:solidFill>
              <a:srgbClr val="990000"/>
            </a:solidFill>
          </a:endParaRPr>
        </a:p>
      </dgm:t>
    </dgm:pt>
    <dgm:pt modelId="{A5B5A6C6-CBB9-49A0-85A9-CB0D77E19852}" type="parTrans" cxnId="{1387083B-D534-47A3-8BF0-22F3BAF444BA}">
      <dgm:prSet/>
      <dgm:spPr/>
      <dgm:t>
        <a:bodyPr/>
        <a:lstStyle/>
        <a:p>
          <a:endParaRPr lang="en-US"/>
        </a:p>
      </dgm:t>
    </dgm:pt>
    <dgm:pt modelId="{83C0B9AE-A564-479E-A385-A3AA293E84F0}" type="sibTrans" cxnId="{1387083B-D534-47A3-8BF0-22F3BAF444BA}">
      <dgm:prSet/>
      <dgm:spPr/>
      <dgm:t>
        <a:bodyPr/>
        <a:lstStyle/>
        <a:p>
          <a:endParaRPr lang="en-US"/>
        </a:p>
      </dgm:t>
    </dgm:pt>
    <dgm:pt modelId="{D3840DCB-0C35-46E4-B9F6-B6A02EDBDE3D}">
      <dgm:prSet phldrT="[Text]"/>
      <dgm:spPr/>
      <dgm:t>
        <a:bodyPr/>
        <a:lstStyle/>
        <a:p>
          <a:r>
            <a:rPr lang="en-US" b="1" dirty="0" smtClean="0">
              <a:solidFill>
                <a:srgbClr val="990000"/>
              </a:solidFill>
            </a:rPr>
            <a:t>IV. CONTROLLING</a:t>
          </a:r>
          <a:endParaRPr lang="en-US" b="1" dirty="0">
            <a:solidFill>
              <a:srgbClr val="990000"/>
            </a:solidFill>
          </a:endParaRPr>
        </a:p>
      </dgm:t>
    </dgm:pt>
    <dgm:pt modelId="{05F84632-2228-4669-8C81-3A39A35B5E03}" type="parTrans" cxnId="{C16C222D-AE7D-47D8-A5BB-3279A6AE5F4B}">
      <dgm:prSet/>
      <dgm:spPr/>
      <dgm:t>
        <a:bodyPr/>
        <a:lstStyle/>
        <a:p>
          <a:endParaRPr lang="en-US"/>
        </a:p>
      </dgm:t>
    </dgm:pt>
    <dgm:pt modelId="{E27873EF-523E-42CE-9DED-C518969118B5}" type="sibTrans" cxnId="{C16C222D-AE7D-47D8-A5BB-3279A6AE5F4B}">
      <dgm:prSet/>
      <dgm:spPr/>
      <dgm:t>
        <a:bodyPr/>
        <a:lstStyle/>
        <a:p>
          <a:endParaRPr lang="en-US"/>
        </a:p>
      </dgm:t>
    </dgm:pt>
    <dgm:pt modelId="{99557716-AEAE-4830-A08A-C65AC9F0ECDF}">
      <dgm:prSet phldrT="[Text]"/>
      <dgm:spPr/>
      <dgm:t>
        <a:bodyPr/>
        <a:lstStyle/>
        <a:p>
          <a:r>
            <a:rPr lang="en-US" b="1" dirty="0" smtClean="0">
              <a:solidFill>
                <a:srgbClr val="990000"/>
              </a:solidFill>
            </a:rPr>
            <a:t>II. ORGANIZING</a:t>
          </a:r>
          <a:endParaRPr lang="en-US" b="1" dirty="0">
            <a:solidFill>
              <a:srgbClr val="990000"/>
            </a:solidFill>
          </a:endParaRPr>
        </a:p>
      </dgm:t>
    </dgm:pt>
    <dgm:pt modelId="{83B43F11-50E8-4950-8442-27AFA14D52BC}" type="parTrans" cxnId="{F31AF2F6-D95E-4AE3-A15D-5A99F034F794}">
      <dgm:prSet/>
      <dgm:spPr/>
      <dgm:t>
        <a:bodyPr/>
        <a:lstStyle/>
        <a:p>
          <a:endParaRPr lang="en-US"/>
        </a:p>
      </dgm:t>
    </dgm:pt>
    <dgm:pt modelId="{4ABB472F-9B3E-47C4-BF85-CE0FCABB7470}" type="sibTrans" cxnId="{F31AF2F6-D95E-4AE3-A15D-5A99F034F794}">
      <dgm:prSet/>
      <dgm:spPr/>
      <dgm:t>
        <a:bodyPr/>
        <a:lstStyle/>
        <a:p>
          <a:endParaRPr lang="en-US"/>
        </a:p>
      </dgm:t>
    </dgm:pt>
    <dgm:pt modelId="{DC1C5CA8-D48A-45E1-B3B9-8F654260BAD4}" type="pres">
      <dgm:prSet presAssocID="{4D8EE64A-9541-4A36-9B2C-761DDC98800B}" presName="Name0" presStyleCnt="0">
        <dgm:presLayoutVars>
          <dgm:dir/>
          <dgm:resizeHandles val="exact"/>
        </dgm:presLayoutVars>
      </dgm:prSet>
      <dgm:spPr/>
    </dgm:pt>
    <dgm:pt modelId="{DDC6B818-3B0F-4398-A453-6DABD4BDBE11}" type="pres">
      <dgm:prSet presAssocID="{B82F3C6B-CEC3-4921-AD01-89DA9EE2972E}" presName="node" presStyleLbl="node1" presStyleIdx="0" presStyleCnt="4">
        <dgm:presLayoutVars>
          <dgm:bulletEnabled val="1"/>
        </dgm:presLayoutVars>
      </dgm:prSet>
      <dgm:spPr/>
      <dgm:t>
        <a:bodyPr/>
        <a:lstStyle/>
        <a:p>
          <a:endParaRPr lang="en-CA"/>
        </a:p>
      </dgm:t>
    </dgm:pt>
    <dgm:pt modelId="{F2F1D7A6-48CA-41D7-909E-3BFD0DDB0EE0}" type="pres">
      <dgm:prSet presAssocID="{D06ACFAC-8CF1-4AB9-AF8A-098A72CDC965}" presName="sibTrans" presStyleLbl="sibTrans2D1" presStyleIdx="0" presStyleCnt="3"/>
      <dgm:spPr/>
      <dgm:t>
        <a:bodyPr/>
        <a:lstStyle/>
        <a:p>
          <a:endParaRPr lang="en-CA"/>
        </a:p>
      </dgm:t>
    </dgm:pt>
    <dgm:pt modelId="{6CFA8FBB-9FC2-44A2-BB1D-D71AC471E5D3}" type="pres">
      <dgm:prSet presAssocID="{D06ACFAC-8CF1-4AB9-AF8A-098A72CDC965}" presName="connectorText" presStyleLbl="sibTrans2D1" presStyleIdx="0" presStyleCnt="3"/>
      <dgm:spPr/>
      <dgm:t>
        <a:bodyPr/>
        <a:lstStyle/>
        <a:p>
          <a:endParaRPr lang="en-CA"/>
        </a:p>
      </dgm:t>
    </dgm:pt>
    <dgm:pt modelId="{72034C0C-F885-476A-8540-03874368381D}" type="pres">
      <dgm:prSet presAssocID="{99557716-AEAE-4830-A08A-C65AC9F0ECDF}" presName="node" presStyleLbl="node1" presStyleIdx="1" presStyleCnt="4" custLinFactNeighborX="-2741" custLinFactNeighborY="11538">
        <dgm:presLayoutVars>
          <dgm:bulletEnabled val="1"/>
        </dgm:presLayoutVars>
      </dgm:prSet>
      <dgm:spPr/>
      <dgm:t>
        <a:bodyPr/>
        <a:lstStyle/>
        <a:p>
          <a:endParaRPr lang="en-US"/>
        </a:p>
      </dgm:t>
    </dgm:pt>
    <dgm:pt modelId="{13B50CC7-8226-4D20-A5FC-3B31A522950B}" type="pres">
      <dgm:prSet presAssocID="{4ABB472F-9B3E-47C4-BF85-CE0FCABB7470}" presName="sibTrans" presStyleLbl="sibTrans2D1" presStyleIdx="1" presStyleCnt="3"/>
      <dgm:spPr/>
      <dgm:t>
        <a:bodyPr/>
        <a:lstStyle/>
        <a:p>
          <a:endParaRPr lang="en-CA"/>
        </a:p>
      </dgm:t>
    </dgm:pt>
    <dgm:pt modelId="{68F15C27-0454-4064-8C92-E328DB892A54}" type="pres">
      <dgm:prSet presAssocID="{4ABB472F-9B3E-47C4-BF85-CE0FCABB7470}" presName="connectorText" presStyleLbl="sibTrans2D1" presStyleIdx="1" presStyleCnt="3"/>
      <dgm:spPr/>
      <dgm:t>
        <a:bodyPr/>
        <a:lstStyle/>
        <a:p>
          <a:endParaRPr lang="en-CA"/>
        </a:p>
      </dgm:t>
    </dgm:pt>
    <dgm:pt modelId="{785745FE-F090-4D2F-A0A4-61A96172B256}" type="pres">
      <dgm:prSet presAssocID="{7CBE4805-17C3-4A90-AAC7-EA71CB85F5C6}" presName="node" presStyleLbl="node1" presStyleIdx="2" presStyleCnt="4" custLinFactNeighborX="-3287">
        <dgm:presLayoutVars>
          <dgm:bulletEnabled val="1"/>
        </dgm:presLayoutVars>
      </dgm:prSet>
      <dgm:spPr/>
      <dgm:t>
        <a:bodyPr/>
        <a:lstStyle/>
        <a:p>
          <a:endParaRPr lang="en-US"/>
        </a:p>
      </dgm:t>
    </dgm:pt>
    <dgm:pt modelId="{15E29C5F-E947-4483-ABB7-A4EA31A6BD23}" type="pres">
      <dgm:prSet presAssocID="{83C0B9AE-A564-479E-A385-A3AA293E84F0}" presName="sibTrans" presStyleLbl="sibTrans2D1" presStyleIdx="2" presStyleCnt="3"/>
      <dgm:spPr/>
      <dgm:t>
        <a:bodyPr/>
        <a:lstStyle/>
        <a:p>
          <a:endParaRPr lang="en-CA"/>
        </a:p>
      </dgm:t>
    </dgm:pt>
    <dgm:pt modelId="{6DAD1B2C-699B-4982-9D07-9E49F1344D2D}" type="pres">
      <dgm:prSet presAssocID="{83C0B9AE-A564-479E-A385-A3AA293E84F0}" presName="connectorText" presStyleLbl="sibTrans2D1" presStyleIdx="2" presStyleCnt="3"/>
      <dgm:spPr/>
      <dgm:t>
        <a:bodyPr/>
        <a:lstStyle/>
        <a:p>
          <a:endParaRPr lang="en-CA"/>
        </a:p>
      </dgm:t>
    </dgm:pt>
    <dgm:pt modelId="{7DA309F5-F75D-433A-9A52-69A19A1EF913}" type="pres">
      <dgm:prSet presAssocID="{D3840DCB-0C35-46E4-B9F6-B6A02EDBDE3D}" presName="node" presStyleLbl="node1" presStyleIdx="3" presStyleCnt="4" custScaleX="141828">
        <dgm:presLayoutVars>
          <dgm:bulletEnabled val="1"/>
        </dgm:presLayoutVars>
      </dgm:prSet>
      <dgm:spPr/>
      <dgm:t>
        <a:bodyPr/>
        <a:lstStyle/>
        <a:p>
          <a:endParaRPr lang="en-CA"/>
        </a:p>
      </dgm:t>
    </dgm:pt>
  </dgm:ptLst>
  <dgm:cxnLst>
    <dgm:cxn modelId="{28ADD230-5B62-43A1-8708-313B291016CB}" type="presOf" srcId="{B82F3C6B-CEC3-4921-AD01-89DA9EE2972E}" destId="{DDC6B818-3B0F-4398-A453-6DABD4BDBE11}" srcOrd="0" destOrd="0" presId="urn:microsoft.com/office/officeart/2005/8/layout/process1"/>
    <dgm:cxn modelId="{1387083B-D534-47A3-8BF0-22F3BAF444BA}" srcId="{4D8EE64A-9541-4A36-9B2C-761DDC98800B}" destId="{7CBE4805-17C3-4A90-AAC7-EA71CB85F5C6}" srcOrd="2" destOrd="0" parTransId="{A5B5A6C6-CBB9-49A0-85A9-CB0D77E19852}" sibTransId="{83C0B9AE-A564-479E-A385-A3AA293E84F0}"/>
    <dgm:cxn modelId="{DAF82C1A-FADF-482D-8A0A-8EFA06D6C9D5}" type="presOf" srcId="{D06ACFAC-8CF1-4AB9-AF8A-098A72CDC965}" destId="{6CFA8FBB-9FC2-44A2-BB1D-D71AC471E5D3}" srcOrd="1" destOrd="0" presId="urn:microsoft.com/office/officeart/2005/8/layout/process1"/>
    <dgm:cxn modelId="{570587B5-DE79-4089-B0C7-3BB3CE8C926F}" type="presOf" srcId="{4ABB472F-9B3E-47C4-BF85-CE0FCABB7470}" destId="{68F15C27-0454-4064-8C92-E328DB892A54}" srcOrd="1" destOrd="0" presId="urn:microsoft.com/office/officeart/2005/8/layout/process1"/>
    <dgm:cxn modelId="{6F14ADDB-9272-450E-B759-680FADFF7BCF}" type="presOf" srcId="{4D8EE64A-9541-4A36-9B2C-761DDC98800B}" destId="{DC1C5CA8-D48A-45E1-B3B9-8F654260BAD4}" srcOrd="0" destOrd="0" presId="urn:microsoft.com/office/officeart/2005/8/layout/process1"/>
    <dgm:cxn modelId="{A238408D-2DB9-4F0C-B728-73334D03845E}" type="presOf" srcId="{83C0B9AE-A564-479E-A385-A3AA293E84F0}" destId="{6DAD1B2C-699B-4982-9D07-9E49F1344D2D}" srcOrd="1" destOrd="0" presId="urn:microsoft.com/office/officeart/2005/8/layout/process1"/>
    <dgm:cxn modelId="{FD043A55-CB61-41AC-AE56-EFCED8EC55C1}" type="presOf" srcId="{99557716-AEAE-4830-A08A-C65AC9F0ECDF}" destId="{72034C0C-F885-476A-8540-03874368381D}" srcOrd="0" destOrd="0" presId="urn:microsoft.com/office/officeart/2005/8/layout/process1"/>
    <dgm:cxn modelId="{C16C222D-AE7D-47D8-A5BB-3279A6AE5F4B}" srcId="{4D8EE64A-9541-4A36-9B2C-761DDC98800B}" destId="{D3840DCB-0C35-46E4-B9F6-B6A02EDBDE3D}" srcOrd="3" destOrd="0" parTransId="{05F84632-2228-4669-8C81-3A39A35B5E03}" sibTransId="{E27873EF-523E-42CE-9DED-C518969118B5}"/>
    <dgm:cxn modelId="{3443D3D4-901B-4DE0-8414-3C4AAEA2A6BB}" type="presOf" srcId="{4ABB472F-9B3E-47C4-BF85-CE0FCABB7470}" destId="{13B50CC7-8226-4D20-A5FC-3B31A522950B}" srcOrd="0" destOrd="0" presId="urn:microsoft.com/office/officeart/2005/8/layout/process1"/>
    <dgm:cxn modelId="{F31AF2F6-D95E-4AE3-A15D-5A99F034F794}" srcId="{4D8EE64A-9541-4A36-9B2C-761DDC98800B}" destId="{99557716-AEAE-4830-A08A-C65AC9F0ECDF}" srcOrd="1" destOrd="0" parTransId="{83B43F11-50E8-4950-8442-27AFA14D52BC}" sibTransId="{4ABB472F-9B3E-47C4-BF85-CE0FCABB7470}"/>
    <dgm:cxn modelId="{181E4C55-46B0-4527-8CA3-EE94866FAC2A}" srcId="{4D8EE64A-9541-4A36-9B2C-761DDC98800B}" destId="{B82F3C6B-CEC3-4921-AD01-89DA9EE2972E}" srcOrd="0" destOrd="0" parTransId="{10A77B26-15F4-4149-86C6-A6C130C85EB4}" sibTransId="{D06ACFAC-8CF1-4AB9-AF8A-098A72CDC965}"/>
    <dgm:cxn modelId="{AC78ABEF-E262-4DE7-9C7F-7AAB4393500E}" type="presOf" srcId="{83C0B9AE-A564-479E-A385-A3AA293E84F0}" destId="{15E29C5F-E947-4483-ABB7-A4EA31A6BD23}" srcOrd="0" destOrd="0" presId="urn:microsoft.com/office/officeart/2005/8/layout/process1"/>
    <dgm:cxn modelId="{A606CCF0-240E-48E6-8F8C-81E798C1DF37}" type="presOf" srcId="{D3840DCB-0C35-46E4-B9F6-B6A02EDBDE3D}" destId="{7DA309F5-F75D-433A-9A52-69A19A1EF913}" srcOrd="0" destOrd="0" presId="urn:microsoft.com/office/officeart/2005/8/layout/process1"/>
    <dgm:cxn modelId="{1AC26F4F-3B3F-4E46-AD33-DF88B18FB716}" type="presOf" srcId="{D06ACFAC-8CF1-4AB9-AF8A-098A72CDC965}" destId="{F2F1D7A6-48CA-41D7-909E-3BFD0DDB0EE0}" srcOrd="0" destOrd="0" presId="urn:microsoft.com/office/officeart/2005/8/layout/process1"/>
    <dgm:cxn modelId="{8ABA15B9-78DC-45A7-B6E6-0AB9DB5B3A04}" type="presOf" srcId="{7CBE4805-17C3-4A90-AAC7-EA71CB85F5C6}" destId="{785745FE-F090-4D2F-A0A4-61A96172B256}" srcOrd="0" destOrd="0" presId="urn:microsoft.com/office/officeart/2005/8/layout/process1"/>
    <dgm:cxn modelId="{52096F49-5D61-4DC4-90C0-947FDD1F4FAF}" type="presParOf" srcId="{DC1C5CA8-D48A-45E1-B3B9-8F654260BAD4}" destId="{DDC6B818-3B0F-4398-A453-6DABD4BDBE11}" srcOrd="0" destOrd="0" presId="urn:microsoft.com/office/officeart/2005/8/layout/process1"/>
    <dgm:cxn modelId="{8B0B87E3-896E-4834-A9F7-E394E268DDD6}" type="presParOf" srcId="{DC1C5CA8-D48A-45E1-B3B9-8F654260BAD4}" destId="{F2F1D7A6-48CA-41D7-909E-3BFD0DDB0EE0}" srcOrd="1" destOrd="0" presId="urn:microsoft.com/office/officeart/2005/8/layout/process1"/>
    <dgm:cxn modelId="{516FD5EA-6C69-4C63-9782-700C772908C7}" type="presParOf" srcId="{F2F1D7A6-48CA-41D7-909E-3BFD0DDB0EE0}" destId="{6CFA8FBB-9FC2-44A2-BB1D-D71AC471E5D3}" srcOrd="0" destOrd="0" presId="urn:microsoft.com/office/officeart/2005/8/layout/process1"/>
    <dgm:cxn modelId="{834BF170-5DF0-48DA-B181-FB6E122CFA47}" type="presParOf" srcId="{DC1C5CA8-D48A-45E1-B3B9-8F654260BAD4}" destId="{72034C0C-F885-476A-8540-03874368381D}" srcOrd="2" destOrd="0" presId="urn:microsoft.com/office/officeart/2005/8/layout/process1"/>
    <dgm:cxn modelId="{7D8D2B04-7641-46EE-AB26-FDF04A5CF080}" type="presParOf" srcId="{DC1C5CA8-D48A-45E1-B3B9-8F654260BAD4}" destId="{13B50CC7-8226-4D20-A5FC-3B31A522950B}" srcOrd="3" destOrd="0" presId="urn:microsoft.com/office/officeart/2005/8/layout/process1"/>
    <dgm:cxn modelId="{D1EC9023-3D17-416C-98B0-D96B8733B49D}" type="presParOf" srcId="{13B50CC7-8226-4D20-A5FC-3B31A522950B}" destId="{68F15C27-0454-4064-8C92-E328DB892A54}" srcOrd="0" destOrd="0" presId="urn:microsoft.com/office/officeart/2005/8/layout/process1"/>
    <dgm:cxn modelId="{71D19A06-D1A0-47CD-A388-9466E6E1C254}" type="presParOf" srcId="{DC1C5CA8-D48A-45E1-B3B9-8F654260BAD4}" destId="{785745FE-F090-4D2F-A0A4-61A96172B256}" srcOrd="4" destOrd="0" presId="urn:microsoft.com/office/officeart/2005/8/layout/process1"/>
    <dgm:cxn modelId="{05E4EC80-C997-4B75-BBEC-C0C34F8F1D5F}" type="presParOf" srcId="{DC1C5CA8-D48A-45E1-B3B9-8F654260BAD4}" destId="{15E29C5F-E947-4483-ABB7-A4EA31A6BD23}" srcOrd="5" destOrd="0" presId="urn:microsoft.com/office/officeart/2005/8/layout/process1"/>
    <dgm:cxn modelId="{BD90E55F-A016-4758-8B79-387EAEBD9EDE}" type="presParOf" srcId="{15E29C5F-E947-4483-ABB7-A4EA31A6BD23}" destId="{6DAD1B2C-699B-4982-9D07-9E49F1344D2D}" srcOrd="0" destOrd="0" presId="urn:microsoft.com/office/officeart/2005/8/layout/process1"/>
    <dgm:cxn modelId="{7862B0B6-22C2-4065-A9F8-D55402A045EA}" type="presParOf" srcId="{DC1C5CA8-D48A-45E1-B3B9-8F654260BAD4}" destId="{7DA309F5-F75D-433A-9A52-69A19A1EF913}"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C6B818-3B0F-4398-A453-6DABD4BDBE11}">
      <dsp:nvSpPr>
        <dsp:cNvPr id="0" name=""/>
        <dsp:cNvSpPr/>
      </dsp:nvSpPr>
      <dsp:spPr>
        <a:xfrm>
          <a:off x="257" y="0"/>
          <a:ext cx="1369758" cy="660400"/>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990000"/>
              </a:solidFill>
            </a:rPr>
            <a:t>I.  PLANNING</a:t>
          </a:r>
          <a:endParaRPr lang="en-US" sz="1300" b="1" kern="1200" dirty="0">
            <a:solidFill>
              <a:srgbClr val="990000"/>
            </a:solidFill>
          </a:endParaRPr>
        </a:p>
      </dsp:txBody>
      <dsp:txXfrm>
        <a:off x="19599" y="19342"/>
        <a:ext cx="1331074" cy="621716"/>
      </dsp:txXfrm>
    </dsp:sp>
    <dsp:sp modelId="{F2F1D7A6-48CA-41D7-909E-3BFD0DDB0EE0}">
      <dsp:nvSpPr>
        <dsp:cNvPr id="0" name=""/>
        <dsp:cNvSpPr/>
      </dsp:nvSpPr>
      <dsp:spPr>
        <a:xfrm>
          <a:off x="1503236" y="160349"/>
          <a:ext cx="282429" cy="339700"/>
        </a:xfrm>
        <a:prstGeom prst="rightArrow">
          <a:avLst>
            <a:gd name="adj1" fmla="val 60000"/>
            <a:gd name="adj2" fmla="val 50000"/>
          </a:avLst>
        </a:prstGeom>
        <a:gradFill rotWithShape="0">
          <a:gsLst>
            <a:gs pos="0">
              <a:schemeClr val="accent4">
                <a:tint val="60000"/>
                <a:hueOff val="0"/>
                <a:satOff val="0"/>
                <a:lumOff val="0"/>
                <a:alphaOff val="0"/>
                <a:shade val="51000"/>
                <a:satMod val="130000"/>
              </a:schemeClr>
            </a:gs>
            <a:gs pos="80000">
              <a:schemeClr val="accent4">
                <a:tint val="60000"/>
                <a:hueOff val="0"/>
                <a:satOff val="0"/>
                <a:lumOff val="0"/>
                <a:alphaOff val="0"/>
                <a:shade val="93000"/>
                <a:satMod val="130000"/>
              </a:schemeClr>
            </a:gs>
            <a:gs pos="100000">
              <a:schemeClr val="accent4">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1503236" y="228289"/>
        <a:ext cx="197700" cy="203820"/>
      </dsp:txXfrm>
    </dsp:sp>
    <dsp:sp modelId="{72034C0C-F885-476A-8540-03874368381D}">
      <dsp:nvSpPr>
        <dsp:cNvPr id="0" name=""/>
        <dsp:cNvSpPr/>
      </dsp:nvSpPr>
      <dsp:spPr>
        <a:xfrm>
          <a:off x="1902900" y="0"/>
          <a:ext cx="1369758" cy="660400"/>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990000"/>
              </a:solidFill>
            </a:rPr>
            <a:t>II. ORGANIZING</a:t>
          </a:r>
          <a:endParaRPr lang="en-US" sz="1300" b="1" kern="1200" dirty="0">
            <a:solidFill>
              <a:srgbClr val="990000"/>
            </a:solidFill>
          </a:endParaRPr>
        </a:p>
      </dsp:txBody>
      <dsp:txXfrm>
        <a:off x="1922242" y="19342"/>
        <a:ext cx="1331074" cy="621716"/>
      </dsp:txXfrm>
    </dsp:sp>
    <dsp:sp modelId="{13B50CC7-8226-4D20-A5FC-3B31A522950B}">
      <dsp:nvSpPr>
        <dsp:cNvPr id="0" name=""/>
        <dsp:cNvSpPr/>
      </dsp:nvSpPr>
      <dsp:spPr>
        <a:xfrm>
          <a:off x="3408887" y="160349"/>
          <a:ext cx="288803" cy="339700"/>
        </a:xfrm>
        <a:prstGeom prst="rightArrow">
          <a:avLst>
            <a:gd name="adj1" fmla="val 60000"/>
            <a:gd name="adj2" fmla="val 50000"/>
          </a:avLst>
        </a:prstGeom>
        <a:gradFill rotWithShape="0">
          <a:gsLst>
            <a:gs pos="0">
              <a:schemeClr val="accent4">
                <a:tint val="60000"/>
                <a:hueOff val="0"/>
                <a:satOff val="0"/>
                <a:lumOff val="0"/>
                <a:alphaOff val="0"/>
                <a:shade val="51000"/>
                <a:satMod val="130000"/>
              </a:schemeClr>
            </a:gs>
            <a:gs pos="80000">
              <a:schemeClr val="accent4">
                <a:tint val="60000"/>
                <a:hueOff val="0"/>
                <a:satOff val="0"/>
                <a:lumOff val="0"/>
                <a:alphaOff val="0"/>
                <a:shade val="93000"/>
                <a:satMod val="130000"/>
              </a:schemeClr>
            </a:gs>
            <a:gs pos="100000">
              <a:schemeClr val="accent4">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3408887" y="228289"/>
        <a:ext cx="202162" cy="203820"/>
      </dsp:txXfrm>
    </dsp:sp>
    <dsp:sp modelId="{785745FE-F090-4D2F-A0A4-61A96172B256}">
      <dsp:nvSpPr>
        <dsp:cNvPr id="0" name=""/>
        <dsp:cNvSpPr/>
      </dsp:nvSpPr>
      <dsp:spPr>
        <a:xfrm>
          <a:off x="3817570" y="0"/>
          <a:ext cx="1369758" cy="660400"/>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990000"/>
              </a:solidFill>
            </a:rPr>
            <a:t>III. LEADING</a:t>
          </a:r>
          <a:endParaRPr lang="en-US" sz="1300" b="1" kern="1200" dirty="0">
            <a:solidFill>
              <a:srgbClr val="990000"/>
            </a:solidFill>
          </a:endParaRPr>
        </a:p>
      </dsp:txBody>
      <dsp:txXfrm>
        <a:off x="3836912" y="19342"/>
        <a:ext cx="1331074" cy="621716"/>
      </dsp:txXfrm>
    </dsp:sp>
    <dsp:sp modelId="{15E29C5F-E947-4483-ABB7-A4EA31A6BD23}">
      <dsp:nvSpPr>
        <dsp:cNvPr id="0" name=""/>
        <dsp:cNvSpPr/>
      </dsp:nvSpPr>
      <dsp:spPr>
        <a:xfrm>
          <a:off x="5328807" y="160349"/>
          <a:ext cx="299933" cy="339700"/>
        </a:xfrm>
        <a:prstGeom prst="rightArrow">
          <a:avLst>
            <a:gd name="adj1" fmla="val 60000"/>
            <a:gd name="adj2" fmla="val 50000"/>
          </a:avLst>
        </a:prstGeom>
        <a:gradFill rotWithShape="0">
          <a:gsLst>
            <a:gs pos="0">
              <a:schemeClr val="accent4">
                <a:tint val="60000"/>
                <a:hueOff val="0"/>
                <a:satOff val="0"/>
                <a:lumOff val="0"/>
                <a:alphaOff val="0"/>
                <a:shade val="51000"/>
                <a:satMod val="130000"/>
              </a:schemeClr>
            </a:gs>
            <a:gs pos="80000">
              <a:schemeClr val="accent4">
                <a:tint val="60000"/>
                <a:hueOff val="0"/>
                <a:satOff val="0"/>
                <a:lumOff val="0"/>
                <a:alphaOff val="0"/>
                <a:shade val="93000"/>
                <a:satMod val="130000"/>
              </a:schemeClr>
            </a:gs>
            <a:gs pos="100000">
              <a:schemeClr val="accent4">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5328807" y="228289"/>
        <a:ext cx="209953" cy="203820"/>
      </dsp:txXfrm>
    </dsp:sp>
    <dsp:sp modelId="{7DA309F5-F75D-433A-9A52-69A19A1EF913}">
      <dsp:nvSpPr>
        <dsp:cNvPr id="0" name=""/>
        <dsp:cNvSpPr/>
      </dsp:nvSpPr>
      <dsp:spPr>
        <a:xfrm>
          <a:off x="5753241" y="0"/>
          <a:ext cx="1942700" cy="660400"/>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990000"/>
              </a:solidFill>
            </a:rPr>
            <a:t>IV. CONTROLLING</a:t>
          </a:r>
          <a:endParaRPr lang="en-US" sz="1300" b="1" kern="1200" dirty="0">
            <a:solidFill>
              <a:srgbClr val="990000"/>
            </a:solidFill>
          </a:endParaRPr>
        </a:p>
      </dsp:txBody>
      <dsp:txXfrm>
        <a:off x="5772583" y="19342"/>
        <a:ext cx="1904016" cy="62171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eaLnBrk="0" hangingPunct="0">
              <a:defRPr sz="1000" i="1">
                <a:latin typeface="Times New Roman" pitchFamily="18" charset="0"/>
                <a:cs typeface="Arial" charset="0"/>
              </a:defRPr>
            </a:lvl1pPr>
          </a:lstStyle>
          <a:p>
            <a:pPr>
              <a:defRPr/>
            </a:pPr>
            <a:endParaRPr lang="en-US"/>
          </a:p>
        </p:txBody>
      </p:sp>
      <p:sp>
        <p:nvSpPr>
          <p:cNvPr id="3075" name="Rectangle 3"/>
          <p:cNvSpPr>
            <a:spLocks noGrp="1" noChangeArrowheads="1"/>
          </p:cNvSpPr>
          <p:nvPr>
            <p:ph type="dt" sz="quarter" idx="1"/>
          </p:nvPr>
        </p:nvSpPr>
        <p:spPr bwMode="auto">
          <a:xfrm>
            <a:off x="3884613"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eaLnBrk="0" hangingPunct="0">
              <a:defRPr sz="1000" i="1">
                <a:latin typeface="Times New Roman" pitchFamily="18" charset="0"/>
                <a:cs typeface="Arial" charset="0"/>
              </a:defRPr>
            </a:lvl1pPr>
          </a:lstStyle>
          <a:p>
            <a:pPr>
              <a:defRPr/>
            </a:pPr>
            <a:endParaRPr lang="en-US"/>
          </a:p>
        </p:txBody>
      </p:sp>
      <p:sp>
        <p:nvSpPr>
          <p:cNvPr id="3076" name="Rectangle 4"/>
          <p:cNvSpPr>
            <a:spLocks noGrp="1" noChangeArrowheads="1"/>
          </p:cNvSpPr>
          <p:nvPr>
            <p:ph type="ftr" sz="quarter" idx="2"/>
          </p:nvPr>
        </p:nvSpPr>
        <p:spPr bwMode="auto">
          <a:xfrm>
            <a:off x="0" y="868203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eaLnBrk="0" hangingPunct="0">
              <a:defRPr sz="1000" i="1">
                <a:latin typeface="Times New Roman" pitchFamily="18" charset="0"/>
                <a:cs typeface="Arial" charset="0"/>
              </a:defRPr>
            </a:lvl1pPr>
          </a:lstStyle>
          <a:p>
            <a:pPr>
              <a:defRPr/>
            </a:pPr>
            <a:endParaRPr lang="en-US"/>
          </a:p>
        </p:txBody>
      </p:sp>
      <p:sp>
        <p:nvSpPr>
          <p:cNvPr id="3077" name="Rectangle 5"/>
          <p:cNvSpPr>
            <a:spLocks noGrp="1" noChangeArrowheads="1"/>
          </p:cNvSpPr>
          <p:nvPr>
            <p:ph type="sldNum" sz="quarter" idx="3"/>
          </p:nvPr>
        </p:nvSpPr>
        <p:spPr bwMode="auto">
          <a:xfrm>
            <a:off x="3884613" y="868203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eaLnBrk="0" hangingPunct="0">
              <a:defRPr sz="1000" i="1">
                <a:latin typeface="Times New Roman" panose="02020603050405020304" pitchFamily="18" charset="0"/>
              </a:defRPr>
            </a:lvl1pPr>
          </a:lstStyle>
          <a:p>
            <a:pPr>
              <a:defRPr/>
            </a:pPr>
            <a:fld id="{FCF1C3E6-D2B8-4078-B16C-933E12510C87}" type="slidenum">
              <a:rPr lang="en-US" altLang="en-US"/>
              <a:pPr>
                <a:defRPr/>
              </a:pPr>
              <a:t>‹#›</a:t>
            </a:fld>
            <a:endParaRPr lang="en-US" altLang="en-US"/>
          </a:p>
        </p:txBody>
      </p:sp>
    </p:spTree>
    <p:extLst>
      <p:ext uri="{BB962C8B-B14F-4D97-AF65-F5344CB8AC3E}">
        <p14:creationId xmlns:p14="http://schemas.microsoft.com/office/powerpoint/2010/main" val="336370417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cs typeface="Arial" charset="0"/>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cs typeface="Arial" charset="0"/>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cs typeface="Arial" charset="0"/>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eaLnBrk="1" hangingPunct="1">
              <a:defRPr sz="1200">
                <a:latin typeface="Times New Roman" panose="02020603050405020304" pitchFamily="18" charset="0"/>
              </a:defRPr>
            </a:lvl1pPr>
          </a:lstStyle>
          <a:p>
            <a:pPr>
              <a:defRPr/>
            </a:pPr>
            <a:fld id="{A0FF6BEA-6355-4E59-83C1-5334033D045B}" type="slidenum">
              <a:rPr lang="en-US" altLang="en-US"/>
              <a:pPr>
                <a:defRPr/>
              </a:pPr>
              <a:t>‹#›</a:t>
            </a:fld>
            <a:endParaRPr lang="en-US" altLang="en-US"/>
          </a:p>
        </p:txBody>
      </p:sp>
    </p:spTree>
    <p:extLst>
      <p:ext uri="{BB962C8B-B14F-4D97-AF65-F5344CB8AC3E}">
        <p14:creationId xmlns:p14="http://schemas.microsoft.com/office/powerpoint/2010/main" val="2859675919"/>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tabLst>
        <a:tab pos="120650" algn="l"/>
        <a:tab pos="571500" algn="l"/>
        <a:tab pos="1022350" algn="l"/>
        <a:tab pos="1489075" algn="l"/>
      </a:tabLs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tabLst>
        <a:tab pos="120650" algn="l"/>
        <a:tab pos="571500" algn="l"/>
        <a:tab pos="1022350" algn="l"/>
        <a:tab pos="1489075" algn="l"/>
      </a:tabLs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tabLst>
        <a:tab pos="120650" algn="l"/>
        <a:tab pos="571500" algn="l"/>
        <a:tab pos="1022350" algn="l"/>
        <a:tab pos="1489075" algn="l"/>
      </a:tabLs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tabLst>
        <a:tab pos="120650" algn="l"/>
        <a:tab pos="571500" algn="l"/>
        <a:tab pos="1022350" algn="l"/>
        <a:tab pos="1489075" algn="l"/>
      </a:tabLs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tabLst>
        <a:tab pos="120650" algn="l"/>
        <a:tab pos="571500" algn="l"/>
        <a:tab pos="1022350" algn="l"/>
        <a:tab pos="1489075" algn="l"/>
      </a:tabLs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1150938" y="692150"/>
            <a:ext cx="4556125" cy="3416300"/>
          </a:xfrm>
          <a:ln/>
        </p:spPr>
      </p:sp>
      <p:sp>
        <p:nvSpPr>
          <p:cNvPr id="61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p>
        </p:txBody>
      </p:sp>
    </p:spTree>
    <p:extLst>
      <p:ext uri="{BB962C8B-B14F-4D97-AF65-F5344CB8AC3E}">
        <p14:creationId xmlns:p14="http://schemas.microsoft.com/office/powerpoint/2010/main" val="1531267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spect="1" noChangeArrowheads="1" noTextEdit="1"/>
          </p:cNvSpPr>
          <p:nvPr>
            <p:ph type="sldImg"/>
          </p:nvPr>
        </p:nvSpPr>
        <p:spPr>
          <a:xfrm>
            <a:off x="1150938" y="692150"/>
            <a:ext cx="4556125" cy="3416300"/>
          </a:xfrm>
          <a:ln/>
        </p:spPr>
      </p:sp>
      <p:sp>
        <p:nvSpPr>
          <p:cNvPr id="81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p>
        </p:txBody>
      </p:sp>
    </p:spTree>
    <p:extLst>
      <p:ext uri="{BB962C8B-B14F-4D97-AF65-F5344CB8AC3E}">
        <p14:creationId xmlns:p14="http://schemas.microsoft.com/office/powerpoint/2010/main" val="95973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spect="1" noChangeArrowheads="1" noTextEdit="1"/>
          </p:cNvSpPr>
          <p:nvPr>
            <p:ph type="sldImg"/>
          </p:nvPr>
        </p:nvSpPr>
        <p:spPr>
          <a:xfrm>
            <a:off x="1150938" y="692150"/>
            <a:ext cx="4556125" cy="3416300"/>
          </a:xfrm>
          <a:ln cap="flat"/>
        </p:spPr>
      </p:sp>
      <p:sp>
        <p:nvSpPr>
          <p:cNvPr id="102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endParaRPr lang="en-US" altLang="en-US" smtClean="0">
              <a:cs typeface="Times New Roman" panose="02020603050405020304" pitchFamily="18" charset="0"/>
            </a:endParaRPr>
          </a:p>
          <a:p>
            <a:endParaRPr lang="en-US" altLang="en-US" smtClean="0">
              <a:cs typeface="Times New Roman" panose="02020603050405020304" pitchFamily="18" charset="0"/>
            </a:endParaRPr>
          </a:p>
          <a:p>
            <a:r>
              <a:rPr lang="en-US" altLang="en-US" b="1" smtClean="0">
                <a:cs typeface="Times New Roman" panose="02020603050405020304" pitchFamily="18" charset="0"/>
              </a:rPr>
              <a:t>Management Key Concepts: </a:t>
            </a:r>
          </a:p>
          <a:p>
            <a:endParaRPr lang="en-US" altLang="en-US" smtClean="0">
              <a:cs typeface="Times New Roman" panose="02020603050405020304" pitchFamily="18" charset="0"/>
            </a:endParaRPr>
          </a:p>
          <a:p>
            <a:r>
              <a:rPr lang="en-US" altLang="en-US" b="1" smtClean="0">
                <a:cs typeface="Times New Roman" panose="02020603050405020304" pitchFamily="18" charset="0"/>
              </a:rPr>
              <a:t>Organizations</a:t>
            </a:r>
            <a:r>
              <a:rPr lang="en-US" altLang="en-US" smtClean="0">
                <a:cs typeface="Times New Roman" panose="02020603050405020304" pitchFamily="18" charset="0"/>
              </a:rPr>
              <a:t>: Refer to large businesses such as GM as well as a local, small business known to students. Be sure to also mention non-profit, service groups such as a hospital.</a:t>
            </a:r>
          </a:p>
          <a:p>
            <a:r>
              <a:rPr lang="en-US" altLang="en-US" b="1" smtClean="0">
                <a:cs typeface="Times New Roman" panose="02020603050405020304" pitchFamily="18" charset="0"/>
              </a:rPr>
              <a:t>Goals:</a:t>
            </a:r>
            <a:r>
              <a:rPr lang="en-US" altLang="en-US" smtClean="0">
                <a:cs typeface="Times New Roman" panose="02020603050405020304" pitchFamily="18" charset="0"/>
              </a:rPr>
              <a:t> Ask students what their personal goal might be. Business examples might be growth rates, profitability, customer service levels.</a:t>
            </a:r>
          </a:p>
          <a:p>
            <a:r>
              <a:rPr lang="en-US" altLang="en-US" smtClean="0">
                <a:cs typeface="Times New Roman" panose="02020603050405020304" pitchFamily="18" charset="0"/>
              </a:rPr>
              <a:t>Planning, Organizing, Leading, and controlling</a:t>
            </a:r>
          </a:p>
          <a:p>
            <a:endParaRPr lang="en-US" altLang="en-US" smtClean="0">
              <a:cs typeface="Times New Roman" panose="02020603050405020304" pitchFamily="18" charset="0"/>
            </a:endParaRPr>
          </a:p>
          <a:p>
            <a:r>
              <a:rPr lang="en-US" altLang="en-US" smtClean="0">
                <a:cs typeface="Times New Roman" panose="02020603050405020304" pitchFamily="18" charset="0"/>
              </a:rPr>
              <a:t>Focus on individual goals to drive the point home. All of us perform the 4 functions: ask students how these can help in goal attainment.</a:t>
            </a:r>
            <a:r>
              <a:rPr lang="en-US" altLang="en-US" smtClean="0"/>
              <a:t> </a:t>
            </a:r>
          </a:p>
        </p:txBody>
      </p:sp>
    </p:spTree>
    <p:extLst>
      <p:ext uri="{BB962C8B-B14F-4D97-AF65-F5344CB8AC3E}">
        <p14:creationId xmlns:p14="http://schemas.microsoft.com/office/powerpoint/2010/main" val="3086621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spect="1" noChangeArrowheads="1" noTextEdit="1"/>
          </p:cNvSpPr>
          <p:nvPr>
            <p:ph type="sldImg"/>
          </p:nvPr>
        </p:nvSpPr>
        <p:spPr>
          <a:xfrm>
            <a:off x="1150938" y="692150"/>
            <a:ext cx="4556125" cy="3416300"/>
          </a:xfrm>
          <a:ln cap="flat"/>
        </p:spPr>
      </p:sp>
      <p:sp>
        <p:nvSpPr>
          <p:cNvPr id="102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endParaRPr lang="en-US" altLang="en-US" smtClean="0">
              <a:cs typeface="Times New Roman" panose="02020603050405020304" pitchFamily="18" charset="0"/>
            </a:endParaRPr>
          </a:p>
          <a:p>
            <a:endParaRPr lang="en-US" altLang="en-US" smtClean="0">
              <a:cs typeface="Times New Roman" panose="02020603050405020304" pitchFamily="18" charset="0"/>
            </a:endParaRPr>
          </a:p>
          <a:p>
            <a:r>
              <a:rPr lang="en-US" altLang="en-US" b="1" smtClean="0">
                <a:cs typeface="Times New Roman" panose="02020603050405020304" pitchFamily="18" charset="0"/>
              </a:rPr>
              <a:t>Management Key Concepts: </a:t>
            </a:r>
          </a:p>
          <a:p>
            <a:endParaRPr lang="en-US" altLang="en-US" smtClean="0">
              <a:cs typeface="Times New Roman" panose="02020603050405020304" pitchFamily="18" charset="0"/>
            </a:endParaRPr>
          </a:p>
          <a:p>
            <a:r>
              <a:rPr lang="en-US" altLang="en-US" b="1" smtClean="0">
                <a:cs typeface="Times New Roman" panose="02020603050405020304" pitchFamily="18" charset="0"/>
              </a:rPr>
              <a:t>Organizations</a:t>
            </a:r>
            <a:r>
              <a:rPr lang="en-US" altLang="en-US" smtClean="0">
                <a:cs typeface="Times New Roman" panose="02020603050405020304" pitchFamily="18" charset="0"/>
              </a:rPr>
              <a:t>: Refer to large businesses such as GM as well as a local, small business known to students. Be sure to also mention non-profit, service groups such as a hospital.</a:t>
            </a:r>
          </a:p>
          <a:p>
            <a:r>
              <a:rPr lang="en-US" altLang="en-US" b="1" smtClean="0">
                <a:cs typeface="Times New Roman" panose="02020603050405020304" pitchFamily="18" charset="0"/>
              </a:rPr>
              <a:t>Goals:</a:t>
            </a:r>
            <a:r>
              <a:rPr lang="en-US" altLang="en-US" smtClean="0">
                <a:cs typeface="Times New Roman" panose="02020603050405020304" pitchFamily="18" charset="0"/>
              </a:rPr>
              <a:t> Ask students what their personal goal might be. Business examples might be growth rates, profitability, customer service levels.</a:t>
            </a:r>
          </a:p>
          <a:p>
            <a:r>
              <a:rPr lang="en-US" altLang="en-US" smtClean="0">
                <a:cs typeface="Times New Roman" panose="02020603050405020304" pitchFamily="18" charset="0"/>
              </a:rPr>
              <a:t>Planning, Organizing, Leading, and controlling</a:t>
            </a:r>
          </a:p>
          <a:p>
            <a:endParaRPr lang="en-US" altLang="en-US" smtClean="0">
              <a:cs typeface="Times New Roman" panose="02020603050405020304" pitchFamily="18" charset="0"/>
            </a:endParaRPr>
          </a:p>
          <a:p>
            <a:r>
              <a:rPr lang="en-US" altLang="en-US" smtClean="0">
                <a:cs typeface="Times New Roman" panose="02020603050405020304" pitchFamily="18" charset="0"/>
              </a:rPr>
              <a:t>Focus on individual goals to drive the point home. All of us perform the 4 functions: ask students how these can help in goal attainment.</a:t>
            </a:r>
            <a:r>
              <a:rPr lang="en-US" altLang="en-US" smtClean="0"/>
              <a:t> </a:t>
            </a:r>
          </a:p>
        </p:txBody>
      </p:sp>
    </p:spTree>
    <p:extLst>
      <p:ext uri="{BB962C8B-B14F-4D97-AF65-F5344CB8AC3E}">
        <p14:creationId xmlns:p14="http://schemas.microsoft.com/office/powerpoint/2010/main" val="3144394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spect="1" noChangeArrowheads="1" noTextEdit="1"/>
          </p:cNvSpPr>
          <p:nvPr>
            <p:ph type="sldImg"/>
          </p:nvPr>
        </p:nvSpPr>
        <p:spPr>
          <a:xfrm>
            <a:off x="1150938" y="692150"/>
            <a:ext cx="4556125" cy="3416300"/>
          </a:xfrm>
          <a:ln cap="flat"/>
        </p:spPr>
      </p:sp>
      <p:sp>
        <p:nvSpPr>
          <p:cNvPr id="102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endParaRPr lang="en-US" altLang="en-US" smtClean="0">
              <a:cs typeface="Times New Roman" panose="02020603050405020304" pitchFamily="18" charset="0"/>
            </a:endParaRPr>
          </a:p>
          <a:p>
            <a:endParaRPr lang="en-US" altLang="en-US" smtClean="0">
              <a:cs typeface="Times New Roman" panose="02020603050405020304" pitchFamily="18" charset="0"/>
            </a:endParaRPr>
          </a:p>
          <a:p>
            <a:r>
              <a:rPr lang="en-US" altLang="en-US" b="1" smtClean="0">
                <a:cs typeface="Times New Roman" panose="02020603050405020304" pitchFamily="18" charset="0"/>
              </a:rPr>
              <a:t>Management Key Concepts: </a:t>
            </a:r>
          </a:p>
          <a:p>
            <a:endParaRPr lang="en-US" altLang="en-US" smtClean="0">
              <a:cs typeface="Times New Roman" panose="02020603050405020304" pitchFamily="18" charset="0"/>
            </a:endParaRPr>
          </a:p>
          <a:p>
            <a:r>
              <a:rPr lang="en-US" altLang="en-US" b="1" smtClean="0">
                <a:cs typeface="Times New Roman" panose="02020603050405020304" pitchFamily="18" charset="0"/>
              </a:rPr>
              <a:t>Organizations</a:t>
            </a:r>
            <a:r>
              <a:rPr lang="en-US" altLang="en-US" smtClean="0">
                <a:cs typeface="Times New Roman" panose="02020603050405020304" pitchFamily="18" charset="0"/>
              </a:rPr>
              <a:t>: Refer to large businesses such as GM as well as a local, small business known to students. Be sure to also mention non-profit, service groups such as a hospital.</a:t>
            </a:r>
          </a:p>
          <a:p>
            <a:r>
              <a:rPr lang="en-US" altLang="en-US" b="1" smtClean="0">
                <a:cs typeface="Times New Roman" panose="02020603050405020304" pitchFamily="18" charset="0"/>
              </a:rPr>
              <a:t>Goals:</a:t>
            </a:r>
            <a:r>
              <a:rPr lang="en-US" altLang="en-US" smtClean="0">
                <a:cs typeface="Times New Roman" panose="02020603050405020304" pitchFamily="18" charset="0"/>
              </a:rPr>
              <a:t> Ask students what their personal goal might be. Business examples might be growth rates, profitability, customer service levels.</a:t>
            </a:r>
          </a:p>
          <a:p>
            <a:r>
              <a:rPr lang="en-US" altLang="en-US" smtClean="0">
                <a:cs typeface="Times New Roman" panose="02020603050405020304" pitchFamily="18" charset="0"/>
              </a:rPr>
              <a:t>Planning, Organizing, Leading, and controlling</a:t>
            </a:r>
          </a:p>
          <a:p>
            <a:endParaRPr lang="en-US" altLang="en-US" smtClean="0">
              <a:cs typeface="Times New Roman" panose="02020603050405020304" pitchFamily="18" charset="0"/>
            </a:endParaRPr>
          </a:p>
          <a:p>
            <a:r>
              <a:rPr lang="en-US" altLang="en-US" smtClean="0">
                <a:cs typeface="Times New Roman" panose="02020603050405020304" pitchFamily="18" charset="0"/>
              </a:rPr>
              <a:t>Focus on individual goals to drive the point home. All of us perform the 4 functions: ask students how these can help in goal attainment.</a:t>
            </a:r>
            <a:r>
              <a:rPr lang="en-US" altLang="en-US" smtClean="0"/>
              <a:t> </a:t>
            </a:r>
          </a:p>
        </p:txBody>
      </p:sp>
    </p:spTree>
    <p:extLst>
      <p:ext uri="{BB962C8B-B14F-4D97-AF65-F5344CB8AC3E}">
        <p14:creationId xmlns:p14="http://schemas.microsoft.com/office/powerpoint/2010/main" val="2559807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xfrm>
            <a:off x="1150938" y="692150"/>
            <a:ext cx="4556125" cy="3416300"/>
          </a:xfrm>
          <a:ln/>
        </p:spPr>
      </p:sp>
      <p:sp>
        <p:nvSpPr>
          <p:cNvPr id="1229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p>
          <a:p>
            <a:endParaRPr lang="en-CA" altLang="en-US" b="1" i="1" smtClean="0"/>
          </a:p>
          <a:p>
            <a:r>
              <a:rPr lang="en-CA" altLang="en-US" smtClean="0"/>
              <a:t>Social enterprises, social ventures and social purpose businesses combine social and commercial missions to varying degrees and are collectively referred to as organizations in the social economy. </a:t>
            </a:r>
          </a:p>
          <a:p>
            <a:endParaRPr lang="en-CA" altLang="en-US" smtClean="0"/>
          </a:p>
          <a:p>
            <a:r>
              <a:rPr lang="en-CA" altLang="en-US" smtClean="0"/>
              <a:t>The concept of the social economy applies to all the organizations that have social objectives central to their mission and their practice, and either have explicit economic objectives or generate some economic value through the services they provide and purchases that they undertake. </a:t>
            </a:r>
          </a:p>
          <a:p>
            <a:endParaRPr lang="en-CA" altLang="en-US" smtClean="0"/>
          </a:p>
          <a:p>
            <a:r>
              <a:rPr lang="en-CA" altLang="en-US" smtClean="0"/>
              <a:t>The goal of social enterprise is to use market-mechanisms to produce or sell goods and services that provide a social or environmental benefit. Social enterprises often employ the clients they serve and thereby provide valuable experience to marginalized groups who can use the skills in the wider economy. </a:t>
            </a:r>
          </a:p>
          <a:p>
            <a:endParaRPr lang="en-CA" altLang="en-US" b="1" i="1" smtClean="0"/>
          </a:p>
        </p:txBody>
      </p:sp>
    </p:spTree>
    <p:extLst>
      <p:ext uri="{BB962C8B-B14F-4D97-AF65-F5344CB8AC3E}">
        <p14:creationId xmlns:p14="http://schemas.microsoft.com/office/powerpoint/2010/main" val="3686807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xfrm>
            <a:off x="1150938" y="692150"/>
            <a:ext cx="4556125" cy="3416300"/>
          </a:xfrm>
          <a:ln/>
        </p:spPr>
      </p:sp>
      <p:sp>
        <p:nvSpPr>
          <p:cNvPr id="1433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endParaRPr lang="en-US" altLang="en-US" smtClean="0">
              <a:cs typeface="Times New Roman" panose="02020603050405020304" pitchFamily="18" charset="0"/>
            </a:endParaRPr>
          </a:p>
          <a:p>
            <a:endParaRPr lang="en-CA" altLang="en-US" smtClean="0"/>
          </a:p>
        </p:txBody>
      </p:sp>
    </p:spTree>
    <p:extLst>
      <p:ext uri="{BB962C8B-B14F-4D97-AF65-F5344CB8AC3E}">
        <p14:creationId xmlns:p14="http://schemas.microsoft.com/office/powerpoint/2010/main" val="2387546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spect="1" noChangeArrowheads="1" noTextEdit="1"/>
          </p:cNvSpPr>
          <p:nvPr>
            <p:ph type="sldImg"/>
          </p:nvPr>
        </p:nvSpPr>
        <p:spPr>
          <a:xfrm>
            <a:off x="1150938" y="692150"/>
            <a:ext cx="4556125" cy="3416300"/>
          </a:xfrm>
          <a:ln cap="flat"/>
        </p:spPr>
      </p:sp>
      <p:sp>
        <p:nvSpPr>
          <p:cNvPr id="1638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endParaRPr lang="en-US" altLang="en-US" smtClean="0">
              <a:latin typeface="Wingdings" panose="05000000000000000000" pitchFamily="2" charset="2"/>
              <a:cs typeface="Times New Roman" panose="02020603050405020304" pitchFamily="18" charset="0"/>
            </a:endParaRP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usually relate to machinery and people as common business resources, but be sure to stress raw materials, information, and capital. </a:t>
            </a:r>
          </a:p>
          <a:p>
            <a:r>
              <a:rPr lang="en-US" altLang="en-US" smtClean="0">
                <a:cs typeface="Times New Roman" panose="02020603050405020304" pitchFamily="18" charset="0"/>
              </a:rPr>
              <a:t>Many firms today have information as their prime resource and this can be expected to grow in the future.</a:t>
            </a:r>
          </a:p>
          <a:p>
            <a:r>
              <a:rPr lang="en-US" altLang="en-US" smtClean="0">
                <a:cs typeface="Times New Roman" panose="02020603050405020304" pitchFamily="18" charset="0"/>
              </a:rPr>
              <a:t>Managers have the exciting task of deciding how to use these resources to meet goals. Again, consider an individual and their use of scarce resources to achieve goals. Most students will relate to this.</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3646209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xfrm>
            <a:off x="1150938" y="692150"/>
            <a:ext cx="4556125" cy="3416300"/>
          </a:xfrm>
          <a:ln cap="flat"/>
        </p:spPr>
      </p:sp>
      <p:sp>
        <p:nvSpPr>
          <p:cNvPr id="1843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Describe what management is, what managers do, and how managers use the resources of their organizations effectively and efficiently to achieve organizational goals.</a:t>
            </a:r>
            <a:endParaRPr lang="en-US" altLang="en-US" smtClean="0">
              <a:latin typeface="Wingdings" panose="05000000000000000000" pitchFamily="2" charset="2"/>
              <a:cs typeface="Times New Roman" panose="02020603050405020304" pitchFamily="18" charset="0"/>
            </a:endParaRPr>
          </a:p>
          <a:p>
            <a:endParaRPr lang="en-US" altLang="en-US" smtClean="0">
              <a:cs typeface="Times New Roman" panose="02020603050405020304" pitchFamily="18" charset="0"/>
            </a:endParaRPr>
          </a:p>
          <a:p>
            <a:r>
              <a:rPr lang="en-US" altLang="en-US" smtClean="0">
                <a:cs typeface="Times New Roman" panose="02020603050405020304" pitchFamily="18" charset="0"/>
              </a:rPr>
              <a:t>Managers need to do a good job in using scarce resources.</a:t>
            </a:r>
          </a:p>
          <a:p>
            <a:r>
              <a:rPr lang="en-US" altLang="en-US" smtClean="0">
                <a:cs typeface="Times New Roman" panose="02020603050405020304" pitchFamily="18" charset="0"/>
              </a:rPr>
              <a:t>If a firm could only be efficient or effective, which should it be? The answer is, of course, effective. </a:t>
            </a:r>
          </a:p>
          <a:p>
            <a:r>
              <a:rPr lang="en-US" altLang="en-US" smtClean="0">
                <a:cs typeface="Times New Roman" panose="02020603050405020304" pitchFamily="18" charset="0"/>
              </a:rPr>
              <a:t>›	Example: if a firm may be the most efficient producer of slide rules, however, they are vulnerable to a very inefficient (but effective) calculator firm. </a:t>
            </a:r>
          </a:p>
          <a:p>
            <a:r>
              <a:rPr lang="en-US" altLang="en-US" smtClean="0">
                <a:cs typeface="Times New Roman" panose="02020603050405020304" pitchFamily="18" charset="0"/>
              </a:rPr>
              <a:t>›	Naturally, The efficient firm that is also effective is very strong (like the Japanese car producers in the 1980’s)</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3055062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xfrm>
            <a:off x="1150938" y="692150"/>
            <a:ext cx="4556125" cy="3416300"/>
          </a:xfrm>
          <a:ln/>
        </p:spPr>
      </p:sp>
      <p:sp>
        <p:nvSpPr>
          <p:cNvPr id="32772" name="Rectangle 3"/>
          <p:cNvSpPr>
            <a:spLocks noGrp="1" noChangeArrowheads="1"/>
          </p:cNvSpPr>
          <p:nvPr>
            <p:ph type="body" idx="1"/>
          </p:nvPr>
        </p:nvSpPr>
        <p:spPr>
          <a:ln w="9525"/>
        </p:spPr>
        <p:txBody>
          <a:bodyPr/>
          <a:lstStyle/>
          <a:p>
            <a:pPr>
              <a:defRPr/>
            </a:pPr>
            <a:r>
              <a:rPr lang="en-CA" b="1" i="1" dirty="0" smtClean="0"/>
              <a:t>LO1 Describe what management is, what managers do, and how managers use the resources of their organizations effectively and efficiently to achieve organizational goals.</a:t>
            </a:r>
            <a:endParaRPr lang="en-US" dirty="0" smtClean="0">
              <a:latin typeface="Wingdings" pitchFamily="2" charset="2"/>
              <a:cs typeface="Times New Roman" pitchFamily="18" charset="0"/>
            </a:endParaRPr>
          </a:p>
          <a:p>
            <a:pPr>
              <a:defRPr/>
            </a:pPr>
            <a:endParaRPr lang="en-CA" dirty="0" smtClean="0"/>
          </a:p>
          <a:p>
            <a:pPr>
              <a:defRPr/>
            </a:pPr>
            <a:r>
              <a:rPr lang="en-CA" cap="all" dirty="0" smtClean="0"/>
              <a:t>Figure 1.2 Effectiveness, Efficiency and Performance in an Organization </a:t>
            </a:r>
            <a:endParaRPr lang="en-CA" dirty="0" smtClean="0"/>
          </a:p>
        </p:txBody>
      </p:sp>
    </p:spTree>
    <p:extLst>
      <p:ext uri="{BB962C8B-B14F-4D97-AF65-F5344CB8AC3E}">
        <p14:creationId xmlns:p14="http://schemas.microsoft.com/office/powerpoint/2010/main" val="3218292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ctr">
              <a:buFont typeface="+mj-lt"/>
              <a:buNone/>
            </a:pPr>
            <a:r>
              <a:rPr lang="en-CA" altLang="en-US" b="1" i="1" smtClean="0"/>
              <a:t>LO2 </a:t>
            </a:r>
            <a:r>
              <a:rPr lang="en-US" altLang="en-US" smtClean="0"/>
              <a:t>Distinguish among planning, organizing, leading, and controlling, and explain how managers’ abilities to handle each one affect organizational performance.</a:t>
            </a:r>
            <a:endParaRPr lang="en-CA" altLang="en-US" smtClean="0"/>
          </a:p>
          <a:p>
            <a:endParaRPr lang="en-US" altLang="en-US" smtClean="0">
              <a:cs typeface="Times New Roman" panose="02020603050405020304" pitchFamily="18" charset="0"/>
            </a:endParaRPr>
          </a:p>
          <a:p>
            <a:r>
              <a:rPr lang="en-US" altLang="en-US" smtClean="0">
                <a:cs typeface="Times New Roman" panose="02020603050405020304" pitchFamily="18" charset="0"/>
              </a:rPr>
              <a:t>Henri Fayol (1916)</a:t>
            </a:r>
          </a:p>
          <a:p>
            <a:r>
              <a:rPr lang="en-US" altLang="en-US" smtClean="0">
                <a:cs typeface="Times New Roman" panose="02020603050405020304" pitchFamily="18" charset="0"/>
              </a:rPr>
              <a:t>›	Fayol was a top-level manager, not a theorist. He paid special attention to the manager’s job and noticed all used the four functions. (planning, organizing, leading, controlling)</a:t>
            </a:r>
          </a:p>
          <a:p>
            <a:r>
              <a:rPr lang="en-US" altLang="en-US" smtClean="0">
                <a:cs typeface="Times New Roman" panose="02020603050405020304" pitchFamily="18" charset="0"/>
              </a:rPr>
              <a:t>›	Mention to students that ALL managers (and all people) use these four functions to differing degrees in their jobs and life itself</a:t>
            </a:r>
            <a:r>
              <a:rPr lang="en-US" altLang="en-US" i="1" smtClean="0">
                <a:cs typeface="Times New Roman" panose="02020603050405020304" pitchFamily="18" charset="0"/>
              </a:rPr>
              <a:t>.</a:t>
            </a:r>
            <a:endParaRPr lang="en-US" altLang="en-US" smtClean="0">
              <a:cs typeface="Times New Roman" panose="02020603050405020304" pitchFamily="18" charset="0"/>
            </a:endParaRPr>
          </a:p>
          <a:p>
            <a:r>
              <a:rPr lang="en-US" altLang="en-US" smtClean="0">
                <a:cs typeface="Times New Roman" panose="02020603050405020304" pitchFamily="18" charset="0"/>
              </a:rPr>
              <a:t> </a:t>
            </a:r>
          </a:p>
          <a:p>
            <a:endParaRPr lang="en-US" altLang="en-US" smtClean="0"/>
          </a:p>
        </p:txBody>
      </p:sp>
      <p:sp>
        <p:nvSpPr>
          <p:cNvPr id="22531" name="Rectangle 3"/>
          <p:cNvSpPr>
            <a:spLocks noGrp="1" noRot="1" noChangeAspect="1" noChangeArrowheads="1" noTextEdit="1"/>
          </p:cNvSpPr>
          <p:nvPr>
            <p:ph type="sldImg"/>
          </p:nvPr>
        </p:nvSpPr>
        <p:spPr>
          <a:xfrm>
            <a:off x="1150938" y="692150"/>
            <a:ext cx="4556125" cy="3416300"/>
          </a:xfrm>
          <a:ln cap="flat"/>
        </p:spPr>
      </p:sp>
    </p:spTree>
    <p:extLst>
      <p:ext uri="{BB962C8B-B14F-4D97-AF65-F5344CB8AC3E}">
        <p14:creationId xmlns:p14="http://schemas.microsoft.com/office/powerpoint/2010/main" val="2607100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xfrm>
            <a:off x="1150938" y="692150"/>
            <a:ext cx="4556125" cy="3416300"/>
          </a:xfrm>
          <a:ln/>
        </p:spPr>
      </p:sp>
      <p:sp>
        <p:nvSpPr>
          <p:cNvPr id="2457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Distinguish among planning, organizing, leading, and controlling (the four principal managerial tasks or functions), and explain how managers’ ability to handle each one affects organizational performance.</a:t>
            </a:r>
            <a:endParaRPr lang="en-CA" altLang="en-US" smtClean="0"/>
          </a:p>
          <a:p>
            <a:endParaRPr lang="en-CA" altLang="en-US" smtClean="0"/>
          </a:p>
        </p:txBody>
      </p:sp>
    </p:spTree>
    <p:extLst>
      <p:ext uri="{BB962C8B-B14F-4D97-AF65-F5344CB8AC3E}">
        <p14:creationId xmlns:p14="http://schemas.microsoft.com/office/powerpoint/2010/main" val="3677687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xfrm>
            <a:off x="1150938" y="692150"/>
            <a:ext cx="4556125" cy="3416300"/>
          </a:xfrm>
          <a:ln cap="flat"/>
        </p:spPr>
      </p:sp>
      <p:sp>
        <p:nvSpPr>
          <p:cNvPr id="35844" name="Rectangle 3"/>
          <p:cNvSpPr>
            <a:spLocks noGrp="1" noChangeArrowheads="1"/>
          </p:cNvSpPr>
          <p:nvPr>
            <p:ph type="body" idx="1"/>
          </p:nvPr>
        </p:nvSpPr>
        <p:spPr>
          <a:ln w="9525"/>
        </p:spPr>
        <p:txBody>
          <a:bodyPr/>
          <a:lstStyle/>
          <a:p>
            <a:pPr>
              <a:defRPr/>
            </a:pPr>
            <a:r>
              <a:rPr lang="en-CA" b="1" i="1" dirty="0" smtClean="0"/>
              <a:t>LO2 Distinguish among planning, organizing, leading, and controlling (the four principal managerial tasks or functions), and explain how managers’ ability to handle each one affects organizational performance.</a:t>
            </a:r>
            <a:endParaRPr lang="en-CA" dirty="0" smtClean="0"/>
          </a:p>
          <a:p>
            <a:pPr>
              <a:defRPr/>
            </a:pPr>
            <a:endParaRPr lang="en-US" dirty="0" smtClean="0">
              <a:latin typeface="Wingdings" pitchFamily="2" charset="2"/>
              <a:cs typeface="Times New Roman" pitchFamily="18" charset="0"/>
            </a:endParaRPr>
          </a:p>
          <a:p>
            <a:pPr>
              <a:defRPr/>
            </a:pPr>
            <a:r>
              <a:rPr lang="en-US" dirty="0" smtClean="0">
                <a:cs typeface="Times New Roman" pitchFamily="18" charset="0"/>
              </a:rPr>
              <a:t>Planning is the process used by managers to identify and select appropriate goals and courses of action for an organization.</a:t>
            </a:r>
          </a:p>
          <a:p>
            <a:pPr>
              <a:defRPr/>
            </a:pPr>
            <a:endParaRPr lang="en-US" dirty="0" smtClean="0">
              <a:cs typeface="Times New Roman" pitchFamily="18" charset="0"/>
            </a:endParaRPr>
          </a:p>
          <a:p>
            <a:pPr>
              <a:defRPr/>
            </a:pPr>
            <a:r>
              <a:rPr lang="en-US" dirty="0" smtClean="0">
                <a:cs typeface="Times New Roman" pitchFamily="18" charset="0"/>
              </a:rPr>
              <a:t>Point out that effective prior planning is the essence of good management. </a:t>
            </a:r>
          </a:p>
          <a:p>
            <a:pPr>
              <a:defRPr/>
            </a:pPr>
            <a:endParaRPr lang="en-US" dirty="0" smtClean="0">
              <a:latin typeface="Wingdings" pitchFamily="2" charset="2"/>
              <a:cs typeface="Times New Roman" pitchFamily="18" charset="0"/>
            </a:endParaRPr>
          </a:p>
          <a:p>
            <a:pPr>
              <a:defRPr/>
            </a:pPr>
            <a:r>
              <a:rPr lang="en-US" dirty="0" smtClean="0">
                <a:cs typeface="Times New Roman" pitchFamily="18" charset="0"/>
              </a:rPr>
              <a:t>These steps should be followed in order:</a:t>
            </a:r>
          </a:p>
          <a:p>
            <a:pPr marL="174625" indent="52388" eaLnBrk="1" hangingPunct="1">
              <a:tabLst>
                <a:tab pos="287338" algn="l"/>
              </a:tabLst>
              <a:defRPr/>
            </a:pPr>
            <a:r>
              <a:rPr lang="en-US" sz="2000" dirty="0" smtClean="0"/>
              <a:t>	</a:t>
            </a:r>
          </a:p>
          <a:p>
            <a:pPr marL="857250" lvl="1" indent="-457200">
              <a:buFont typeface="+mj-lt"/>
              <a:buAutoNum type="arabicPeriod"/>
              <a:defRPr/>
            </a:pPr>
            <a:r>
              <a:rPr lang="en-CA" sz="2000" dirty="0" smtClean="0"/>
              <a:t>Deciding which goals the organization will pursue, </a:t>
            </a:r>
          </a:p>
          <a:p>
            <a:pPr marL="857250" lvl="1" indent="-457200">
              <a:buFont typeface="+mj-lt"/>
              <a:buAutoNum type="arabicPeriod"/>
              <a:defRPr/>
            </a:pPr>
            <a:r>
              <a:rPr lang="en-CA" sz="2000" dirty="0" smtClean="0"/>
              <a:t>Analyzing the organizational environment for threats and opportunities</a:t>
            </a:r>
          </a:p>
          <a:p>
            <a:pPr marL="857250" lvl="1" indent="-457200">
              <a:buFont typeface="+mj-lt"/>
              <a:buAutoNum type="arabicPeriod"/>
              <a:defRPr/>
            </a:pPr>
            <a:r>
              <a:rPr lang="en-CA" sz="2000" dirty="0" smtClean="0"/>
              <a:t>Deciding what courses of action or strategy to adopt </a:t>
            </a:r>
          </a:p>
          <a:p>
            <a:pPr marL="857250" lvl="1" indent="-457200">
              <a:buFont typeface="+mj-lt"/>
              <a:buAutoNum type="arabicPeriod"/>
              <a:defRPr/>
            </a:pPr>
            <a:r>
              <a:rPr lang="en-CA" sz="2000" dirty="0" smtClean="0"/>
              <a:t>Deciding how to allocate organizational resources to implement the plan.</a:t>
            </a:r>
          </a:p>
          <a:p>
            <a:pPr marL="857250" lvl="1" indent="-457200">
              <a:buFont typeface="+mj-lt"/>
              <a:buAutoNum type="arabicPeriod"/>
              <a:defRPr/>
            </a:pPr>
            <a:r>
              <a:rPr lang="en-CA" sz="2000" dirty="0" smtClean="0"/>
              <a:t>Evaluating whether the strategy achieved the goals. </a:t>
            </a:r>
          </a:p>
          <a:p>
            <a:pPr marL="857250" lvl="1" indent="-457200">
              <a:buFont typeface="+mj-lt"/>
              <a:buNone/>
              <a:defRPr/>
            </a:pPr>
            <a:endParaRPr lang="en-US" dirty="0" smtClean="0">
              <a:cs typeface="Times New Roman" pitchFamily="18" charset="0"/>
            </a:endParaRPr>
          </a:p>
          <a:p>
            <a:pPr>
              <a:defRPr/>
            </a:pPr>
            <a:r>
              <a:rPr lang="en-US" dirty="0" smtClean="0">
                <a:cs typeface="Times New Roman" pitchFamily="18" charset="0"/>
              </a:rPr>
              <a:t>Good planning determines how effective and efficient the organization. It also helps managers determine the strategy of the organization.</a:t>
            </a:r>
          </a:p>
          <a:p>
            <a:pPr>
              <a:defRPr/>
            </a:pPr>
            <a:endParaRPr lang="en-US" dirty="0" smtClean="0">
              <a:cs typeface="Times New Roman" pitchFamily="18" charset="0"/>
            </a:endParaRPr>
          </a:p>
          <a:p>
            <a:pPr>
              <a:defRPr/>
            </a:pPr>
            <a:r>
              <a:rPr lang="en-US" dirty="0" smtClean="0">
                <a:cs typeface="Times New Roman" pitchFamily="18" charset="0"/>
              </a:rPr>
              <a:t>›	Focus these concepts at the student’s personal level. They must plan everything from choosing a major, selecting classes, and allocate study time between them.</a:t>
            </a:r>
            <a:r>
              <a:rPr lang="en-US" dirty="0" smtClean="0"/>
              <a:t> </a:t>
            </a:r>
          </a:p>
        </p:txBody>
      </p:sp>
    </p:spTree>
    <p:extLst>
      <p:ext uri="{BB962C8B-B14F-4D97-AF65-F5344CB8AC3E}">
        <p14:creationId xmlns:p14="http://schemas.microsoft.com/office/powerpoint/2010/main" val="813102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Distinguish among planning, organizing, leading, and controlling (the four principal managerial tasks or functions), and explain how managers’ ability to handle each one affects organizational performance.</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Organizing</a:t>
            </a:r>
            <a:r>
              <a:rPr lang="en-US" altLang="en-US" smtClean="0">
                <a:cs typeface="Times New Roman" panose="02020603050405020304" pitchFamily="18" charset="0"/>
              </a:rPr>
              <a:t>: managers create the structure of working relationships between organizational member that best allows them to work together and achieve goals.</a:t>
            </a:r>
          </a:p>
          <a:p>
            <a:endParaRPr lang="en-US" altLang="en-US" smtClean="0">
              <a:cs typeface="Times New Roman" panose="02020603050405020304" pitchFamily="18" charset="0"/>
            </a:endParaRPr>
          </a:p>
          <a:p>
            <a:r>
              <a:rPr lang="en-US" altLang="en-US" smtClean="0">
                <a:cs typeface="Times New Roman" panose="02020603050405020304" pitchFamily="18" charset="0"/>
              </a:rPr>
              <a:t>The key is to bring people together so that the goals can be achieved. This is a difficult task since managers must deal with people. Further, point out that this is always changing.</a:t>
            </a:r>
          </a:p>
          <a:p>
            <a:endParaRPr lang="en-US" altLang="en-US" smtClean="0">
              <a:cs typeface="Times New Roman" panose="02020603050405020304" pitchFamily="18" charset="0"/>
            </a:endParaRPr>
          </a:p>
          <a:p>
            <a:r>
              <a:rPr lang="en-US" altLang="en-US" smtClean="0">
                <a:cs typeface="Times New Roman" panose="02020603050405020304" pitchFamily="18" charset="0"/>
              </a:rPr>
              <a:t>People are grouped into departments according to the tasks performed. Some examples include Marketing, Finance, Production, etc. </a:t>
            </a:r>
          </a:p>
          <a:p>
            <a:endParaRPr lang="en-US" altLang="en-US" smtClean="0">
              <a:cs typeface="Times New Roman" panose="02020603050405020304" pitchFamily="18" charset="0"/>
            </a:endParaRPr>
          </a:p>
          <a:p>
            <a:r>
              <a:rPr lang="en-US" altLang="en-US" smtClean="0">
                <a:cs typeface="Times New Roman" panose="02020603050405020304" pitchFamily="18" charset="0"/>
              </a:rPr>
              <a:t>Managers will also layout lines of authority and responsibility for members. This depicts how workers report to managers through the firm and is called an organizational structure. This structure is the outcome of organizing.</a:t>
            </a:r>
          </a:p>
          <a:p>
            <a:r>
              <a:rPr lang="en-US" altLang="en-US" smtClean="0">
                <a:cs typeface="Times New Roman" panose="02020603050405020304" pitchFamily="18" charset="0"/>
              </a:rPr>
              <a:t> </a:t>
            </a:r>
          </a:p>
          <a:p>
            <a:endParaRPr lang="en-US" altLang="en-US" smtClean="0"/>
          </a:p>
        </p:txBody>
      </p:sp>
      <p:sp>
        <p:nvSpPr>
          <p:cNvPr id="28675" name="Rectangle 3"/>
          <p:cNvSpPr>
            <a:spLocks noGrp="1" noRot="1" noChangeAspect="1" noChangeArrowheads="1" noTextEdit="1"/>
          </p:cNvSpPr>
          <p:nvPr>
            <p:ph type="sldImg"/>
          </p:nvPr>
        </p:nvSpPr>
        <p:spPr>
          <a:xfrm>
            <a:off x="1150938" y="692150"/>
            <a:ext cx="4556125" cy="3416300"/>
          </a:xfrm>
          <a:ln cap="flat"/>
        </p:spPr>
      </p:sp>
    </p:spTree>
    <p:extLst>
      <p:ext uri="{BB962C8B-B14F-4D97-AF65-F5344CB8AC3E}">
        <p14:creationId xmlns:p14="http://schemas.microsoft.com/office/powerpoint/2010/main" val="30999484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xfrm>
            <a:off x="1150938" y="692150"/>
            <a:ext cx="4556125" cy="3416300"/>
          </a:xfrm>
          <a:ln cap="flat"/>
        </p:spPr>
      </p:sp>
      <p:sp>
        <p:nvSpPr>
          <p:cNvPr id="307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Distinguish among planning, organizing, leading, and controlling (the four principal managerial tasks or functions), and explain how managers’ ability to handle each one affects organizational performance.</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Leading is a critical function of management.</a:t>
            </a:r>
          </a:p>
          <a:p>
            <a:endParaRPr lang="en-US" altLang="en-US" smtClean="0">
              <a:cs typeface="Times New Roman" panose="02020603050405020304" pitchFamily="18" charset="0"/>
            </a:endParaRPr>
          </a:p>
          <a:p>
            <a:r>
              <a:rPr lang="en-US" altLang="en-US" smtClean="0">
                <a:cs typeface="Times New Roman" panose="02020603050405020304" pitchFamily="18" charset="0"/>
              </a:rPr>
              <a:t>›Ask students to give examples of great leaders. Why were these leaders seen as leaders?</a:t>
            </a:r>
          </a:p>
          <a:p>
            <a:r>
              <a:rPr lang="en-US" altLang="en-US" smtClean="0">
                <a:cs typeface="Times New Roman" panose="02020603050405020304" pitchFamily="18" charset="0"/>
              </a:rPr>
              <a:t>Managers must state a clear vision for employees to follow, and help employees in attaining goals.</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Effective leadership involves using power, influence, vision, persuasion, and communication skills. Try to relate these concepts to the examples of leaders provided by students above. Good leadership is usually found in the high performing organization such as General Electric (Jack Welch), David Johnson of Campbell Soup.</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6003622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xfrm>
            <a:off x="1150938" y="692150"/>
            <a:ext cx="4556125" cy="3416300"/>
          </a:xfrm>
          <a:ln cap="flat"/>
        </p:spPr>
      </p:sp>
      <p:sp>
        <p:nvSpPr>
          <p:cNvPr id="327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Distinguish among planning, organizing, leading, and controlling (the four principal managerial tasks or functions), and explain how managers’ ability to handle each one affects organizational performance.</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In controlling, managers evaluate how well the organization is achieving its goals and takes corrective action to improve performance.</a:t>
            </a:r>
          </a:p>
          <a:p>
            <a:r>
              <a:rPr lang="en-US" altLang="en-US" smtClean="0">
                <a:cs typeface="Times New Roman" panose="02020603050405020304" pitchFamily="18" charset="0"/>
              </a:rPr>
              <a:t>All organizations run into the unexpected, or errors can be made. Managers must be prepared to first identify that a problem exists and then correct it.</a:t>
            </a:r>
          </a:p>
          <a:p>
            <a:r>
              <a:rPr lang="en-US" altLang="en-US" smtClean="0">
                <a:cs typeface="Times New Roman" panose="02020603050405020304" pitchFamily="18" charset="0"/>
              </a:rPr>
              <a:t>Managers monitor individuals, departments, and the organization to determine if desired performance has been reached.</a:t>
            </a:r>
          </a:p>
          <a:p>
            <a:r>
              <a:rPr lang="en-US" altLang="en-US" smtClean="0">
                <a:cs typeface="Times New Roman" panose="02020603050405020304" pitchFamily="18" charset="0"/>
              </a:rPr>
              <a:t>The controlling function must accurately measure performance and then determine if it can be improved. This task is done at all levels of management.</a:t>
            </a:r>
            <a:r>
              <a:rPr lang="en-US" altLang="en-US" smtClean="0"/>
              <a:t> </a:t>
            </a:r>
          </a:p>
        </p:txBody>
      </p:sp>
    </p:spTree>
    <p:extLst>
      <p:ext uri="{BB962C8B-B14F-4D97-AF65-F5344CB8AC3E}">
        <p14:creationId xmlns:p14="http://schemas.microsoft.com/office/powerpoint/2010/main" val="35302564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xfrm>
            <a:off x="1150938" y="692150"/>
            <a:ext cx="4556125" cy="3416300"/>
          </a:xfrm>
          <a:ln cap="flat"/>
        </p:spPr>
      </p:sp>
      <p:sp>
        <p:nvSpPr>
          <p:cNvPr id="3481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Differentiate among the types and levels of management, and understand the tasks and responsibilities of managers at different levels in the organizational hierarchy.</a:t>
            </a:r>
            <a:endParaRPr lang="en-US" altLang="en-US" smtClean="0">
              <a:latin typeface="Wingdings" panose="05000000000000000000" pitchFamily="2" charset="2"/>
              <a:cs typeface="Times New Roman" panose="02020603050405020304" pitchFamily="18" charset="0"/>
            </a:endParaRP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Who Runs the Organization?</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Ask the students to provide examples of each level of manager as found in the College: </a:t>
            </a:r>
          </a:p>
          <a:p>
            <a:endParaRPr lang="en-US" altLang="en-US" smtClean="0">
              <a:cs typeface="Times New Roman" panose="02020603050405020304" pitchFamily="18" charset="0"/>
            </a:endParaRPr>
          </a:p>
          <a:p>
            <a:r>
              <a:rPr lang="en-US" altLang="en-US" smtClean="0">
                <a:cs typeface="Times New Roman" panose="02020603050405020304" pitchFamily="18" charset="0"/>
              </a:rPr>
              <a:t>›	First-line Managers: responsible for day-to-day operation. Example: Department Head or Chair. </a:t>
            </a:r>
          </a:p>
          <a:p>
            <a:r>
              <a:rPr lang="en-US" altLang="en-US" smtClean="0">
                <a:cs typeface="Times New Roman" panose="02020603050405020304" pitchFamily="18" charset="0"/>
              </a:rPr>
              <a:t>›	Middle Managers: Supervise first-line managers. Example: Dean</a:t>
            </a:r>
          </a:p>
          <a:p>
            <a:r>
              <a:rPr lang="en-US" altLang="en-US" smtClean="0">
                <a:cs typeface="Times New Roman" panose="02020603050405020304" pitchFamily="18" charset="0"/>
              </a:rPr>
              <a:t>›	Top Managers: Responsible for the performance of all departments and have cross-departmental responsibility. Example: President, Vice-President.</a:t>
            </a:r>
          </a:p>
          <a:p>
            <a:endParaRPr lang="en-US" altLang="en-US" smtClean="0"/>
          </a:p>
        </p:txBody>
      </p:sp>
    </p:spTree>
    <p:extLst>
      <p:ext uri="{BB962C8B-B14F-4D97-AF65-F5344CB8AC3E}">
        <p14:creationId xmlns:p14="http://schemas.microsoft.com/office/powerpoint/2010/main" val="2677075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xfrm>
            <a:off x="1150938" y="692150"/>
            <a:ext cx="4556125" cy="3416300"/>
          </a:xfrm>
          <a:ln/>
        </p:spPr>
      </p:sp>
      <p:sp>
        <p:nvSpPr>
          <p:cNvPr id="368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Differentiate among the types and levels of management, and understand the tasks and responsibilities of managers at different levels in the organizational hierarchy.</a:t>
            </a:r>
            <a:endParaRPr lang="en-CA" altLang="en-US" smtClean="0"/>
          </a:p>
        </p:txBody>
      </p:sp>
    </p:spTree>
    <p:extLst>
      <p:ext uri="{BB962C8B-B14F-4D97-AF65-F5344CB8AC3E}">
        <p14:creationId xmlns:p14="http://schemas.microsoft.com/office/powerpoint/2010/main" val="42273244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050"/>
          <p:cNvSpPr>
            <a:spLocks noGrp="1" noRot="1" noChangeAspect="1" noChangeArrowheads="1" noTextEdit="1"/>
          </p:cNvSpPr>
          <p:nvPr>
            <p:ph type="sldImg"/>
          </p:nvPr>
        </p:nvSpPr>
        <p:spPr>
          <a:xfrm>
            <a:off x="1150938" y="692150"/>
            <a:ext cx="4556125" cy="3416300"/>
          </a:xfrm>
          <a:ln/>
        </p:spPr>
      </p:sp>
      <p:sp>
        <p:nvSpPr>
          <p:cNvPr id="38915"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Differentiate among the types and levels of management, and understand the tasks and responsibilities of managers at different levels in the organizational hierarchy.</a:t>
            </a:r>
            <a:endParaRPr lang="en-CA" altLang="en-US" smtClean="0"/>
          </a:p>
          <a:p>
            <a:endParaRPr lang="en-CA" altLang="en-US" smtClean="0"/>
          </a:p>
        </p:txBody>
      </p:sp>
    </p:spTree>
    <p:extLst>
      <p:ext uri="{BB962C8B-B14F-4D97-AF65-F5344CB8AC3E}">
        <p14:creationId xmlns:p14="http://schemas.microsoft.com/office/powerpoint/2010/main" val="32155109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xfrm>
            <a:off x="1150938" y="692150"/>
            <a:ext cx="4556125" cy="3416300"/>
          </a:xfrm>
          <a:ln cap="flat"/>
        </p:spPr>
      </p:sp>
      <p:sp>
        <p:nvSpPr>
          <p:cNvPr id="409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a:t>
            </a:r>
            <a:r>
              <a:rPr lang="en-US" altLang="en-US" b="1" i="1" smtClean="0"/>
              <a:t>Discuss some major changes in management practices today that have occurred as a result of globalization and the use of advanced technology.</a:t>
            </a:r>
            <a:endParaRPr lang="en-CA" altLang="en-US" b="1"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Restructuring—Right or Wrong?</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Top Management has sought methods to restructure their organizations and save costs.</a:t>
            </a:r>
          </a:p>
          <a:p>
            <a:r>
              <a:rPr lang="en-US" altLang="en-US" smtClean="0">
                <a:cs typeface="Times New Roman" panose="02020603050405020304" pitchFamily="18" charset="0"/>
              </a:rPr>
              <a:t>Downsizing: eliminate jobs at all levels of management to generate higher efficiency</a:t>
            </a:r>
          </a:p>
          <a:p>
            <a:endParaRPr lang="en-US" altLang="en-US" smtClean="0">
              <a:cs typeface="Times New Roman" panose="02020603050405020304" pitchFamily="18" charset="0"/>
            </a:endParaRPr>
          </a:p>
          <a:p>
            <a:r>
              <a:rPr lang="en-US" altLang="en-US" smtClean="0">
                <a:cs typeface="Times New Roman" panose="02020603050405020304" pitchFamily="18" charset="0"/>
              </a:rPr>
              <a:t>Ask students if they know of someone that has lost their job as a result of downsizing.</a:t>
            </a:r>
          </a:p>
          <a:p>
            <a:r>
              <a:rPr lang="en-US" altLang="en-US" smtClean="0">
                <a:cs typeface="Times New Roman" panose="02020603050405020304" pitchFamily="18" charset="0"/>
              </a:rPr>
              <a:t>What is the students’ opinion of this? </a:t>
            </a:r>
          </a:p>
          <a:p>
            <a:endParaRPr lang="en-US" altLang="en-US" smtClean="0">
              <a:cs typeface="Times New Roman" panose="02020603050405020304" pitchFamily="18" charset="0"/>
            </a:endParaRPr>
          </a:p>
          <a:p>
            <a:r>
              <a:rPr lang="en-US" altLang="en-US" smtClean="0">
                <a:cs typeface="Times New Roman" panose="02020603050405020304" pitchFamily="18" charset="0"/>
              </a:rPr>
              <a:t>Notice that efficiency gains can be lost if downsizing results in low moral and customer complaints about service.</a:t>
            </a:r>
          </a:p>
          <a:p>
            <a:endParaRPr lang="en-US" altLang="en-US" smtClean="0"/>
          </a:p>
        </p:txBody>
      </p:sp>
    </p:spTree>
    <p:extLst>
      <p:ext uri="{BB962C8B-B14F-4D97-AF65-F5344CB8AC3E}">
        <p14:creationId xmlns:p14="http://schemas.microsoft.com/office/powerpoint/2010/main" val="3304306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1150938" y="692150"/>
            <a:ext cx="4556125" cy="3416300"/>
          </a:xfrm>
          <a:ln/>
        </p:spPr>
      </p:sp>
      <p:sp>
        <p:nvSpPr>
          <p:cNvPr id="4301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LO4 </a:t>
            </a:r>
            <a:r>
              <a:rPr lang="en-US" altLang="en-US" b="1" i="1" dirty="0" smtClean="0"/>
              <a:t>Understand how organizational culture affects managerial behaviour. </a:t>
            </a:r>
            <a:endParaRPr lang="en-CA" altLang="en-US" b="1" i="1" dirty="0" smtClean="0"/>
          </a:p>
        </p:txBody>
      </p:sp>
    </p:spTree>
    <p:extLst>
      <p:ext uri="{BB962C8B-B14F-4D97-AF65-F5344CB8AC3E}">
        <p14:creationId xmlns:p14="http://schemas.microsoft.com/office/powerpoint/2010/main" val="38396393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xfrm>
            <a:off x="1150938" y="692150"/>
            <a:ext cx="4556125" cy="3416300"/>
          </a:xfrm>
          <a:ln/>
        </p:spPr>
      </p:sp>
      <p:sp>
        <p:nvSpPr>
          <p:cNvPr id="4505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smtClean="0"/>
              <a:t>LO4 </a:t>
            </a:r>
            <a:r>
              <a:rPr lang="en-US" altLang="en-US" smtClean="0"/>
              <a:t>Understand how organizational culture affects managerial behaviour. </a:t>
            </a:r>
            <a:endParaRPr lang="en-CA" altLang="en-US" smtClean="0"/>
          </a:p>
        </p:txBody>
      </p:sp>
    </p:spTree>
    <p:extLst>
      <p:ext uri="{BB962C8B-B14F-4D97-AF65-F5344CB8AC3E}">
        <p14:creationId xmlns:p14="http://schemas.microsoft.com/office/powerpoint/2010/main" val="25252014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xfrm>
            <a:off x="1150938" y="692150"/>
            <a:ext cx="4556125" cy="3416300"/>
          </a:xfrm>
          <a:ln/>
        </p:spPr>
      </p:sp>
      <p:sp>
        <p:nvSpPr>
          <p:cNvPr id="4710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smtClean="0"/>
              <a:t>LO4 </a:t>
            </a:r>
            <a:r>
              <a:rPr lang="en-US" altLang="en-US" smtClean="0"/>
              <a:t>Understand how organizational culture affects managerial behaviour. </a:t>
            </a:r>
            <a:endParaRPr lang="en-CA" altLang="en-US" smtClean="0"/>
          </a:p>
        </p:txBody>
      </p:sp>
    </p:spTree>
    <p:extLst>
      <p:ext uri="{BB962C8B-B14F-4D97-AF65-F5344CB8AC3E}">
        <p14:creationId xmlns:p14="http://schemas.microsoft.com/office/powerpoint/2010/main" val="3452858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xfrm>
            <a:off x="1150938" y="692150"/>
            <a:ext cx="4556125" cy="3416300"/>
          </a:xfrm>
          <a:ln/>
        </p:spPr>
      </p:sp>
      <p:sp>
        <p:nvSpPr>
          <p:cNvPr id="4915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smtClean="0"/>
              <a:t>LO4 </a:t>
            </a:r>
            <a:r>
              <a:rPr lang="en-US" altLang="en-US" smtClean="0"/>
              <a:t>Understand how organizational culture affects managerial behaviour. </a:t>
            </a:r>
            <a:endParaRPr lang="en-CA" altLang="en-US" smtClean="0"/>
          </a:p>
        </p:txBody>
      </p:sp>
    </p:spTree>
    <p:extLst>
      <p:ext uri="{BB962C8B-B14F-4D97-AF65-F5344CB8AC3E}">
        <p14:creationId xmlns:p14="http://schemas.microsoft.com/office/powerpoint/2010/main" val="12891664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xfrm>
            <a:off x="1150938" y="692150"/>
            <a:ext cx="4556125" cy="3416300"/>
          </a:xfrm>
          <a:ln/>
        </p:spPr>
      </p:sp>
      <p:sp>
        <p:nvSpPr>
          <p:cNvPr id="5120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LO4 </a:t>
            </a:r>
            <a:r>
              <a:rPr lang="en-US" altLang="en-US" b="1" i="1" dirty="0" smtClean="0"/>
              <a:t>Understand how organizational culture affects managerial behaviour. </a:t>
            </a:r>
            <a:endParaRPr lang="en-CA" altLang="en-US" b="1" i="1" dirty="0" smtClean="0"/>
          </a:p>
        </p:txBody>
      </p:sp>
    </p:spTree>
    <p:extLst>
      <p:ext uri="{BB962C8B-B14F-4D97-AF65-F5344CB8AC3E}">
        <p14:creationId xmlns:p14="http://schemas.microsoft.com/office/powerpoint/2010/main" val="19248530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xfrm>
            <a:off x="1150938" y="692150"/>
            <a:ext cx="4556125" cy="3416300"/>
          </a:xfrm>
          <a:ln/>
        </p:spPr>
      </p:sp>
      <p:sp>
        <p:nvSpPr>
          <p:cNvPr id="5325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LO4 </a:t>
            </a:r>
            <a:r>
              <a:rPr lang="en-US" altLang="en-US" b="1" i="1" dirty="0" smtClean="0"/>
              <a:t>Understand how organizational culture affects managerial behaviour. </a:t>
            </a:r>
            <a:endParaRPr lang="en-CA" altLang="en-US" b="1" i="1" dirty="0" smtClean="0"/>
          </a:p>
        </p:txBody>
      </p:sp>
    </p:spTree>
    <p:extLst>
      <p:ext uri="{BB962C8B-B14F-4D97-AF65-F5344CB8AC3E}">
        <p14:creationId xmlns:p14="http://schemas.microsoft.com/office/powerpoint/2010/main" val="33973588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xfrm>
            <a:off x="1150938" y="692150"/>
            <a:ext cx="4556125" cy="3416300"/>
          </a:xfrm>
          <a:ln/>
        </p:spPr>
      </p:sp>
      <p:sp>
        <p:nvSpPr>
          <p:cNvPr id="5529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LO4 </a:t>
            </a:r>
            <a:r>
              <a:rPr lang="en-US" altLang="en-US" b="1" i="1" dirty="0" smtClean="0"/>
              <a:t>Understand how organizational culture affects managerial behaviour. </a:t>
            </a:r>
            <a:endParaRPr lang="en-CA" altLang="en-US" b="1" i="1" dirty="0" smtClean="0"/>
          </a:p>
        </p:txBody>
      </p:sp>
    </p:spTree>
    <p:extLst>
      <p:ext uri="{BB962C8B-B14F-4D97-AF65-F5344CB8AC3E}">
        <p14:creationId xmlns:p14="http://schemas.microsoft.com/office/powerpoint/2010/main" val="10740598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xfrm>
            <a:off x="1150938" y="692150"/>
            <a:ext cx="4556125" cy="3416300"/>
          </a:xfrm>
          <a:ln/>
        </p:spPr>
      </p:sp>
      <p:sp>
        <p:nvSpPr>
          <p:cNvPr id="5734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LO4 </a:t>
            </a:r>
            <a:r>
              <a:rPr lang="en-US" altLang="en-US" b="1" i="1" dirty="0" smtClean="0"/>
              <a:t>Understand how organizational culture affects managerial behaviour. </a:t>
            </a:r>
            <a:endParaRPr lang="en-CA" altLang="en-US" b="1" i="1" dirty="0" smtClean="0"/>
          </a:p>
        </p:txBody>
      </p:sp>
    </p:spTree>
    <p:extLst>
      <p:ext uri="{BB962C8B-B14F-4D97-AF65-F5344CB8AC3E}">
        <p14:creationId xmlns:p14="http://schemas.microsoft.com/office/powerpoint/2010/main" val="1892167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xfrm>
            <a:off x="1150938" y="692150"/>
            <a:ext cx="4556125" cy="3416300"/>
          </a:xfrm>
          <a:ln/>
        </p:spPr>
      </p:sp>
      <p:sp>
        <p:nvSpPr>
          <p:cNvPr id="5939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LO4 </a:t>
            </a:r>
            <a:r>
              <a:rPr lang="en-US" altLang="en-US" b="1" i="1" dirty="0" smtClean="0"/>
              <a:t>Understand how organizational culture affects managerial behaviour. </a:t>
            </a:r>
            <a:endParaRPr lang="en-CA" altLang="en-US" b="1" i="1" dirty="0" smtClean="0"/>
          </a:p>
        </p:txBody>
      </p:sp>
    </p:spTree>
    <p:extLst>
      <p:ext uri="{BB962C8B-B14F-4D97-AF65-F5344CB8AC3E}">
        <p14:creationId xmlns:p14="http://schemas.microsoft.com/office/powerpoint/2010/main" val="38643292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xfrm>
            <a:off x="1150938" y="692150"/>
            <a:ext cx="4556125" cy="3416300"/>
          </a:xfrm>
          <a:ln/>
        </p:spPr>
      </p:sp>
      <p:sp>
        <p:nvSpPr>
          <p:cNvPr id="6144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smtClean="0"/>
              <a:t>LO4 </a:t>
            </a:r>
            <a:r>
              <a:rPr lang="en-US" altLang="en-US" smtClean="0"/>
              <a:t>Understand how organizational culture affects managerial behaviour. </a:t>
            </a:r>
            <a:endParaRPr lang="en-CA" altLang="en-US" smtClean="0"/>
          </a:p>
        </p:txBody>
      </p:sp>
    </p:spTree>
    <p:extLst>
      <p:ext uri="{BB962C8B-B14F-4D97-AF65-F5344CB8AC3E}">
        <p14:creationId xmlns:p14="http://schemas.microsoft.com/office/powerpoint/2010/main" val="18747942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xfrm>
            <a:off x="1150938" y="692150"/>
            <a:ext cx="4556125" cy="3416300"/>
          </a:xfrm>
          <a:ln cap="flat"/>
        </p:spPr>
      </p:sp>
      <p:sp>
        <p:nvSpPr>
          <p:cNvPr id="6349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LO5 Distinguish among the kinds of managerial skills and the roles that managers perform.</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It is hard to find out the real problem in a situation. Managers must ask many questions and listen carefully to determine problems. Ironically, it is often lower-level managers that can best see the problem but they often have no ability to fix it.</a:t>
            </a:r>
          </a:p>
          <a:p>
            <a:endParaRPr lang="en-US" altLang="en-US" smtClean="0">
              <a:cs typeface="Times New Roman" panose="02020603050405020304" pitchFamily="18" charset="0"/>
            </a:endParaRPr>
          </a:p>
          <a:p>
            <a:r>
              <a:rPr lang="en-US" altLang="en-US" smtClean="0">
                <a:cs typeface="Times New Roman" panose="02020603050405020304" pitchFamily="18" charset="0"/>
              </a:rPr>
              <a:t>A good manager is usually a “people-person”; that is, someone who likes to work with others.</a:t>
            </a:r>
          </a:p>
          <a:p>
            <a:endParaRPr lang="en-US" altLang="en-US" smtClean="0">
              <a:cs typeface="Times New Roman" panose="02020603050405020304" pitchFamily="18" charset="0"/>
            </a:endParaRPr>
          </a:p>
          <a:p>
            <a:r>
              <a:rPr lang="en-US" altLang="en-US" smtClean="0">
                <a:cs typeface="Times New Roman" panose="02020603050405020304" pitchFamily="18" charset="0"/>
              </a:rPr>
              <a:t>Most managers begin their career in a given area. Students major in these areas and will branch-out based on skills and experience.</a:t>
            </a:r>
            <a:r>
              <a:rPr lang="en-US" altLang="en-US" smtClean="0">
                <a:latin typeface="Wingdings" panose="05000000000000000000" pitchFamily="2" charset="2"/>
                <a:cs typeface="Times New Roman" panose="02020603050405020304" pitchFamily="18" charset="0"/>
              </a:rPr>
              <a:t> </a:t>
            </a:r>
            <a:endParaRPr lang="en-US" altLang="en-US" smtClean="0">
              <a:cs typeface="Times New Roman" panose="02020603050405020304" pitchFamily="18" charset="0"/>
            </a:endParaRPr>
          </a:p>
          <a:p>
            <a:endParaRPr lang="en-US" altLang="en-US" smtClean="0">
              <a:cs typeface="Times New Roman" panose="02020603050405020304" pitchFamily="18" charset="0"/>
            </a:endParaRPr>
          </a:p>
          <a:p>
            <a:r>
              <a:rPr lang="en-US" altLang="en-US" smtClean="0">
                <a:cs typeface="Times New Roman" panose="02020603050405020304" pitchFamily="18" charset="0"/>
              </a:rPr>
              <a:t>Negotiator role: negotiate solutions between other managers, unions, customers, or shareholders.</a:t>
            </a:r>
          </a:p>
          <a:p>
            <a:endParaRPr lang="en-US" altLang="en-US" smtClean="0"/>
          </a:p>
        </p:txBody>
      </p:sp>
    </p:spTree>
    <p:extLst>
      <p:ext uri="{BB962C8B-B14F-4D97-AF65-F5344CB8AC3E}">
        <p14:creationId xmlns:p14="http://schemas.microsoft.com/office/powerpoint/2010/main" val="23364128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xfrm>
            <a:off x="1150938" y="692150"/>
            <a:ext cx="4556125" cy="3416300"/>
          </a:xfrm>
          <a:ln cap="flat"/>
        </p:spPr>
      </p:sp>
      <p:sp>
        <p:nvSpPr>
          <p:cNvPr id="6553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LO5 Distinguish among the kinds of managerial skills and the roles that managers perform.</a:t>
            </a:r>
            <a:endParaRPr lang="en-US" altLang="en-US" smtClean="0"/>
          </a:p>
        </p:txBody>
      </p:sp>
    </p:spTree>
    <p:extLst>
      <p:ext uri="{BB962C8B-B14F-4D97-AF65-F5344CB8AC3E}">
        <p14:creationId xmlns:p14="http://schemas.microsoft.com/office/powerpoint/2010/main" val="12574691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1150938" y="692150"/>
            <a:ext cx="4556125" cy="3416300"/>
          </a:xfrm>
          <a:ln cap="flat"/>
        </p:spPr>
      </p:sp>
      <p:sp>
        <p:nvSpPr>
          <p:cNvPr id="6758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LO5 Distinguish among the kinds of managerial skills and the roles that managers perform.</a:t>
            </a:r>
            <a:endParaRPr lang="en-CA" altLang="en-US" smtClean="0"/>
          </a:p>
          <a:p>
            <a:endParaRPr lang="en-US" altLang="en-US" smtClean="0">
              <a:latin typeface="Wingdings" panose="05000000000000000000" pitchFamily="2" charset="2"/>
              <a:cs typeface="Times New Roman" panose="02020603050405020304" pitchFamily="18" charset="0"/>
            </a:endParaRP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Described by McGill University professor Henry Mintzberg.</a:t>
            </a:r>
          </a:p>
          <a:p>
            <a:endParaRPr lang="en-US" altLang="en-US" smtClean="0">
              <a:cs typeface="Times New Roman" panose="02020603050405020304" pitchFamily="18" charset="0"/>
            </a:endParaRPr>
          </a:p>
          <a:p>
            <a:r>
              <a:rPr lang="en-US" altLang="en-US" smtClean="0">
                <a:cs typeface="Times New Roman" panose="02020603050405020304" pitchFamily="18" charset="0"/>
              </a:rPr>
              <a:t>A role is a set of specific tasks a person performs because of the position they hold.</a:t>
            </a:r>
          </a:p>
          <a:p>
            <a:r>
              <a:rPr lang="en-US" altLang="en-US" smtClean="0">
                <a:cs typeface="Times New Roman" panose="02020603050405020304" pitchFamily="18" charset="0"/>
              </a:rPr>
              <a:t>Students perform roles in many college positions—ask for examples for each of the 3 role categories</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Interpersonal Roles</a:t>
            </a:r>
            <a:r>
              <a:rPr lang="en-US" altLang="en-US" smtClean="0">
                <a:cs typeface="Times New Roman" panose="02020603050405020304" pitchFamily="18" charset="0"/>
              </a:rPr>
              <a:t>: Roles managers assume to coordinate and interact with employees and provide direction to the organization.</a:t>
            </a:r>
          </a:p>
          <a:p>
            <a:endParaRPr lang="en-US" altLang="en-US" smtClean="0">
              <a:cs typeface="Times New Roman" panose="02020603050405020304" pitchFamily="18" charset="0"/>
            </a:endParaRP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1288921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1150938" y="692150"/>
            <a:ext cx="4556125" cy="3416300"/>
          </a:xfrm>
          <a:ln cap="flat"/>
        </p:spPr>
      </p:sp>
      <p:sp>
        <p:nvSpPr>
          <p:cNvPr id="6758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LO5 Distinguish among the kinds of managerial skills and the roles that managers perform.</a:t>
            </a:r>
            <a:endParaRPr lang="en-CA" altLang="en-US" smtClean="0"/>
          </a:p>
          <a:p>
            <a:endParaRPr lang="en-US" altLang="en-US" smtClean="0">
              <a:latin typeface="Wingdings" panose="05000000000000000000" pitchFamily="2" charset="2"/>
              <a:cs typeface="Times New Roman" panose="02020603050405020304" pitchFamily="18" charset="0"/>
            </a:endParaRP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Described by McGill University professor Henry Mintzberg.</a:t>
            </a:r>
          </a:p>
          <a:p>
            <a:endParaRPr lang="en-US" altLang="en-US" smtClean="0">
              <a:cs typeface="Times New Roman" panose="02020603050405020304" pitchFamily="18" charset="0"/>
            </a:endParaRPr>
          </a:p>
          <a:p>
            <a:r>
              <a:rPr lang="en-US" altLang="en-US" smtClean="0">
                <a:cs typeface="Times New Roman" panose="02020603050405020304" pitchFamily="18" charset="0"/>
              </a:rPr>
              <a:t>A role is a set of specific tasks a person performs because of the position they hold.</a:t>
            </a:r>
          </a:p>
          <a:p>
            <a:r>
              <a:rPr lang="en-US" altLang="en-US" smtClean="0">
                <a:cs typeface="Times New Roman" panose="02020603050405020304" pitchFamily="18" charset="0"/>
              </a:rPr>
              <a:t>Students perform roles in many college positions—ask for examples for each of the 3 role categories</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Interpersonal Roles</a:t>
            </a:r>
            <a:r>
              <a:rPr lang="en-US" altLang="en-US" smtClean="0">
                <a:cs typeface="Times New Roman" panose="02020603050405020304" pitchFamily="18" charset="0"/>
              </a:rPr>
              <a:t>: Roles managers assume to coordinate and interact with employees and provide direction to the organization.</a:t>
            </a:r>
          </a:p>
          <a:p>
            <a:endParaRPr lang="en-US" altLang="en-US" smtClean="0">
              <a:cs typeface="Times New Roman" panose="02020603050405020304" pitchFamily="18" charset="0"/>
            </a:endParaRP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19514711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SzPct val="8500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3872892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1- </a:t>
            </a:r>
            <a:fld id="{F3D59910-9DA6-455E-9292-5F3B74CD7F7F}"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76"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video" Target="https://www.youtube.com/embed/Fs9RN5-4-p8" TargetMode="Externa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video" Target="https://www.youtube.com/embed/TVBPhCJh-dw" TargetMode="External"/><Relationship Id="rId4" Type="http://schemas.openxmlformats.org/officeDocument/2006/relationships/image" Target="../media/image12.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5"/>
          <p:cNvSpPr txBox="1">
            <a:spLocks noChangeArrowheads="1"/>
          </p:cNvSpPr>
          <p:nvPr/>
        </p:nvSpPr>
        <p:spPr bwMode="auto">
          <a:xfrm>
            <a:off x="5029200" y="1601788"/>
            <a:ext cx="35814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endParaRPr lang="en-CA" altLang="en-US" sz="4000" b="1" dirty="0">
              <a:latin typeface="Baskerville Old Face" panose="02020602080505020303" pitchFamily="18" charset="0"/>
              <a:cs typeface="Arial" panose="020B0604020202020204" pitchFamily="34" charset="0"/>
            </a:endParaRPr>
          </a:p>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Chapter 1</a:t>
            </a:r>
          </a:p>
          <a:p>
            <a:pPr algn="ctr" eaLnBrk="1" hangingPunct="1">
              <a:spcBef>
                <a:spcPct val="0"/>
              </a:spcBef>
              <a:buFontTx/>
              <a:buNone/>
            </a:pPr>
            <a:endParaRPr lang="en-CA" altLang="en-US" sz="1600" b="1" dirty="0">
              <a:latin typeface="Baskerville Old Face" panose="02020602080505020303" pitchFamily="18" charset="0"/>
              <a:cs typeface="Arial" panose="020B0604020202020204" pitchFamily="34" charset="0"/>
            </a:endParaRPr>
          </a:p>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Managing </a:t>
            </a:r>
          </a:p>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and Management</a:t>
            </a:r>
          </a:p>
          <a:p>
            <a:pPr eaLnBrk="1" hangingPunct="1">
              <a:spcBef>
                <a:spcPct val="0"/>
              </a:spcBef>
              <a:buFontTx/>
              <a:buNone/>
            </a:pPr>
            <a:endParaRPr lang="en-CA" altLang="en-US" sz="4000" b="1" dirty="0">
              <a:latin typeface="Baskerville Old Face" panose="02020602080505020303" pitchFamily="18" charset="0"/>
              <a:cs typeface="Arial" panose="020B0604020202020204" pitchFamily="34" charset="0"/>
            </a:endParaRPr>
          </a:p>
        </p:txBody>
      </p:sp>
      <p:pic>
        <p:nvPicPr>
          <p:cNvPr id="512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100886"/>
            <a:ext cx="4038600" cy="5245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026"/>
          <p:cNvSpPr txBox="1">
            <a:spLocks noChangeArrowheads="1"/>
          </p:cNvSpPr>
          <p:nvPr/>
        </p:nvSpPr>
        <p:spPr bwMode="auto">
          <a:xfrm>
            <a:off x="2267895" y="990600"/>
            <a:ext cx="453201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US" altLang="en-US" sz="4000" b="1" dirty="0"/>
              <a:t>Learning Outcomes</a:t>
            </a:r>
          </a:p>
        </p:txBody>
      </p:sp>
      <p:sp>
        <p:nvSpPr>
          <p:cNvPr id="7171" name="Text Box 1027"/>
          <p:cNvSpPr txBox="1">
            <a:spLocks noChangeAspect="1" noChangeArrowheads="1"/>
          </p:cNvSpPr>
          <p:nvPr/>
        </p:nvSpPr>
        <p:spPr bwMode="auto">
          <a:xfrm>
            <a:off x="609600" y="1905000"/>
            <a:ext cx="78486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fontAlgn="ctr">
              <a:spcAft>
                <a:spcPts val="600"/>
              </a:spcAft>
              <a:buFontTx/>
              <a:buAutoNum type="arabicPeriod"/>
            </a:pPr>
            <a:r>
              <a:rPr lang="en-US" altLang="en-US" sz="2000" dirty="0"/>
              <a:t>Describe what management is, what managers do, and how managers use resources to achieve organizational goals.</a:t>
            </a:r>
            <a:endParaRPr lang="en-CA" altLang="en-US" sz="2000" dirty="0"/>
          </a:p>
          <a:p>
            <a:pPr fontAlgn="ctr">
              <a:spcAft>
                <a:spcPts val="600"/>
              </a:spcAft>
              <a:buFontTx/>
              <a:buAutoNum type="arabicPeriod"/>
            </a:pPr>
            <a:r>
              <a:rPr lang="en-US" altLang="en-US" sz="2000" dirty="0"/>
              <a:t>Distinguish among planning, organizing, leading, and controlling, and explain how managers’ abilities to handle each one affect organizational performance.</a:t>
            </a:r>
            <a:endParaRPr lang="en-CA" altLang="en-US" sz="2000" dirty="0"/>
          </a:p>
          <a:p>
            <a:pPr fontAlgn="ctr">
              <a:spcAft>
                <a:spcPts val="600"/>
              </a:spcAft>
              <a:buFontTx/>
              <a:buAutoNum type="arabicPeriod"/>
            </a:pPr>
            <a:r>
              <a:rPr lang="en-US" altLang="en-US" sz="2000" dirty="0"/>
              <a:t>Differentiate among the types and levels of management, and understand the responsibilities of managers at different levels in the organizational hierarchy.</a:t>
            </a:r>
            <a:endParaRPr lang="en-CA" altLang="en-US" sz="2000" dirty="0"/>
          </a:p>
          <a:p>
            <a:pPr fontAlgn="ctr">
              <a:spcAft>
                <a:spcPts val="600"/>
              </a:spcAft>
              <a:buFontTx/>
              <a:buAutoNum type="arabicPeriod"/>
            </a:pPr>
            <a:r>
              <a:rPr lang="en-US" altLang="en-US" sz="2000" dirty="0"/>
              <a:t>Understand how organizational culture affects managerial behaviour.</a:t>
            </a:r>
            <a:endParaRPr lang="en-CA" altLang="en-US" sz="2000" dirty="0"/>
          </a:p>
          <a:p>
            <a:pPr fontAlgn="ctr">
              <a:spcAft>
                <a:spcPts val="600"/>
              </a:spcAft>
              <a:buFontTx/>
              <a:buAutoNum type="arabicPeriod"/>
            </a:pPr>
            <a:r>
              <a:rPr lang="en-US" altLang="en-US" sz="2000" dirty="0"/>
              <a:t>Distinguish among the kinds of managerial skills and roles that managers perform.</a:t>
            </a:r>
            <a:endParaRPr lang="en-CA" altLang="en-US" sz="2000" dirty="0"/>
          </a:p>
          <a:p>
            <a:pPr eaLnBrk="1" hangingPunct="1">
              <a:spcBef>
                <a:spcPct val="0"/>
              </a:spcBef>
              <a:spcAft>
                <a:spcPts val="600"/>
              </a:spcAft>
              <a:buFontTx/>
              <a:buAutoNum type="arabicPeriod"/>
            </a:pPr>
            <a:endParaRPr lang="en-CA" altLang="en-US"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6"/>
          <p:cNvSpPr>
            <a:spLocks noGrp="1"/>
          </p:cNvSpPr>
          <p:nvPr>
            <p:ph type="title"/>
          </p:nvPr>
        </p:nvSpPr>
        <p:spPr>
          <a:xfrm>
            <a:off x="523875" y="990600"/>
            <a:ext cx="8229600" cy="1143000"/>
          </a:xfrm>
        </p:spPr>
        <p:txBody>
          <a:bodyPr/>
          <a:lstStyle/>
          <a:p>
            <a:r>
              <a:rPr lang="en-CA" altLang="en-US" b="1" dirty="0" smtClean="0"/>
              <a:t>What is Management?</a:t>
            </a:r>
          </a:p>
        </p:txBody>
      </p:sp>
      <p:sp>
        <p:nvSpPr>
          <p:cNvPr id="9219" name="Rectangle 3"/>
          <p:cNvSpPr>
            <a:spLocks noGrp="1" noChangeArrowheads="1"/>
          </p:cNvSpPr>
          <p:nvPr>
            <p:ph idx="1"/>
          </p:nvPr>
        </p:nvSpPr>
        <p:spPr>
          <a:xfrm>
            <a:off x="523875" y="2438400"/>
            <a:ext cx="8229600" cy="1752600"/>
          </a:xfrm>
        </p:spPr>
        <p:txBody>
          <a:bodyPr lIns="90488" tIns="44450" rIns="90488" bIns="44450"/>
          <a:lstStyle/>
          <a:p>
            <a:pPr marL="506413" indent="-506413" eaLnBrk="1" hangingPunct="1">
              <a:lnSpc>
                <a:spcPct val="90000"/>
              </a:lnSpc>
              <a:spcBef>
                <a:spcPct val="40000"/>
              </a:spcBef>
              <a:spcAft>
                <a:spcPct val="35000"/>
              </a:spcAft>
              <a:buFontTx/>
              <a:buNone/>
            </a:pPr>
            <a:r>
              <a:rPr lang="en-US" altLang="en-US" b="1" dirty="0" smtClean="0"/>
              <a:t>	Organizations: </a:t>
            </a:r>
            <a:r>
              <a:rPr lang="en-US" altLang="en-US" dirty="0" smtClean="0"/>
              <a:t>People working together and coordinating their actions to achieve specific goals.</a:t>
            </a:r>
          </a:p>
          <a:p>
            <a:pPr marL="506413" indent="-506413" eaLnBrk="1" hangingPunct="1">
              <a:lnSpc>
                <a:spcPct val="90000"/>
              </a:lnSpc>
              <a:buFontTx/>
              <a:buNone/>
            </a:pPr>
            <a:r>
              <a:rPr lang="en-US" altLang="en-US" b="1" dirty="0" smtClean="0"/>
              <a:t>	Management:</a:t>
            </a:r>
            <a:r>
              <a:rPr lang="en-US" altLang="en-US" dirty="0" smtClean="0"/>
              <a:t> The process of using organizational resources to achieve the organization’s goals by ...</a:t>
            </a:r>
          </a:p>
        </p:txBody>
      </p:sp>
      <p:graphicFrame>
        <p:nvGraphicFramePr>
          <p:cNvPr id="10" name="Diagram 9"/>
          <p:cNvGraphicFramePr/>
          <p:nvPr/>
        </p:nvGraphicFramePr>
        <p:xfrm>
          <a:off x="791343" y="4648199"/>
          <a:ext cx="7696200" cy="66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6"/>
          <p:cNvSpPr>
            <a:spLocks noGrp="1"/>
          </p:cNvSpPr>
          <p:nvPr>
            <p:ph type="title"/>
          </p:nvPr>
        </p:nvSpPr>
        <p:spPr>
          <a:xfrm>
            <a:off x="523875" y="827903"/>
            <a:ext cx="8229600" cy="1143000"/>
          </a:xfrm>
        </p:spPr>
        <p:txBody>
          <a:bodyPr/>
          <a:lstStyle/>
          <a:p>
            <a:r>
              <a:rPr lang="en-CA" altLang="en-US" b="1" dirty="0" smtClean="0"/>
              <a:t>Henry </a:t>
            </a:r>
            <a:r>
              <a:rPr lang="en-CA" altLang="en-US" b="1" dirty="0" err="1" smtClean="0"/>
              <a:t>Mintzberg</a:t>
            </a:r>
            <a:r>
              <a:rPr lang="en-CA" altLang="en-US" b="1" dirty="0" smtClean="0"/>
              <a:t> </a:t>
            </a:r>
            <a:r>
              <a:rPr lang="en-CA" altLang="en-US" sz="1800" b="1" dirty="0" smtClean="0"/>
              <a:t>OC OQ FRSC BA BEng SM PhD</a:t>
            </a:r>
          </a:p>
        </p:txBody>
      </p:sp>
      <p:sp>
        <p:nvSpPr>
          <p:cNvPr id="9219" name="Rectangle 3"/>
          <p:cNvSpPr>
            <a:spLocks noGrp="1" noChangeArrowheads="1"/>
          </p:cNvSpPr>
          <p:nvPr>
            <p:ph idx="1"/>
          </p:nvPr>
        </p:nvSpPr>
        <p:spPr>
          <a:xfrm>
            <a:off x="523875" y="1752600"/>
            <a:ext cx="8229600" cy="1219200"/>
          </a:xfrm>
        </p:spPr>
        <p:txBody>
          <a:bodyPr lIns="90488" tIns="44450" rIns="90488" bIns="44450"/>
          <a:lstStyle/>
          <a:p>
            <a:pPr marL="358775" indent="-273050" defTabSz="358775" eaLnBrk="1" hangingPunct="1">
              <a:lnSpc>
                <a:spcPct val="90000"/>
              </a:lnSpc>
              <a:spcBef>
                <a:spcPct val="40000"/>
              </a:spcBef>
              <a:spcAft>
                <a:spcPct val="35000"/>
              </a:spcAft>
            </a:pPr>
            <a:r>
              <a:rPr lang="en-US" altLang="en-US" sz="1800" dirty="0" smtClean="0"/>
              <a:t>i</a:t>
            </a:r>
            <a:r>
              <a:rPr lang="en-US" sz="1800" dirty="0" smtClean="0"/>
              <a:t>nternationally </a:t>
            </a:r>
            <a:r>
              <a:rPr lang="en-US" sz="1800" dirty="0"/>
              <a:t>renowned academic and author on business and management. He is currently the </a:t>
            </a:r>
            <a:r>
              <a:rPr lang="en-US" sz="1800" dirty="0" err="1"/>
              <a:t>Cleghorn</a:t>
            </a:r>
            <a:r>
              <a:rPr lang="en-US" sz="1800" dirty="0"/>
              <a:t> Professor of Management Studies at </a:t>
            </a:r>
            <a:r>
              <a:rPr lang="en-US" sz="1800" dirty="0" smtClean="0"/>
              <a:t>the </a:t>
            </a:r>
            <a:r>
              <a:rPr lang="en-US" sz="1800" dirty="0" err="1" smtClean="0"/>
              <a:t>Desautels</a:t>
            </a:r>
            <a:r>
              <a:rPr lang="en-US" sz="1800" dirty="0" smtClean="0"/>
              <a:t> Faculty of Management, McGill University</a:t>
            </a:r>
            <a:r>
              <a:rPr lang="en-US" sz="1800" dirty="0"/>
              <a:t> in Montreal</a:t>
            </a:r>
            <a:r>
              <a:rPr lang="en-US" sz="1800" dirty="0" smtClean="0"/>
              <a:t>, Quebec, </a:t>
            </a:r>
            <a:r>
              <a:rPr lang="en-US" sz="1800" dirty="0"/>
              <a:t>where he has been teaching since 1968</a:t>
            </a:r>
            <a:r>
              <a:rPr lang="en-US" sz="1800" dirty="0" smtClean="0"/>
              <a:t>.</a:t>
            </a:r>
          </a:p>
          <a:p>
            <a:pPr marL="358775" indent="-273050" defTabSz="358775" eaLnBrk="1" hangingPunct="1">
              <a:lnSpc>
                <a:spcPct val="90000"/>
              </a:lnSpc>
              <a:spcBef>
                <a:spcPct val="40000"/>
              </a:spcBef>
              <a:spcAft>
                <a:spcPct val="35000"/>
              </a:spcAft>
            </a:pPr>
            <a:r>
              <a:rPr lang="en-US" sz="1800" dirty="0" smtClean="0"/>
              <a:t>Professor </a:t>
            </a:r>
            <a:r>
              <a:rPr lang="en-US" sz="1800" dirty="0" err="1" smtClean="0"/>
              <a:t>Mitzberg</a:t>
            </a:r>
            <a:r>
              <a:rPr lang="en-US" sz="1800" dirty="0" smtClean="0"/>
              <a:t> talks </a:t>
            </a:r>
            <a:r>
              <a:rPr lang="en-US" sz="1800" dirty="0"/>
              <a:t>about the concept of </a:t>
            </a:r>
            <a:r>
              <a:rPr lang="en-US" sz="1800" dirty="0" err="1"/>
              <a:t>Communityship</a:t>
            </a:r>
            <a:r>
              <a:rPr lang="en-US" sz="1800" dirty="0"/>
              <a:t> (9:40 min</a:t>
            </a:r>
            <a:r>
              <a:rPr lang="en-US" sz="1800" dirty="0" smtClean="0"/>
              <a:t>).</a:t>
            </a:r>
          </a:p>
          <a:p>
            <a:pPr marL="358775" indent="-273050" defTabSz="358775" eaLnBrk="1" hangingPunct="1">
              <a:lnSpc>
                <a:spcPct val="90000"/>
              </a:lnSpc>
              <a:spcBef>
                <a:spcPct val="40000"/>
              </a:spcBef>
              <a:spcAft>
                <a:spcPct val="35000"/>
              </a:spcAft>
            </a:pPr>
            <a:endParaRPr lang="en-US" sz="1800" dirty="0" smtClean="0"/>
          </a:p>
          <a:p>
            <a:pPr>
              <a:buFont typeface="+mj-lt"/>
              <a:buAutoNum type="arabicPeriod"/>
            </a:pPr>
            <a:r>
              <a:rPr lang="en-US" sz="1800" dirty="0"/>
              <a:t>Describe how society is like a three-legged stool, according to </a:t>
            </a:r>
            <a:r>
              <a:rPr lang="en-US" sz="1800" dirty="0" err="1"/>
              <a:t>Mintzberg</a:t>
            </a:r>
            <a:r>
              <a:rPr lang="en-US" sz="1800" dirty="0"/>
              <a:t>. What does each leg represent?</a:t>
            </a:r>
          </a:p>
          <a:p>
            <a:pPr>
              <a:buFont typeface="+mj-lt"/>
              <a:buAutoNum type="arabicPeriod"/>
            </a:pPr>
            <a:endParaRPr lang="en-CA" sz="1800" dirty="0"/>
          </a:p>
          <a:p>
            <a:pPr>
              <a:buFont typeface="+mj-lt"/>
              <a:buAutoNum type="arabicPeriod"/>
            </a:pPr>
            <a:r>
              <a:rPr lang="en-US" sz="1800" dirty="0"/>
              <a:t>How will the world be different in 10 years, according to </a:t>
            </a:r>
            <a:r>
              <a:rPr lang="en-US" sz="1800" dirty="0" err="1"/>
              <a:t>Mintzberg</a:t>
            </a:r>
            <a:r>
              <a:rPr lang="en-US" sz="1800" dirty="0"/>
              <a:t>?</a:t>
            </a:r>
          </a:p>
          <a:p>
            <a:pPr>
              <a:buFont typeface="+mj-lt"/>
              <a:buAutoNum type="arabicPeriod"/>
            </a:pPr>
            <a:endParaRPr lang="en-CA" sz="1800" dirty="0"/>
          </a:p>
          <a:p>
            <a:pPr>
              <a:buFont typeface="+mj-lt"/>
              <a:buAutoNum type="arabicPeriod"/>
            </a:pPr>
            <a:r>
              <a:rPr lang="en-US" sz="1800" dirty="0"/>
              <a:t>What advice does he have for the future</a:t>
            </a:r>
            <a:r>
              <a:rPr lang="en-US" sz="1800" dirty="0" smtClean="0"/>
              <a:t>?</a:t>
            </a:r>
          </a:p>
          <a:p>
            <a:pPr marL="358775" indent="-273050" defTabSz="358775" eaLnBrk="1" hangingPunct="1">
              <a:lnSpc>
                <a:spcPct val="90000"/>
              </a:lnSpc>
              <a:spcBef>
                <a:spcPct val="40000"/>
              </a:spcBef>
              <a:spcAft>
                <a:spcPct val="35000"/>
              </a:spcAft>
            </a:pPr>
            <a:endParaRPr lang="en-US" altLang="en-US" sz="1800" dirty="0"/>
          </a:p>
          <a:p>
            <a:pPr marL="358775" indent="-273050" defTabSz="358775" eaLnBrk="1" hangingPunct="1">
              <a:lnSpc>
                <a:spcPct val="90000"/>
              </a:lnSpc>
              <a:spcBef>
                <a:spcPct val="40000"/>
              </a:spcBef>
              <a:spcAft>
                <a:spcPct val="35000"/>
              </a:spcAft>
            </a:pPr>
            <a:endParaRPr lang="en-US" altLang="en-US" sz="1800" dirty="0" smtClean="0"/>
          </a:p>
        </p:txBody>
      </p:sp>
    </p:spTree>
    <p:extLst>
      <p:ext uri="{BB962C8B-B14F-4D97-AF65-F5344CB8AC3E}">
        <p14:creationId xmlns:p14="http://schemas.microsoft.com/office/powerpoint/2010/main" val="101957575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6"/>
          <p:cNvSpPr>
            <a:spLocks noGrp="1"/>
          </p:cNvSpPr>
          <p:nvPr>
            <p:ph type="title"/>
          </p:nvPr>
        </p:nvSpPr>
        <p:spPr>
          <a:xfrm>
            <a:off x="523875" y="827903"/>
            <a:ext cx="8229600" cy="1143000"/>
          </a:xfrm>
        </p:spPr>
        <p:txBody>
          <a:bodyPr/>
          <a:lstStyle/>
          <a:p>
            <a:r>
              <a:rPr lang="en-CA" altLang="en-US" b="1" dirty="0" smtClean="0"/>
              <a:t>Henry </a:t>
            </a:r>
            <a:r>
              <a:rPr lang="en-CA" altLang="en-US" b="1" dirty="0" err="1" smtClean="0"/>
              <a:t>Mintzberg</a:t>
            </a:r>
            <a:r>
              <a:rPr lang="en-CA" altLang="en-US" b="1" dirty="0" smtClean="0"/>
              <a:t> </a:t>
            </a:r>
            <a:r>
              <a:rPr lang="en-CA" altLang="en-US" sz="1800" b="1" dirty="0" smtClean="0"/>
              <a:t>OC OQ FRSC BA BEng SM PhD</a:t>
            </a:r>
          </a:p>
        </p:txBody>
      </p:sp>
      <p:pic>
        <p:nvPicPr>
          <p:cNvPr id="2" name="Fs9RN5-4-p8"/>
          <p:cNvPicPr>
            <a:picLocks noRot="1" noChangeAspect="1"/>
          </p:cNvPicPr>
          <p:nvPr>
            <a:videoFile r:link="rId1"/>
          </p:nvPr>
        </p:nvPicPr>
        <p:blipFill>
          <a:blip r:embed="rId4"/>
          <a:stretch>
            <a:fillRect/>
          </a:stretch>
        </p:blipFill>
        <p:spPr>
          <a:xfrm>
            <a:off x="924403" y="1752600"/>
            <a:ext cx="7428543" cy="4178555"/>
          </a:xfrm>
          <a:prstGeom prst="rect">
            <a:avLst/>
          </a:prstGeom>
        </p:spPr>
      </p:pic>
      <p:sp>
        <p:nvSpPr>
          <p:cNvPr id="5" name="Rectangle 3"/>
          <p:cNvSpPr>
            <a:spLocks noGrp="1" noChangeArrowheads="1"/>
          </p:cNvSpPr>
          <p:nvPr>
            <p:ph idx="1"/>
          </p:nvPr>
        </p:nvSpPr>
        <p:spPr>
          <a:xfrm>
            <a:off x="838200" y="5966166"/>
            <a:ext cx="7514745" cy="425323"/>
          </a:xfrm>
        </p:spPr>
        <p:txBody>
          <a:bodyPr lIns="90488" tIns="44450" rIns="90488" bIns="44450"/>
          <a:lstStyle/>
          <a:p>
            <a:pPr marL="0" indent="0" defTabSz="358775" eaLnBrk="1" hangingPunct="1">
              <a:lnSpc>
                <a:spcPct val="90000"/>
              </a:lnSpc>
              <a:spcBef>
                <a:spcPct val="40000"/>
              </a:spcBef>
              <a:spcAft>
                <a:spcPct val="35000"/>
              </a:spcAft>
              <a:buNone/>
            </a:pPr>
            <a:r>
              <a:rPr lang="en-US" altLang="en-US" sz="1800" dirty="0" smtClean="0"/>
              <a:t>14 Apr 2014</a:t>
            </a:r>
            <a:endParaRPr lang="en-US" altLang="en-US" sz="1800" dirty="0"/>
          </a:p>
          <a:p>
            <a:pPr marL="358775" indent="-273050" defTabSz="358775" eaLnBrk="1" hangingPunct="1">
              <a:lnSpc>
                <a:spcPct val="90000"/>
              </a:lnSpc>
              <a:spcBef>
                <a:spcPct val="40000"/>
              </a:spcBef>
              <a:spcAft>
                <a:spcPct val="35000"/>
              </a:spcAft>
            </a:pPr>
            <a:endParaRPr lang="en-US" altLang="en-US" sz="1800" dirty="0" smtClean="0"/>
          </a:p>
        </p:txBody>
      </p:sp>
    </p:spTree>
    <p:extLst>
      <p:ext uri="{BB962C8B-B14F-4D97-AF65-F5344CB8AC3E}">
        <p14:creationId xmlns:p14="http://schemas.microsoft.com/office/powerpoint/2010/main" val="67034733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81000" y="838200"/>
            <a:ext cx="8229600" cy="1143000"/>
          </a:xfrm>
        </p:spPr>
        <p:txBody>
          <a:bodyPr/>
          <a:lstStyle/>
          <a:p>
            <a:r>
              <a:rPr lang="en-US" altLang="en-US" b="1" dirty="0" smtClean="0"/>
              <a:t>What is Management? </a:t>
            </a:r>
            <a:endParaRPr lang="en-CA" altLang="en-US" b="1" dirty="0" smtClean="0"/>
          </a:p>
        </p:txBody>
      </p:sp>
      <p:sp>
        <p:nvSpPr>
          <p:cNvPr id="11267" name="Content Placeholder 2"/>
          <p:cNvSpPr>
            <a:spLocks noGrp="1"/>
          </p:cNvSpPr>
          <p:nvPr>
            <p:ph idx="1"/>
          </p:nvPr>
        </p:nvSpPr>
        <p:spPr>
          <a:xfrm>
            <a:off x="533400" y="1828800"/>
            <a:ext cx="8229600" cy="3733800"/>
          </a:xfrm>
        </p:spPr>
        <p:txBody>
          <a:bodyPr/>
          <a:lstStyle/>
          <a:p>
            <a:pPr>
              <a:buFontTx/>
              <a:buNone/>
            </a:pPr>
            <a:r>
              <a:rPr lang="en-CA" altLang="en-US" sz="2800" b="1" dirty="0" smtClean="0"/>
              <a:t>	Social Economy</a:t>
            </a:r>
            <a:r>
              <a:rPr lang="en-CA" altLang="en-US" sz="2800" dirty="0" smtClean="0"/>
              <a:t>: </a:t>
            </a:r>
          </a:p>
          <a:p>
            <a:pPr>
              <a:buFontTx/>
              <a:buNone/>
            </a:pPr>
            <a:r>
              <a:rPr lang="en-CA" altLang="en-US" sz="2800" dirty="0" smtClean="0"/>
              <a:t>	</a:t>
            </a:r>
            <a:r>
              <a:rPr lang="en-CA" altLang="en-US" dirty="0" smtClean="0"/>
              <a:t>Organizations that have social objectives central to their mission and their practice, and either have explicit economic objectives or generate economic value thorough the services they provide or the purchases they undertake. </a:t>
            </a:r>
            <a:endParaRPr lang="en-CA" altLang="en-US" baseline="30000" dirty="0" smtClean="0"/>
          </a:p>
          <a:p>
            <a:pPr lvl="1"/>
            <a:endParaRPr lang="en-CA" altLang="en-US" baseline="30000" dirty="0" smtClean="0"/>
          </a:p>
          <a:p>
            <a:pPr lvl="1">
              <a:buFont typeface="Arial" panose="020B0604020202020204" pitchFamily="34" charset="0"/>
              <a:buChar char="•"/>
            </a:pPr>
            <a:r>
              <a:rPr lang="en-CA" altLang="en-US" sz="2400" dirty="0" smtClean="0"/>
              <a:t>Also referred to as the ‘third pillar’ of the economy, joining the for-profit organizations (FP) and the non-profit structures (NFP). </a:t>
            </a:r>
          </a:p>
          <a:p>
            <a:pPr lvl="1">
              <a:buFontTx/>
              <a:buNone/>
            </a:pPr>
            <a:endParaRPr lang="en-CA" altLang="en-US" sz="24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09588" y="1074738"/>
            <a:ext cx="8229600" cy="1143000"/>
          </a:xfrm>
        </p:spPr>
        <p:txBody>
          <a:bodyPr/>
          <a:lstStyle/>
          <a:p>
            <a:r>
              <a:rPr lang="en-US" altLang="en-US" b="1" smtClean="0"/>
              <a:t>Spectrum of Types of Organizations </a:t>
            </a:r>
            <a:endParaRPr lang="en-CA" altLang="en-US" b="1" smtClean="0"/>
          </a:p>
        </p:txBody>
      </p:sp>
      <p:sp>
        <p:nvSpPr>
          <p:cNvPr id="13315" name="Content Placeholder 2"/>
          <p:cNvSpPr>
            <a:spLocks noGrp="1"/>
          </p:cNvSpPr>
          <p:nvPr>
            <p:ph idx="1"/>
          </p:nvPr>
        </p:nvSpPr>
        <p:spPr>
          <a:xfrm>
            <a:off x="530225" y="2667000"/>
            <a:ext cx="8229600" cy="2952750"/>
          </a:xfrm>
        </p:spPr>
        <p:txBody>
          <a:bodyPr/>
          <a:lstStyle/>
          <a:p>
            <a:pPr>
              <a:buFontTx/>
              <a:buNone/>
            </a:pPr>
            <a:r>
              <a:rPr lang="en-CA" altLang="en-US" sz="2800" b="1" smtClean="0"/>
              <a:t>	</a:t>
            </a:r>
            <a:endParaRPr lang="en-CA" altLang="en-US"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070" y="2438400"/>
            <a:ext cx="7749909" cy="273526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4"/>
          <p:cNvSpPr>
            <a:spLocks noGrp="1"/>
          </p:cNvSpPr>
          <p:nvPr>
            <p:ph type="title"/>
          </p:nvPr>
        </p:nvSpPr>
        <p:spPr>
          <a:xfrm>
            <a:off x="609600" y="838200"/>
            <a:ext cx="8229600" cy="1143000"/>
          </a:xfrm>
        </p:spPr>
        <p:txBody>
          <a:bodyPr/>
          <a:lstStyle/>
          <a:p>
            <a:r>
              <a:rPr lang="en-CA" altLang="en-US" b="1" dirty="0" smtClean="0"/>
              <a:t>What is Management?</a:t>
            </a:r>
          </a:p>
        </p:txBody>
      </p:sp>
      <p:sp>
        <p:nvSpPr>
          <p:cNvPr id="6147" name="Rectangle 3"/>
          <p:cNvSpPr>
            <a:spLocks noGrp="1" noChangeArrowheads="1"/>
          </p:cNvSpPr>
          <p:nvPr>
            <p:ph idx="1"/>
          </p:nvPr>
        </p:nvSpPr>
        <p:spPr>
          <a:xfrm>
            <a:off x="631371" y="1981200"/>
            <a:ext cx="8229600" cy="3657600"/>
          </a:xfrm>
        </p:spPr>
        <p:txBody>
          <a:bodyPr lIns="90488" tIns="44450" rIns="90488" bIns="44450"/>
          <a:lstStyle/>
          <a:p>
            <a:pPr eaLnBrk="1" hangingPunct="1">
              <a:buFont typeface="Arial" pitchFamily="34" charset="0"/>
              <a:buChar char="•"/>
              <a:defRPr/>
            </a:pPr>
            <a:r>
              <a:rPr lang="en-US" sz="2800" b="1" dirty="0" smtClean="0"/>
              <a:t>Resources</a:t>
            </a:r>
            <a:r>
              <a:rPr lang="en-US" sz="2800" dirty="0" smtClean="0"/>
              <a:t> are organizational assets and include:</a:t>
            </a:r>
            <a:endParaRPr lang="en-US" sz="1050" dirty="0" smtClean="0"/>
          </a:p>
          <a:p>
            <a:pPr marL="344488" indent="-344488" eaLnBrk="1" hangingPunct="1">
              <a:buFontTx/>
              <a:buNone/>
              <a:defRPr/>
            </a:pPr>
            <a:endParaRPr lang="en-US" sz="1050" dirty="0" smtClean="0"/>
          </a:p>
          <a:p>
            <a:pPr marL="923925" lvl="1" indent="-457200" eaLnBrk="1" hangingPunct="1">
              <a:lnSpc>
                <a:spcPct val="70000"/>
              </a:lnSpc>
              <a:spcAft>
                <a:spcPts val="600"/>
              </a:spcAft>
              <a:buSzPct val="85000"/>
              <a:buFont typeface="Arial" panose="020B0604020202020204" pitchFamily="34" charset="0"/>
              <a:buChar char="•"/>
              <a:defRPr/>
            </a:pPr>
            <a:r>
              <a:rPr lang="en-US" dirty="0" smtClean="0"/>
              <a:t> </a:t>
            </a:r>
            <a:r>
              <a:rPr lang="en-US" sz="2400" dirty="0" smtClean="0"/>
              <a:t>people </a:t>
            </a:r>
          </a:p>
          <a:p>
            <a:pPr marL="923925" lvl="1" indent="-457200" eaLnBrk="1" hangingPunct="1">
              <a:lnSpc>
                <a:spcPct val="70000"/>
              </a:lnSpc>
              <a:spcAft>
                <a:spcPts val="600"/>
              </a:spcAft>
              <a:buSzPct val="85000"/>
              <a:buFont typeface="Arial" panose="020B0604020202020204" pitchFamily="34" charset="0"/>
              <a:buChar char="•"/>
              <a:defRPr/>
            </a:pPr>
            <a:r>
              <a:rPr lang="en-US" sz="2400" dirty="0" smtClean="0"/>
              <a:t> machinery </a:t>
            </a:r>
          </a:p>
          <a:p>
            <a:pPr marL="923925" lvl="1" indent="-457200" eaLnBrk="1" hangingPunct="1">
              <a:lnSpc>
                <a:spcPct val="70000"/>
              </a:lnSpc>
              <a:spcAft>
                <a:spcPts val="600"/>
              </a:spcAft>
              <a:buSzPct val="85000"/>
              <a:buFont typeface="Arial" panose="020B0604020202020204" pitchFamily="34" charset="0"/>
              <a:buChar char="•"/>
              <a:defRPr/>
            </a:pPr>
            <a:r>
              <a:rPr lang="en-US" sz="2400" dirty="0" smtClean="0"/>
              <a:t> raw materials </a:t>
            </a:r>
          </a:p>
          <a:p>
            <a:pPr marL="923925" lvl="1" indent="-457200" eaLnBrk="1" hangingPunct="1">
              <a:lnSpc>
                <a:spcPct val="70000"/>
              </a:lnSpc>
              <a:spcAft>
                <a:spcPts val="600"/>
              </a:spcAft>
              <a:buSzPct val="85000"/>
              <a:buFont typeface="Arial" panose="020B0604020202020204" pitchFamily="34" charset="0"/>
              <a:buChar char="•"/>
              <a:defRPr/>
            </a:pPr>
            <a:r>
              <a:rPr lang="en-US" sz="2400" dirty="0" smtClean="0"/>
              <a:t> information, skills </a:t>
            </a:r>
          </a:p>
          <a:p>
            <a:pPr marL="923925" lvl="1" indent="-457200" eaLnBrk="1" hangingPunct="1">
              <a:lnSpc>
                <a:spcPct val="70000"/>
              </a:lnSpc>
              <a:spcAft>
                <a:spcPts val="600"/>
              </a:spcAft>
              <a:buSzPct val="85000"/>
              <a:buFont typeface="Arial" panose="020B0604020202020204" pitchFamily="34" charset="0"/>
              <a:buChar char="•"/>
              <a:defRPr/>
            </a:pPr>
            <a:r>
              <a:rPr lang="en-US" sz="2400" dirty="0" smtClean="0"/>
              <a:t> financial capital</a:t>
            </a:r>
          </a:p>
          <a:p>
            <a:pPr marL="344488" indent="-344488" eaLnBrk="1" hangingPunct="1">
              <a:defRPr/>
            </a:pPr>
            <a:endParaRPr lang="en-US" sz="1050" dirty="0" smtClean="0"/>
          </a:p>
          <a:p>
            <a:pPr marL="344488" indent="-344488" eaLnBrk="1" hangingPunct="1">
              <a:defRPr/>
            </a:pPr>
            <a:r>
              <a:rPr lang="en-US" dirty="0" smtClean="0"/>
              <a:t>Managers are the people responsible for supervising the use of an organization’s resources to meet its goals.</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4"/>
          <p:cNvSpPr>
            <a:spLocks noGrp="1"/>
          </p:cNvSpPr>
          <p:nvPr>
            <p:ph type="title"/>
          </p:nvPr>
        </p:nvSpPr>
        <p:spPr>
          <a:xfrm>
            <a:off x="488270" y="914400"/>
            <a:ext cx="8229600" cy="1143000"/>
          </a:xfrm>
        </p:spPr>
        <p:txBody>
          <a:bodyPr/>
          <a:lstStyle/>
          <a:p>
            <a:r>
              <a:rPr lang="en-CA" altLang="en-US" b="1" smtClean="0"/>
              <a:t>Organizational Performance</a:t>
            </a:r>
          </a:p>
        </p:txBody>
      </p:sp>
      <p:sp>
        <p:nvSpPr>
          <p:cNvPr id="17411" name="Rectangle 3"/>
          <p:cNvSpPr>
            <a:spLocks noGrp="1" noChangeArrowheads="1"/>
          </p:cNvSpPr>
          <p:nvPr>
            <p:ph idx="1"/>
          </p:nvPr>
        </p:nvSpPr>
        <p:spPr>
          <a:xfrm>
            <a:off x="488270" y="2286000"/>
            <a:ext cx="8229600" cy="3276600"/>
          </a:xfrm>
        </p:spPr>
        <p:txBody>
          <a:bodyPr lIns="90488" tIns="44450" rIns="90488" bIns="44450"/>
          <a:lstStyle/>
          <a:p>
            <a:pPr eaLnBrk="1" hangingPunct="1">
              <a:lnSpc>
                <a:spcPct val="90000"/>
              </a:lnSpc>
              <a:spcBef>
                <a:spcPct val="0"/>
              </a:spcBef>
              <a:spcAft>
                <a:spcPts val="1200"/>
              </a:spcAft>
            </a:pPr>
            <a:r>
              <a:rPr lang="en-US" altLang="en-US" sz="2800" dirty="0" smtClean="0"/>
              <a:t>Measures how efficiently and effectively managers use resources to satisfy customers and achieve goals.</a:t>
            </a:r>
            <a:endParaRPr lang="en-US" altLang="en-US" b="1" dirty="0" smtClean="0"/>
          </a:p>
          <a:p>
            <a:pPr lvl="1" eaLnBrk="1" hangingPunct="1">
              <a:lnSpc>
                <a:spcPct val="90000"/>
              </a:lnSpc>
              <a:buSzPct val="85000"/>
              <a:buFont typeface="Arial" panose="020B0604020202020204" pitchFamily="34" charset="0"/>
              <a:buChar char="•"/>
            </a:pPr>
            <a:r>
              <a:rPr lang="en-US" altLang="en-US" sz="2400" b="1" i="1" dirty="0" smtClean="0"/>
              <a:t>Efficiency</a:t>
            </a:r>
            <a:r>
              <a:rPr lang="en-US" altLang="en-US" sz="2400" b="1" dirty="0" smtClean="0"/>
              <a:t>:</a:t>
            </a:r>
            <a:r>
              <a:rPr lang="en-US" altLang="en-US" sz="2400" dirty="0" smtClean="0"/>
              <a:t> A measure of how well resources are used to achieve a goal.</a:t>
            </a:r>
          </a:p>
          <a:p>
            <a:pPr eaLnBrk="1" hangingPunct="1">
              <a:lnSpc>
                <a:spcPct val="90000"/>
              </a:lnSpc>
              <a:buSzPct val="85000"/>
              <a:buFont typeface="Arial" panose="020B0604020202020204" pitchFamily="34" charset="0"/>
              <a:buChar char="•"/>
            </a:pPr>
            <a:endParaRPr lang="en-US" altLang="en-US" sz="1200" b="1" i="1" dirty="0" smtClean="0"/>
          </a:p>
          <a:p>
            <a:pPr lvl="1" eaLnBrk="1" hangingPunct="1">
              <a:lnSpc>
                <a:spcPct val="90000"/>
              </a:lnSpc>
              <a:buSzPct val="85000"/>
              <a:buFont typeface="Arial" panose="020B0604020202020204" pitchFamily="34" charset="0"/>
              <a:buChar char="•"/>
            </a:pPr>
            <a:r>
              <a:rPr lang="en-US" altLang="en-US" sz="2400" b="1" i="1" dirty="0" smtClean="0"/>
              <a:t>Effectiveness</a:t>
            </a:r>
            <a:r>
              <a:rPr lang="en-US" altLang="en-US" sz="2400" b="1" dirty="0" smtClean="0"/>
              <a:t>:</a:t>
            </a:r>
            <a:r>
              <a:rPr lang="en-US" altLang="en-US" sz="2400" dirty="0" smtClean="0"/>
              <a:t> A measure of the appropriateness of the goals the organization is pursuing, and the degree to which  the organization achieves the goals.</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6"/>
          <p:cNvSpPr>
            <a:spLocks noGrp="1" noChangeArrowheads="1"/>
          </p:cNvSpPr>
          <p:nvPr>
            <p:ph type="title"/>
          </p:nvPr>
        </p:nvSpPr>
        <p:spPr>
          <a:xfrm>
            <a:off x="493713" y="914400"/>
            <a:ext cx="8229600" cy="1143000"/>
          </a:xfrm>
        </p:spPr>
        <p:txBody>
          <a:bodyPr/>
          <a:lstStyle/>
          <a:p>
            <a:pPr eaLnBrk="1" hangingPunct="1"/>
            <a:r>
              <a:rPr lang="en-US" altLang="en-US" b="1" smtClean="0"/>
              <a:t>Organizational Performance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0" y="2057400"/>
            <a:ext cx="5334000" cy="4431207"/>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Grp="1" noChangeArrowheads="1"/>
          </p:cNvSpPr>
          <p:nvPr>
            <p:ph type="title"/>
          </p:nvPr>
        </p:nvSpPr>
        <p:spPr>
          <a:xfrm>
            <a:off x="465931" y="990600"/>
            <a:ext cx="8229600" cy="1143000"/>
          </a:xfrm>
        </p:spPr>
        <p:txBody>
          <a:bodyPr/>
          <a:lstStyle/>
          <a:p>
            <a:pPr eaLnBrk="1" hangingPunct="1"/>
            <a:r>
              <a:rPr lang="en-US" altLang="en-US" b="1" dirty="0" smtClean="0"/>
              <a:t>Managerial Tasks and Functions</a:t>
            </a:r>
          </a:p>
        </p:txBody>
      </p:sp>
      <p:sp>
        <p:nvSpPr>
          <p:cNvPr id="21507" name="Rectangle 6"/>
          <p:cNvSpPr>
            <a:spLocks noGrp="1" noChangeArrowheads="1"/>
          </p:cNvSpPr>
          <p:nvPr>
            <p:ph idx="1"/>
          </p:nvPr>
        </p:nvSpPr>
        <p:spPr>
          <a:xfrm>
            <a:off x="674687" y="2133600"/>
            <a:ext cx="7812087" cy="3962400"/>
          </a:xfrm>
        </p:spPr>
        <p:txBody>
          <a:bodyPr/>
          <a:lstStyle/>
          <a:p>
            <a:pPr eaLnBrk="1" hangingPunct="1"/>
            <a:r>
              <a:rPr lang="en-US" altLang="en-US" b="1" dirty="0" smtClean="0"/>
              <a:t>Henri </a:t>
            </a:r>
            <a:r>
              <a:rPr lang="en-US" altLang="en-US" b="1" dirty="0" err="1" smtClean="0"/>
              <a:t>Fayol</a:t>
            </a:r>
            <a:r>
              <a:rPr lang="en-US" altLang="en-US" b="1" dirty="0" smtClean="0"/>
              <a:t> </a:t>
            </a:r>
            <a:r>
              <a:rPr lang="en-US" altLang="en-US" dirty="0" smtClean="0"/>
              <a:t>described the </a:t>
            </a:r>
            <a:r>
              <a:rPr lang="en-US" altLang="en-US" b="1" dirty="0" smtClean="0"/>
              <a:t>four managerial functions </a:t>
            </a:r>
            <a:r>
              <a:rPr lang="en-US" altLang="en-US" dirty="0" smtClean="0"/>
              <a:t>when he was the CEO of a large mining company in the late 1800s. </a:t>
            </a:r>
          </a:p>
          <a:p>
            <a:pPr eaLnBrk="1" hangingPunct="1"/>
            <a:endParaRPr lang="en-US" altLang="en-US" sz="1200" dirty="0" smtClean="0"/>
          </a:p>
          <a:p>
            <a:pPr eaLnBrk="1" hangingPunct="1"/>
            <a:r>
              <a:rPr lang="en-US" altLang="en-US" dirty="0" err="1" smtClean="0"/>
              <a:t>Fayol</a:t>
            </a:r>
            <a:r>
              <a:rPr lang="en-US" altLang="en-US" dirty="0" smtClean="0"/>
              <a:t> noted the following management functions:</a:t>
            </a:r>
          </a:p>
          <a:p>
            <a:pPr lvl="2" eaLnBrk="1" hangingPunct="1">
              <a:buFont typeface="Wingdings" panose="05000000000000000000" pitchFamily="2" charset="2"/>
              <a:buChar char="Ø"/>
            </a:pPr>
            <a:endParaRPr lang="en-US" altLang="en-US" sz="1200" dirty="0" smtClean="0"/>
          </a:p>
          <a:p>
            <a:pPr lvl="2" eaLnBrk="1" hangingPunct="1">
              <a:spcAft>
                <a:spcPts val="600"/>
              </a:spcAft>
              <a:buSzPct val="85000"/>
              <a:buFont typeface="Arial" panose="020B0604020202020204" pitchFamily="34" charset="0"/>
              <a:buChar char="•"/>
            </a:pPr>
            <a:r>
              <a:rPr lang="en-US" altLang="en-US" dirty="0" smtClean="0"/>
              <a:t> planning</a:t>
            </a:r>
          </a:p>
          <a:p>
            <a:pPr lvl="2" eaLnBrk="1" hangingPunct="1">
              <a:spcAft>
                <a:spcPts val="600"/>
              </a:spcAft>
              <a:buSzPct val="85000"/>
              <a:buFont typeface="Arial" panose="020B0604020202020204" pitchFamily="34" charset="0"/>
              <a:buChar char="•"/>
            </a:pPr>
            <a:r>
              <a:rPr lang="en-US" altLang="en-US" dirty="0" smtClean="0"/>
              <a:t> organizing</a:t>
            </a:r>
          </a:p>
          <a:p>
            <a:pPr lvl="2" eaLnBrk="1" hangingPunct="1">
              <a:spcAft>
                <a:spcPts val="600"/>
              </a:spcAft>
              <a:buSzPct val="85000"/>
              <a:buFont typeface="Arial" panose="020B0604020202020204" pitchFamily="34" charset="0"/>
              <a:buChar char="•"/>
            </a:pPr>
            <a:r>
              <a:rPr lang="en-US" altLang="en-US" dirty="0" smtClean="0"/>
              <a:t> leading </a:t>
            </a:r>
          </a:p>
          <a:p>
            <a:pPr lvl="2" eaLnBrk="1" hangingPunct="1">
              <a:spcAft>
                <a:spcPts val="600"/>
              </a:spcAft>
              <a:buSzPct val="85000"/>
              <a:buFont typeface="Arial" panose="020B0604020202020204" pitchFamily="34" charset="0"/>
              <a:buChar char="•"/>
            </a:pPr>
            <a:r>
              <a:rPr lang="en-US" altLang="en-US" dirty="0" smtClean="0"/>
              <a:t> controlling</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23875" y="1219200"/>
            <a:ext cx="8229600" cy="1143000"/>
          </a:xfrm>
        </p:spPr>
        <p:txBody>
          <a:bodyPr/>
          <a:lstStyle/>
          <a:p>
            <a:pPr eaLnBrk="1" hangingPunct="1"/>
            <a:r>
              <a:rPr lang="en-US" altLang="en-US" b="1" smtClean="0"/>
              <a:t>Four Functions of Management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4600" y="2209800"/>
            <a:ext cx="4056888" cy="4128061"/>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4"/>
          <p:cNvSpPr>
            <a:spLocks noGrp="1"/>
          </p:cNvSpPr>
          <p:nvPr>
            <p:ph type="title"/>
          </p:nvPr>
        </p:nvSpPr>
        <p:spPr>
          <a:xfrm>
            <a:off x="381000" y="685800"/>
            <a:ext cx="8229600" cy="1143000"/>
          </a:xfrm>
        </p:spPr>
        <p:txBody>
          <a:bodyPr/>
          <a:lstStyle/>
          <a:p>
            <a:r>
              <a:rPr lang="en-CA" altLang="en-US" b="1" smtClean="0"/>
              <a:t>Planning</a:t>
            </a:r>
          </a:p>
        </p:txBody>
      </p:sp>
      <p:sp>
        <p:nvSpPr>
          <p:cNvPr id="2" name="Rectangle 3"/>
          <p:cNvSpPr>
            <a:spLocks noGrp="1" noChangeArrowheads="1"/>
          </p:cNvSpPr>
          <p:nvPr>
            <p:ph idx="1"/>
          </p:nvPr>
        </p:nvSpPr>
        <p:spPr>
          <a:xfrm>
            <a:off x="609600" y="1828800"/>
            <a:ext cx="8229600" cy="3200400"/>
          </a:xfrm>
        </p:spPr>
        <p:txBody>
          <a:bodyPr lIns="90488" tIns="44450" rIns="90488" bIns="44450"/>
          <a:lstStyle/>
          <a:p>
            <a:pPr marL="174625" indent="52388" eaLnBrk="1" hangingPunct="1">
              <a:buFontTx/>
              <a:buNone/>
              <a:tabLst>
                <a:tab pos="287338" algn="l"/>
              </a:tabLst>
              <a:defRPr/>
            </a:pPr>
            <a:r>
              <a:rPr lang="en-US" altLang="en-US" sz="2800" b="1" dirty="0" smtClean="0"/>
              <a:t>5 Steps: </a:t>
            </a:r>
            <a:r>
              <a:rPr lang="en-US" altLang="en-US" dirty="0" smtClean="0"/>
              <a:t>	</a:t>
            </a:r>
          </a:p>
          <a:p>
            <a:pPr marL="857250" lvl="1" indent="-457200">
              <a:buFontTx/>
              <a:buAutoNum type="arabicPeriod"/>
              <a:tabLst>
                <a:tab pos="287338" algn="l"/>
              </a:tabLst>
              <a:defRPr/>
            </a:pPr>
            <a:r>
              <a:rPr lang="en-CA" altLang="en-US" sz="2400" dirty="0" smtClean="0"/>
              <a:t>Deciding which goals the organization will pursue </a:t>
            </a:r>
          </a:p>
          <a:p>
            <a:pPr marL="857250" lvl="1" indent="-457200">
              <a:buFontTx/>
              <a:buAutoNum type="arabicPeriod"/>
              <a:tabLst>
                <a:tab pos="287338" algn="l"/>
              </a:tabLst>
              <a:defRPr/>
            </a:pPr>
            <a:r>
              <a:rPr lang="en-CA" altLang="en-US" sz="2400" dirty="0" smtClean="0"/>
              <a:t>Analyzing the organizational environment for threats and opportunities</a:t>
            </a:r>
          </a:p>
          <a:p>
            <a:pPr marL="857250" lvl="1" indent="-457200">
              <a:buFontTx/>
              <a:buAutoNum type="arabicPeriod"/>
              <a:tabLst>
                <a:tab pos="287338" algn="l"/>
              </a:tabLst>
              <a:defRPr/>
            </a:pPr>
            <a:r>
              <a:rPr lang="en-CA" altLang="en-US" sz="2400" dirty="0" smtClean="0"/>
              <a:t>Deciding what courses of action or strategy to adopt </a:t>
            </a:r>
          </a:p>
          <a:p>
            <a:pPr marL="857250" lvl="1" indent="-457200">
              <a:buFontTx/>
              <a:buAutoNum type="arabicPeriod"/>
              <a:tabLst>
                <a:tab pos="287338" algn="l"/>
              </a:tabLst>
              <a:defRPr/>
            </a:pPr>
            <a:r>
              <a:rPr lang="en-CA" altLang="en-US" sz="2400" dirty="0" smtClean="0"/>
              <a:t>Deciding how to allocate organizational resources to implement the plan.</a:t>
            </a:r>
          </a:p>
          <a:p>
            <a:pPr marL="857250" lvl="1" indent="-457200">
              <a:buFontTx/>
              <a:buAutoNum type="arabicPeriod"/>
              <a:tabLst>
                <a:tab pos="287338" algn="l"/>
              </a:tabLst>
              <a:defRPr/>
            </a:pPr>
            <a:r>
              <a:rPr lang="en-CA" altLang="en-US" sz="2400" dirty="0" smtClean="0"/>
              <a:t>Evaluating whether the strategy achieved the goals. </a:t>
            </a:r>
          </a:p>
          <a:p>
            <a:pPr marL="857250" lvl="1" indent="-457200" eaLnBrk="1" hangingPunct="1">
              <a:buFontTx/>
              <a:buNone/>
              <a:tabLst>
                <a:tab pos="287338" algn="l"/>
              </a:tabLst>
              <a:defRPr/>
            </a:pPr>
            <a:endParaRPr lang="en-US" altLang="en-US" sz="2400" dirty="0" smtClean="0"/>
          </a:p>
          <a:p>
            <a:pPr marL="400050" lvl="1" indent="0" eaLnBrk="1" hangingPunct="1">
              <a:spcAft>
                <a:spcPct val="40000"/>
              </a:spcAft>
              <a:buFont typeface="Wingdings" panose="05000000000000000000" pitchFamily="2" charset="2"/>
              <a:buNone/>
              <a:tabLst>
                <a:tab pos="287338" algn="l"/>
              </a:tabLst>
              <a:defRPr/>
            </a:pPr>
            <a:endParaRPr lang="en-US" altLang="en-US" sz="2600" dirty="0" smtClean="0"/>
          </a:p>
        </p:txBody>
      </p:sp>
      <p:sp>
        <p:nvSpPr>
          <p:cNvPr id="25604" name="TextBox 1"/>
          <p:cNvSpPr txBox="1">
            <a:spLocks noChangeArrowheads="1"/>
          </p:cNvSpPr>
          <p:nvPr/>
        </p:nvSpPr>
        <p:spPr bwMode="auto">
          <a:xfrm>
            <a:off x="1790700" y="5410200"/>
            <a:ext cx="5867400" cy="523875"/>
          </a:xfrm>
          <a:prstGeom prst="rect">
            <a:avLst/>
          </a:prstGeom>
          <a:solidFill>
            <a:srgbClr val="00FFCC"/>
          </a:solidFill>
          <a:ln w="9525">
            <a:solidFill>
              <a:schemeClr val="bg1"/>
            </a:solidFill>
            <a:miter lim="800000"/>
            <a:headEnd/>
            <a:tailEnd/>
          </a:ln>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US" altLang="en-US" sz="2800" dirty="0"/>
              <a:t>The outcome of planning is </a:t>
            </a:r>
            <a:r>
              <a:rPr lang="en-US" altLang="en-US" sz="2800" b="1" dirty="0"/>
              <a:t>strategy</a:t>
            </a:r>
            <a:endParaRPr lang="en-CA" altLang="en-US" sz="2800"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4"/>
          <p:cNvSpPr>
            <a:spLocks noGrp="1"/>
          </p:cNvSpPr>
          <p:nvPr>
            <p:ph type="title"/>
          </p:nvPr>
        </p:nvSpPr>
        <p:spPr>
          <a:xfrm>
            <a:off x="348570" y="990600"/>
            <a:ext cx="8229600" cy="1143000"/>
          </a:xfrm>
        </p:spPr>
        <p:txBody>
          <a:bodyPr/>
          <a:lstStyle/>
          <a:p>
            <a:r>
              <a:rPr lang="en-CA" altLang="en-US" b="1" dirty="0" smtClean="0"/>
              <a:t>Organizing</a:t>
            </a:r>
          </a:p>
        </p:txBody>
      </p:sp>
      <p:sp>
        <p:nvSpPr>
          <p:cNvPr id="27651" name="Rectangle 3"/>
          <p:cNvSpPr>
            <a:spLocks noGrp="1" noChangeArrowheads="1"/>
          </p:cNvSpPr>
          <p:nvPr>
            <p:ph idx="1"/>
          </p:nvPr>
        </p:nvSpPr>
        <p:spPr>
          <a:xfrm>
            <a:off x="348570" y="2133600"/>
            <a:ext cx="8229600" cy="3429000"/>
          </a:xfrm>
        </p:spPr>
        <p:txBody>
          <a:bodyPr lIns="90488" tIns="44450" rIns="90488" bIns="44450"/>
          <a:lstStyle/>
          <a:p>
            <a:pPr lvl="1" eaLnBrk="1" hangingPunct="1">
              <a:spcAft>
                <a:spcPts val="1200"/>
              </a:spcAft>
              <a:buFont typeface="Arial" panose="020B0604020202020204" pitchFamily="34" charset="0"/>
              <a:buChar char="•"/>
            </a:pPr>
            <a:r>
              <a:rPr lang="en-US" altLang="en-US" sz="2400" dirty="0" smtClean="0"/>
              <a:t>Managers will group people into departments according to the tasks performed.</a:t>
            </a:r>
          </a:p>
          <a:p>
            <a:pPr lvl="1" eaLnBrk="1" hangingPunct="1">
              <a:spcAft>
                <a:spcPts val="1200"/>
              </a:spcAft>
              <a:buFont typeface="Arial" panose="020B0604020202020204" pitchFamily="34" charset="0"/>
              <a:buChar char="•"/>
            </a:pPr>
            <a:r>
              <a:rPr lang="en-US" altLang="en-US" sz="2400" dirty="0" smtClean="0"/>
              <a:t>Managers will lay out lines of authority and responsibility for members.</a:t>
            </a:r>
          </a:p>
          <a:p>
            <a:pPr lvl="2" eaLnBrk="1" hangingPunct="1">
              <a:spcAft>
                <a:spcPts val="1200"/>
              </a:spcAft>
              <a:buFont typeface="Arial" panose="020B0604020202020204" pitchFamily="34" charset="0"/>
              <a:buChar char="•"/>
            </a:pPr>
            <a:r>
              <a:rPr lang="en-US" altLang="en-US" dirty="0" smtClean="0"/>
              <a:t>The outcome of organizing is an o</a:t>
            </a:r>
            <a:r>
              <a:rPr lang="en-US" altLang="en-US" i="1" dirty="0" smtClean="0"/>
              <a:t>rganizational structure.  </a:t>
            </a:r>
            <a:r>
              <a:rPr lang="en-US" altLang="en-US" dirty="0" smtClean="0"/>
              <a:t>This structure coordinates and motivates employees so that they work together to achieve goals.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5"/>
          <p:cNvSpPr>
            <a:spLocks noGrp="1"/>
          </p:cNvSpPr>
          <p:nvPr>
            <p:ph type="title"/>
          </p:nvPr>
        </p:nvSpPr>
        <p:spPr>
          <a:xfrm>
            <a:off x="381000" y="838200"/>
            <a:ext cx="8229600" cy="1143000"/>
          </a:xfrm>
        </p:spPr>
        <p:txBody>
          <a:bodyPr/>
          <a:lstStyle/>
          <a:p>
            <a:r>
              <a:rPr lang="en-CA" altLang="en-US" b="1" smtClean="0"/>
              <a:t>Leading</a:t>
            </a:r>
          </a:p>
        </p:txBody>
      </p:sp>
      <p:sp>
        <p:nvSpPr>
          <p:cNvPr id="29699" name="Rectangle 3"/>
          <p:cNvSpPr>
            <a:spLocks noGrp="1" noChangeArrowheads="1"/>
          </p:cNvSpPr>
          <p:nvPr>
            <p:ph idx="1"/>
          </p:nvPr>
        </p:nvSpPr>
        <p:spPr>
          <a:xfrm>
            <a:off x="381000" y="2133600"/>
            <a:ext cx="8229600" cy="3657600"/>
          </a:xfrm>
        </p:spPr>
        <p:txBody>
          <a:bodyPr lIns="90488" tIns="44450" rIns="90488" bIns="44450"/>
          <a:lstStyle/>
          <a:p>
            <a:pPr lvl="1" eaLnBrk="1" hangingPunct="1">
              <a:spcAft>
                <a:spcPts val="600"/>
              </a:spcAft>
              <a:buFont typeface="Arial" panose="020B0604020202020204" pitchFamily="34" charset="0"/>
              <a:buChar char="•"/>
            </a:pPr>
            <a:r>
              <a:rPr lang="en-US" altLang="en-US" sz="2400" dirty="0" smtClean="0"/>
              <a:t>Leadership involves a manager using power, influence, vision, persuasion, and communication skills.</a:t>
            </a:r>
          </a:p>
          <a:p>
            <a:pPr lvl="1" eaLnBrk="1" hangingPunct="1">
              <a:spcAft>
                <a:spcPts val="600"/>
              </a:spcAft>
              <a:buFont typeface="Arial" panose="020B0604020202020204" pitchFamily="34" charset="0"/>
              <a:buChar char="•"/>
            </a:pPr>
            <a:r>
              <a:rPr lang="en-US" altLang="en-US" sz="2400" dirty="0" smtClean="0"/>
              <a:t>The outcome of the leading function is </a:t>
            </a:r>
            <a:r>
              <a:rPr lang="en-US" altLang="en-US" sz="2400" b="1" dirty="0" smtClean="0"/>
              <a:t>motivation</a:t>
            </a:r>
            <a:r>
              <a:rPr lang="en-US" altLang="en-US" sz="2400" dirty="0" smtClean="0"/>
              <a:t> and </a:t>
            </a:r>
            <a:r>
              <a:rPr lang="en-US" altLang="en-US" sz="2400" b="1" dirty="0" smtClean="0"/>
              <a:t>commitment </a:t>
            </a:r>
            <a:r>
              <a:rPr lang="en-US" altLang="en-US" sz="2400" dirty="0" smtClean="0"/>
              <a:t>from employees to the organization.</a:t>
            </a:r>
          </a:p>
          <a:p>
            <a:pPr lvl="1">
              <a:spcAft>
                <a:spcPts val="600"/>
              </a:spcAft>
              <a:buFont typeface="Arial" panose="020B0604020202020204" pitchFamily="34" charset="0"/>
              <a:buChar char="•"/>
            </a:pPr>
            <a:r>
              <a:rPr lang="en-US" altLang="en-US" sz="2400" dirty="0" smtClean="0"/>
              <a:t>In leading, managers must: </a:t>
            </a:r>
          </a:p>
          <a:p>
            <a:pPr lvl="2">
              <a:buSzPct val="85000"/>
              <a:buFont typeface="Arial" panose="020B0604020202020204" pitchFamily="34" charset="0"/>
              <a:buChar char="•"/>
            </a:pPr>
            <a:r>
              <a:rPr lang="en-US" altLang="en-US" sz="2200" dirty="0" smtClean="0"/>
              <a:t>determine direction;</a:t>
            </a:r>
          </a:p>
          <a:p>
            <a:pPr lvl="2">
              <a:buSzPct val="85000"/>
              <a:buFont typeface="Arial" panose="020B0604020202020204" pitchFamily="34" charset="0"/>
              <a:buChar char="•"/>
            </a:pPr>
            <a:r>
              <a:rPr lang="en-US" altLang="en-US" sz="2200" dirty="0" smtClean="0"/>
              <a:t>state a clear </a:t>
            </a:r>
            <a:r>
              <a:rPr lang="en-US" altLang="en-US" sz="2200" i="1" dirty="0" smtClean="0"/>
              <a:t>vision</a:t>
            </a:r>
            <a:r>
              <a:rPr lang="en-US" altLang="en-US" sz="2200" dirty="0" smtClean="0"/>
              <a:t> for employees to follow; and</a:t>
            </a:r>
          </a:p>
          <a:p>
            <a:pPr lvl="2">
              <a:buSzPct val="85000"/>
              <a:buFont typeface="Arial" panose="020B0604020202020204" pitchFamily="34" charset="0"/>
              <a:buChar char="•"/>
            </a:pPr>
            <a:r>
              <a:rPr lang="en-US" altLang="en-US" sz="2200" dirty="0" smtClean="0"/>
              <a:t>help employees understand the role they play in attaining goals.</a:t>
            </a:r>
          </a:p>
          <a:p>
            <a:pPr lvl="1" eaLnBrk="1" hangingPunct="1">
              <a:buFont typeface="Arial" panose="020B0604020202020204" pitchFamily="34" charset="0"/>
              <a:buChar char="•"/>
            </a:pPr>
            <a:endParaRPr lang="en-US" altLang="en-US" sz="2400" dirty="0"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6"/>
          <p:cNvSpPr>
            <a:spLocks noGrp="1"/>
          </p:cNvSpPr>
          <p:nvPr>
            <p:ph type="title"/>
          </p:nvPr>
        </p:nvSpPr>
        <p:spPr>
          <a:xfrm>
            <a:off x="304800" y="609600"/>
            <a:ext cx="8229600" cy="1143000"/>
          </a:xfrm>
        </p:spPr>
        <p:txBody>
          <a:bodyPr/>
          <a:lstStyle/>
          <a:p>
            <a:r>
              <a:rPr lang="en-CA" altLang="en-US" b="1" smtClean="0"/>
              <a:t>Controlling</a:t>
            </a:r>
          </a:p>
        </p:txBody>
      </p:sp>
      <p:sp>
        <p:nvSpPr>
          <p:cNvPr id="31747" name="Rectangle 3"/>
          <p:cNvSpPr>
            <a:spLocks noGrp="1" noChangeArrowheads="1"/>
          </p:cNvSpPr>
          <p:nvPr>
            <p:ph idx="1"/>
          </p:nvPr>
        </p:nvSpPr>
        <p:spPr>
          <a:xfrm>
            <a:off x="315686" y="1752600"/>
            <a:ext cx="8229600" cy="4343400"/>
          </a:xfrm>
        </p:spPr>
        <p:txBody>
          <a:bodyPr lIns="90488" tIns="44450" rIns="90488" bIns="44450"/>
          <a:lstStyle/>
          <a:p>
            <a:pPr lvl="1" eaLnBrk="1" hangingPunct="1">
              <a:spcAft>
                <a:spcPts val="600"/>
              </a:spcAft>
              <a:buFont typeface="Arial" panose="020B0604020202020204" pitchFamily="34" charset="0"/>
              <a:buChar char="•"/>
            </a:pPr>
            <a:r>
              <a:rPr lang="en-CA" altLang="en-US" sz="2400" b="1" dirty="0" smtClean="0"/>
              <a:t>Evaluate</a:t>
            </a:r>
            <a:r>
              <a:rPr lang="en-CA" altLang="en-US" sz="2400" dirty="0" smtClean="0"/>
              <a:t> how well the organization is achieving its goals</a:t>
            </a:r>
          </a:p>
          <a:p>
            <a:pPr lvl="1" eaLnBrk="1" hangingPunct="1">
              <a:spcAft>
                <a:spcPts val="600"/>
              </a:spcAft>
              <a:buFont typeface="Arial" panose="020B0604020202020204" pitchFamily="34" charset="0"/>
              <a:buChar char="•"/>
            </a:pPr>
            <a:r>
              <a:rPr lang="en-CA" altLang="en-US" sz="2400" dirty="0" smtClean="0"/>
              <a:t>Take </a:t>
            </a:r>
            <a:r>
              <a:rPr lang="en-CA" altLang="en-US" sz="2400" b="1" dirty="0" smtClean="0"/>
              <a:t>corrective action </a:t>
            </a:r>
            <a:r>
              <a:rPr lang="en-CA" altLang="en-US" sz="2400" dirty="0" smtClean="0"/>
              <a:t>to improve performance</a:t>
            </a:r>
          </a:p>
          <a:p>
            <a:pPr lvl="1" eaLnBrk="1" hangingPunct="1">
              <a:spcAft>
                <a:spcPts val="600"/>
              </a:spcAft>
              <a:buFont typeface="Arial" panose="020B0604020202020204" pitchFamily="34" charset="0"/>
              <a:buChar char="•"/>
            </a:pPr>
            <a:r>
              <a:rPr lang="en-US" altLang="en-US" sz="2400" dirty="0" smtClean="0"/>
              <a:t>Managers will: </a:t>
            </a:r>
          </a:p>
          <a:p>
            <a:pPr lvl="2" eaLnBrk="1" hangingPunct="1">
              <a:spcAft>
                <a:spcPts val="600"/>
              </a:spcAft>
              <a:buSzPct val="85000"/>
              <a:buFont typeface="Arial" panose="020B0604020202020204" pitchFamily="34" charset="0"/>
              <a:buChar char="•"/>
            </a:pPr>
            <a:r>
              <a:rPr lang="en-US" altLang="en-US" sz="2200" dirty="0" smtClean="0"/>
              <a:t>monitor individuals, departments, and the organization to determine if goals are being met; and</a:t>
            </a:r>
          </a:p>
          <a:p>
            <a:pPr lvl="2" eaLnBrk="1" hangingPunct="1">
              <a:spcAft>
                <a:spcPts val="600"/>
              </a:spcAft>
              <a:buSzPct val="85000"/>
              <a:buFont typeface="Arial" panose="020B0604020202020204" pitchFamily="34" charset="0"/>
              <a:buChar char="•"/>
            </a:pPr>
            <a:r>
              <a:rPr lang="en-US" altLang="en-US" sz="2200" dirty="0" smtClean="0"/>
              <a:t>take action to increase performance as required.</a:t>
            </a:r>
          </a:p>
          <a:p>
            <a:pPr lvl="1" eaLnBrk="1" hangingPunct="1">
              <a:spcAft>
                <a:spcPts val="600"/>
              </a:spcAft>
              <a:buFont typeface="Arial" panose="020B0604020202020204" pitchFamily="34" charset="0"/>
              <a:buChar char="•"/>
            </a:pPr>
            <a:r>
              <a:rPr lang="en-US" altLang="en-US" sz="2400" dirty="0" smtClean="0"/>
              <a:t>The outcome of the controlling function is the accurate measurement of performance and regulation of efficiency and effectiveness.</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4"/>
          <p:cNvSpPr>
            <a:spLocks noGrp="1"/>
          </p:cNvSpPr>
          <p:nvPr>
            <p:ph type="title"/>
          </p:nvPr>
        </p:nvSpPr>
        <p:spPr>
          <a:xfrm>
            <a:off x="520927" y="914400"/>
            <a:ext cx="8229600" cy="1143000"/>
          </a:xfrm>
        </p:spPr>
        <p:txBody>
          <a:bodyPr/>
          <a:lstStyle/>
          <a:p>
            <a:r>
              <a:rPr lang="en-CA" altLang="en-US" b="1" smtClean="0"/>
              <a:t>Types and Levels of Managers</a:t>
            </a:r>
          </a:p>
        </p:txBody>
      </p:sp>
      <p:sp>
        <p:nvSpPr>
          <p:cNvPr id="33795" name="Rectangle 3"/>
          <p:cNvSpPr>
            <a:spLocks noGrp="1" noChangeArrowheads="1"/>
          </p:cNvSpPr>
          <p:nvPr>
            <p:ph idx="1"/>
          </p:nvPr>
        </p:nvSpPr>
        <p:spPr>
          <a:xfrm>
            <a:off x="304800" y="2057400"/>
            <a:ext cx="8229600" cy="4191000"/>
          </a:xfrm>
        </p:spPr>
        <p:txBody>
          <a:bodyPr lIns="90488" tIns="44450" rIns="90488" bIns="44450"/>
          <a:lstStyle/>
          <a:p>
            <a:pPr lvl="1" eaLnBrk="1" hangingPunct="1">
              <a:spcAft>
                <a:spcPct val="35000"/>
              </a:spcAft>
              <a:buFont typeface="Arial" panose="020B0604020202020204" pitchFamily="34" charset="0"/>
              <a:buChar char="•"/>
            </a:pPr>
            <a:r>
              <a:rPr lang="en-US" altLang="en-US" sz="2400" b="1" dirty="0" smtClean="0"/>
              <a:t>First-line Managers:</a:t>
            </a:r>
            <a:r>
              <a:rPr lang="en-US" altLang="en-US" sz="2400" dirty="0" smtClean="0">
                <a:solidFill>
                  <a:srgbClr val="790015"/>
                </a:solidFill>
              </a:rPr>
              <a:t> </a:t>
            </a:r>
          </a:p>
          <a:p>
            <a:pPr lvl="2" eaLnBrk="1" hangingPunct="1">
              <a:spcAft>
                <a:spcPct val="35000"/>
              </a:spcAft>
              <a:buFont typeface="Arial" panose="020B0604020202020204" pitchFamily="34" charset="0"/>
              <a:buChar char="•"/>
            </a:pPr>
            <a:r>
              <a:rPr lang="en-US" altLang="en-US" sz="2000" dirty="0" smtClean="0"/>
              <a:t>Responsible for day-to-day operations. Supervise the employees performing the activities required to make the good or service</a:t>
            </a:r>
            <a:r>
              <a:rPr lang="en-US" altLang="en-US" sz="1600" dirty="0" smtClean="0"/>
              <a:t>. </a:t>
            </a:r>
          </a:p>
          <a:p>
            <a:pPr lvl="1" eaLnBrk="1" hangingPunct="1">
              <a:spcAft>
                <a:spcPct val="35000"/>
              </a:spcAft>
              <a:buFont typeface="Arial" panose="020B0604020202020204" pitchFamily="34" charset="0"/>
              <a:buChar char="•"/>
            </a:pPr>
            <a:r>
              <a:rPr lang="en-US" altLang="en-US" sz="2400" b="1" dirty="0" smtClean="0"/>
              <a:t>Middle Managers:</a:t>
            </a:r>
            <a:r>
              <a:rPr lang="en-US" altLang="en-US" sz="2400" dirty="0" smtClean="0">
                <a:solidFill>
                  <a:srgbClr val="790015"/>
                </a:solidFill>
              </a:rPr>
              <a:t> </a:t>
            </a:r>
          </a:p>
          <a:p>
            <a:pPr lvl="2" eaLnBrk="1" hangingPunct="1">
              <a:spcAft>
                <a:spcPct val="35000"/>
              </a:spcAft>
              <a:buFont typeface="Arial" panose="020B0604020202020204" pitchFamily="34" charset="0"/>
              <a:buChar char="•"/>
            </a:pPr>
            <a:r>
              <a:rPr lang="en-US" altLang="en-US" sz="2000" dirty="0" smtClean="0"/>
              <a:t>Supervise first-line managers . Responsible for finding the best way to use departmental resources to achieve goals.</a:t>
            </a:r>
          </a:p>
          <a:p>
            <a:pPr lvl="1" eaLnBrk="1" hangingPunct="1">
              <a:buFont typeface="Arial" panose="020B0604020202020204" pitchFamily="34" charset="0"/>
              <a:buChar char="•"/>
            </a:pPr>
            <a:r>
              <a:rPr lang="en-US" altLang="en-US" sz="2400" b="1" dirty="0" smtClean="0"/>
              <a:t>Top Managers:</a:t>
            </a:r>
            <a:r>
              <a:rPr lang="en-US" altLang="en-US" sz="2400" dirty="0" smtClean="0"/>
              <a:t> </a:t>
            </a:r>
          </a:p>
          <a:p>
            <a:pPr lvl="2" eaLnBrk="1" hangingPunct="1">
              <a:buFont typeface="Arial" panose="020B0604020202020204" pitchFamily="34" charset="0"/>
              <a:buChar char="•"/>
            </a:pPr>
            <a:r>
              <a:rPr lang="en-US" altLang="en-US" sz="2000" dirty="0" smtClean="0"/>
              <a:t>Responsible for the performance of </a:t>
            </a:r>
            <a:r>
              <a:rPr lang="en-US" altLang="en-US" sz="2000" i="1" dirty="0" smtClean="0"/>
              <a:t>all</a:t>
            </a:r>
            <a:r>
              <a:rPr lang="en-US" altLang="en-US" sz="2000" dirty="0" smtClean="0"/>
              <a:t> departments and have cross-departmental responsibility.  Establish organizational goals and monitor middle managers.</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title"/>
          </p:nvPr>
        </p:nvSpPr>
        <p:spPr>
          <a:xfrm>
            <a:off x="493713" y="914400"/>
            <a:ext cx="8229600" cy="1143000"/>
          </a:xfrm>
        </p:spPr>
        <p:txBody>
          <a:bodyPr/>
          <a:lstStyle/>
          <a:p>
            <a:pPr eaLnBrk="1" hangingPunct="1"/>
            <a:r>
              <a:rPr lang="en-US" altLang="en-US" b="1" smtClean="0"/>
              <a:t>Management Hierarchy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0800" y="2042160"/>
            <a:ext cx="3791712" cy="4529328"/>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title"/>
          </p:nvPr>
        </p:nvSpPr>
        <p:spPr>
          <a:xfrm>
            <a:off x="493713" y="914400"/>
            <a:ext cx="8229600" cy="1143000"/>
          </a:xfrm>
        </p:spPr>
        <p:txBody>
          <a:bodyPr/>
          <a:lstStyle/>
          <a:p>
            <a:pPr eaLnBrk="1" hangingPunct="1"/>
            <a:r>
              <a:rPr lang="en-US" altLang="en-US" b="1" smtClean="0"/>
              <a:t>Time Spent on Managerial Functions</a:t>
            </a:r>
          </a:p>
        </p:txBody>
      </p:sp>
      <p:sp>
        <p:nvSpPr>
          <p:cNvPr id="37891" name="Rectangle 7"/>
          <p:cNvSpPr>
            <a:spLocks noChangeArrowheads="1"/>
          </p:cNvSpPr>
          <p:nvPr/>
        </p:nvSpPr>
        <p:spPr bwMode="auto">
          <a:xfrm>
            <a:off x="228600" y="5395913"/>
            <a:ext cx="242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CA" altLang="en-US" sz="1800" b="1">
                <a:solidFill>
                  <a:srgbClr val="FF0000"/>
                </a:solidFill>
              </a:rPr>
              <a:t> </a:t>
            </a:r>
            <a:endParaRPr lang="en-CA" altLang="en-US" sz="1800">
              <a:solidFill>
                <a:srgbClr val="FF0000"/>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0" y="2362200"/>
            <a:ext cx="5791200" cy="3712308"/>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4"/>
          <p:cNvSpPr>
            <a:spLocks noGrp="1"/>
          </p:cNvSpPr>
          <p:nvPr>
            <p:ph type="title"/>
          </p:nvPr>
        </p:nvSpPr>
        <p:spPr>
          <a:xfrm>
            <a:off x="530225" y="990600"/>
            <a:ext cx="8229600" cy="1143000"/>
          </a:xfrm>
        </p:spPr>
        <p:txBody>
          <a:bodyPr/>
          <a:lstStyle/>
          <a:p>
            <a:r>
              <a:rPr lang="en-CA" altLang="en-US" b="1" dirty="0" smtClean="0"/>
              <a:t>Recent Changes in </a:t>
            </a:r>
            <a:br>
              <a:rPr lang="en-CA" altLang="en-US" b="1" dirty="0" smtClean="0"/>
            </a:br>
            <a:r>
              <a:rPr lang="en-CA" altLang="en-US" b="1" dirty="0" smtClean="0"/>
              <a:t>Managerial Hierarchies</a:t>
            </a:r>
          </a:p>
        </p:txBody>
      </p:sp>
      <p:sp>
        <p:nvSpPr>
          <p:cNvPr id="39939" name="Rectangle 3"/>
          <p:cNvSpPr>
            <a:spLocks noGrp="1" noChangeArrowheads="1"/>
          </p:cNvSpPr>
          <p:nvPr>
            <p:ph idx="1"/>
          </p:nvPr>
        </p:nvSpPr>
        <p:spPr>
          <a:xfrm>
            <a:off x="530225" y="2438400"/>
            <a:ext cx="8229600" cy="3733800"/>
          </a:xfrm>
        </p:spPr>
        <p:txBody>
          <a:bodyPr lIns="90488" tIns="44450" rIns="90488" bIns="44450"/>
          <a:lstStyle/>
          <a:p>
            <a:pPr eaLnBrk="1" hangingPunct="1">
              <a:spcAft>
                <a:spcPts val="600"/>
              </a:spcAft>
              <a:buSzPct val="85000"/>
            </a:pPr>
            <a:r>
              <a:rPr lang="en-CA" altLang="en-US" b="1" dirty="0" smtClean="0"/>
              <a:t>Restructuring</a:t>
            </a:r>
            <a:r>
              <a:rPr lang="en-CA" altLang="en-US" dirty="0" smtClean="0"/>
              <a:t> </a:t>
            </a:r>
          </a:p>
          <a:p>
            <a:pPr lvl="1" eaLnBrk="1" hangingPunct="1">
              <a:spcAft>
                <a:spcPts val="600"/>
              </a:spcAft>
              <a:buSzPct val="85000"/>
              <a:buFont typeface="Arial" panose="020B0604020202020204" pitchFamily="34" charset="0"/>
              <a:buChar char="•"/>
            </a:pPr>
            <a:r>
              <a:rPr lang="en-CA" altLang="en-US" sz="2400" dirty="0" smtClean="0"/>
              <a:t>Simplifying, shrinking, or downsizing an organization’s operations to lower operating costs as many companies do in times of recession and/or dramatic change that occur with mergers and acquisitions</a:t>
            </a:r>
            <a:endParaRPr lang="en-US" altLang="en-US" sz="2400" dirty="0" smtClean="0"/>
          </a:p>
          <a:p>
            <a:pPr lvl="1" eaLnBrk="1" hangingPunct="1">
              <a:spcAft>
                <a:spcPts val="600"/>
              </a:spcAft>
              <a:buSzPct val="85000"/>
              <a:buFont typeface="Arial" panose="020B0604020202020204" pitchFamily="34" charset="0"/>
              <a:buChar char="•"/>
            </a:pPr>
            <a:r>
              <a:rPr lang="en-US" altLang="en-US" sz="2400" b="1" dirty="0" smtClean="0"/>
              <a:t>Downsizing</a:t>
            </a:r>
            <a:r>
              <a:rPr lang="en-US" altLang="en-US" sz="2400" dirty="0" smtClean="0"/>
              <a:t> – the elimination of jobs at different levels of management to improve efficiency.</a:t>
            </a:r>
          </a:p>
          <a:p>
            <a:pPr lvl="2" eaLnBrk="1" hangingPunct="1">
              <a:spcAft>
                <a:spcPts val="600"/>
              </a:spcAft>
              <a:buSzPct val="85000"/>
              <a:buFont typeface="Arial" panose="020B0604020202020204" pitchFamily="34" charset="0"/>
              <a:buChar char="•"/>
            </a:pPr>
            <a:r>
              <a:rPr lang="en-US" altLang="en-US" sz="1800" dirty="0" smtClean="0"/>
              <a:t>Can lead to low employee morale and customer complaints about service. </a:t>
            </a:r>
          </a:p>
          <a:p>
            <a:pPr lvl="2" eaLnBrk="1" hangingPunct="1">
              <a:spcAft>
                <a:spcPts val="600"/>
              </a:spcAft>
              <a:buSzPct val="85000"/>
              <a:buFont typeface="Arial" panose="020B0604020202020204" pitchFamily="34" charset="0"/>
              <a:buChar char="•"/>
            </a:pPr>
            <a:r>
              <a:rPr lang="en-US" altLang="en-US" sz="1800" dirty="0" smtClean="0"/>
              <a:t>Loss of institutional knowledge and experience.</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530225" y="1219200"/>
            <a:ext cx="8229600" cy="1143000"/>
          </a:xfrm>
        </p:spPr>
        <p:txBody>
          <a:bodyPr/>
          <a:lstStyle/>
          <a:p>
            <a:r>
              <a:rPr lang="en-US" altLang="en-US" sz="2800" b="1" smtClean="0"/>
              <a:t>The Impact of Values and Attitudes on Managerial Behaviour and Organizational Culture</a:t>
            </a:r>
            <a:endParaRPr lang="en-CA" altLang="en-US" sz="2800" smtClean="0"/>
          </a:p>
        </p:txBody>
      </p:sp>
      <p:sp>
        <p:nvSpPr>
          <p:cNvPr id="41987" name="Content Placeholder 2"/>
          <p:cNvSpPr>
            <a:spLocks noGrp="1"/>
          </p:cNvSpPr>
          <p:nvPr>
            <p:ph idx="1"/>
          </p:nvPr>
        </p:nvSpPr>
        <p:spPr>
          <a:xfrm>
            <a:off x="530225" y="2667000"/>
            <a:ext cx="8229600" cy="3657600"/>
          </a:xfrm>
        </p:spPr>
        <p:txBody>
          <a:bodyPr/>
          <a:lstStyle/>
          <a:p>
            <a:pPr>
              <a:spcAft>
                <a:spcPts val="600"/>
              </a:spcAft>
            </a:pPr>
            <a:r>
              <a:rPr lang="en-US" altLang="en-US" dirty="0" smtClean="0"/>
              <a:t>Values, attitudes, and moods and emotions capture how </a:t>
            </a:r>
            <a:r>
              <a:rPr lang="en-US" altLang="en-US" b="1" dirty="0" smtClean="0"/>
              <a:t>managers experience their jobs </a:t>
            </a:r>
            <a:r>
              <a:rPr lang="en-US" altLang="en-US" dirty="0" smtClean="0"/>
              <a:t>as individuals. </a:t>
            </a:r>
          </a:p>
          <a:p>
            <a:pPr lvl="1">
              <a:spcAft>
                <a:spcPts val="600"/>
              </a:spcAft>
              <a:buFont typeface="Arial" panose="020B0604020202020204" pitchFamily="34" charset="0"/>
              <a:buChar char="•"/>
            </a:pPr>
            <a:r>
              <a:rPr lang="en-US" altLang="en-US" b="1" i="1" dirty="0" smtClean="0"/>
              <a:t>Values</a:t>
            </a:r>
            <a:r>
              <a:rPr lang="en-US" altLang="en-US" dirty="0" smtClean="0"/>
              <a:t> describe what managers are trying to achieve through work and how they think they should behave. </a:t>
            </a:r>
          </a:p>
          <a:p>
            <a:pPr lvl="1">
              <a:spcAft>
                <a:spcPts val="600"/>
              </a:spcAft>
              <a:buFont typeface="Arial" panose="020B0604020202020204" pitchFamily="34" charset="0"/>
              <a:buChar char="•"/>
            </a:pPr>
            <a:r>
              <a:rPr lang="en-US" altLang="en-US" b="1" i="1" dirty="0" smtClean="0"/>
              <a:t>Attitudes</a:t>
            </a:r>
            <a:r>
              <a:rPr lang="en-US" altLang="en-US" dirty="0" smtClean="0"/>
              <a:t> capture their thoughts and feelings about their specific jobs and organizations. </a:t>
            </a:r>
          </a:p>
          <a:p>
            <a:pPr lvl="1">
              <a:spcAft>
                <a:spcPts val="600"/>
              </a:spcAft>
              <a:buFont typeface="Arial" panose="020B0604020202020204" pitchFamily="34" charset="0"/>
              <a:buChar char="•"/>
            </a:pPr>
            <a:r>
              <a:rPr lang="en-US" altLang="en-US" b="1" i="1" dirty="0" smtClean="0"/>
              <a:t>Moods and emotions</a:t>
            </a:r>
            <a:r>
              <a:rPr lang="en-US" altLang="en-US" b="1" dirty="0" smtClean="0"/>
              <a:t> </a:t>
            </a:r>
            <a:r>
              <a:rPr lang="en-US" altLang="en-US" dirty="0" smtClean="0"/>
              <a:t>encompass how managers actually feel when they are managing.</a:t>
            </a:r>
            <a:endParaRPr lang="en-CA" altLang="en-US"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525917" y="1143000"/>
            <a:ext cx="8229600" cy="1143000"/>
          </a:xfrm>
        </p:spPr>
        <p:txBody>
          <a:bodyPr/>
          <a:lstStyle/>
          <a:p>
            <a:r>
              <a:rPr lang="en-US" altLang="en-US" b="1" smtClean="0"/>
              <a:t>Values: Terminal and Instrumental</a:t>
            </a:r>
            <a:endParaRPr lang="en-CA" altLang="en-US" smtClean="0"/>
          </a:p>
        </p:txBody>
      </p:sp>
      <p:sp>
        <p:nvSpPr>
          <p:cNvPr id="44035" name="Content Placeholder 2"/>
          <p:cNvSpPr>
            <a:spLocks noGrp="1"/>
          </p:cNvSpPr>
          <p:nvPr>
            <p:ph idx="1"/>
          </p:nvPr>
        </p:nvSpPr>
        <p:spPr>
          <a:xfrm>
            <a:off x="553131" y="2438400"/>
            <a:ext cx="8229600" cy="2971800"/>
          </a:xfrm>
        </p:spPr>
        <p:txBody>
          <a:bodyPr/>
          <a:lstStyle/>
          <a:p>
            <a:pPr>
              <a:spcAft>
                <a:spcPts val="600"/>
              </a:spcAft>
            </a:pPr>
            <a:r>
              <a:rPr lang="en-US" altLang="en-US" dirty="0" smtClean="0"/>
              <a:t>The two kinds of personal values:</a:t>
            </a:r>
          </a:p>
          <a:p>
            <a:pPr lvl="1">
              <a:spcAft>
                <a:spcPts val="600"/>
              </a:spcAft>
              <a:buFont typeface="Arial" panose="020B0604020202020204" pitchFamily="34" charset="0"/>
              <a:buChar char="•"/>
            </a:pPr>
            <a:r>
              <a:rPr lang="en-US" altLang="en-US" sz="2400" b="1" dirty="0" smtClean="0"/>
              <a:t>Terminal value</a:t>
            </a:r>
            <a:r>
              <a:rPr lang="en-US" altLang="en-US" sz="2400" dirty="0" smtClean="0"/>
              <a:t> is a personal conviction about lifelong goals or objectives</a:t>
            </a:r>
          </a:p>
          <a:p>
            <a:pPr lvl="1">
              <a:spcAft>
                <a:spcPts val="600"/>
              </a:spcAft>
              <a:buFont typeface="Arial" panose="020B0604020202020204" pitchFamily="34" charset="0"/>
              <a:buChar char="•"/>
            </a:pPr>
            <a:r>
              <a:rPr lang="en-US" altLang="en-US" sz="2400" b="1" dirty="0" smtClean="0"/>
              <a:t>Instrumental value</a:t>
            </a:r>
            <a:r>
              <a:rPr lang="en-US" altLang="en-US" sz="2400" dirty="0" smtClean="0"/>
              <a:t> is a personal conviction about desired modes of conduct or ways of behaving.</a:t>
            </a:r>
            <a:endParaRPr lang="en-US" altLang="en-US" sz="2400" baseline="30000" dirty="0" smtClean="0"/>
          </a:p>
          <a:p>
            <a:pPr>
              <a:spcAft>
                <a:spcPts val="600"/>
              </a:spcAft>
            </a:pPr>
            <a:r>
              <a:rPr lang="en-US" altLang="en-US" dirty="0" smtClean="0"/>
              <a:t>Terminal values often lead to the formation of </a:t>
            </a:r>
            <a:r>
              <a:rPr lang="en-US" altLang="en-US" b="1" dirty="0" smtClean="0"/>
              <a:t>norms</a:t>
            </a:r>
            <a:endParaRPr lang="en-CA" altLang="en-US"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515938" y="838200"/>
            <a:ext cx="8229600" cy="1143000"/>
          </a:xfrm>
        </p:spPr>
        <p:txBody>
          <a:bodyPr/>
          <a:lstStyle/>
          <a:p>
            <a:r>
              <a:rPr lang="en-US" altLang="en-US" b="1" dirty="0" smtClean="0"/>
              <a:t>Terminal Values</a:t>
            </a:r>
            <a:endParaRPr lang="en-CA" altLang="en-US" dirty="0" smtClean="0"/>
          </a:p>
        </p:txBody>
      </p:sp>
      <p:pic>
        <p:nvPicPr>
          <p:cNvPr id="46083" name="Picture 4"/>
          <p:cNvPicPr>
            <a:picLocks noChangeAspect="1" noChangeArrowheads="1"/>
          </p:cNvPicPr>
          <p:nvPr/>
        </p:nvPicPr>
        <p:blipFill>
          <a:blip r:embed="rId3">
            <a:extLst>
              <a:ext uri="{28A0092B-C50C-407E-A947-70E740481C1C}">
                <a14:useLocalDpi xmlns:a14="http://schemas.microsoft.com/office/drawing/2010/main" val="0"/>
              </a:ext>
            </a:extLst>
          </a:blip>
          <a:srcRect l="1846" t="1640" r="56616" b="48697"/>
          <a:stretch>
            <a:fillRect/>
          </a:stretch>
        </p:blipFill>
        <p:spPr bwMode="auto">
          <a:xfrm>
            <a:off x="914400" y="2209800"/>
            <a:ext cx="3429000"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p:cNvPicPr>
            <a:picLocks noChangeAspect="1" noChangeArrowheads="1"/>
          </p:cNvPicPr>
          <p:nvPr/>
        </p:nvPicPr>
        <p:blipFill>
          <a:blip r:embed="rId3">
            <a:extLst>
              <a:ext uri="{28A0092B-C50C-407E-A947-70E740481C1C}">
                <a14:useLocalDpi xmlns:a14="http://schemas.microsoft.com/office/drawing/2010/main" val="0"/>
              </a:ext>
            </a:extLst>
          </a:blip>
          <a:srcRect t="55211" r="56410" b="3105"/>
          <a:stretch>
            <a:fillRect/>
          </a:stretch>
        </p:blipFill>
        <p:spPr bwMode="auto">
          <a:xfrm>
            <a:off x="4630738" y="2286000"/>
            <a:ext cx="35814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93713" y="914400"/>
            <a:ext cx="8229600" cy="1143000"/>
          </a:xfrm>
        </p:spPr>
        <p:txBody>
          <a:bodyPr/>
          <a:lstStyle/>
          <a:p>
            <a:r>
              <a:rPr lang="en-US" altLang="en-US" b="1" smtClean="0"/>
              <a:t>Instrumental Values</a:t>
            </a:r>
            <a:endParaRPr lang="en-CA" altLang="en-US" smtClean="0"/>
          </a:p>
        </p:txBody>
      </p:sp>
      <p:pic>
        <p:nvPicPr>
          <p:cNvPr id="48131" name="Picture 4"/>
          <p:cNvPicPr>
            <a:picLocks noChangeAspect="1" noChangeArrowheads="1"/>
          </p:cNvPicPr>
          <p:nvPr/>
        </p:nvPicPr>
        <p:blipFill>
          <a:blip r:embed="rId3">
            <a:extLst>
              <a:ext uri="{28A0092B-C50C-407E-A947-70E740481C1C}">
                <a14:useLocalDpi xmlns:a14="http://schemas.microsoft.com/office/drawing/2010/main" val="0"/>
              </a:ext>
            </a:extLst>
          </a:blip>
          <a:srcRect l="56410" t="1804" r="5128" b="52605"/>
          <a:stretch>
            <a:fillRect/>
          </a:stretch>
        </p:blipFill>
        <p:spPr bwMode="auto">
          <a:xfrm>
            <a:off x="1143000" y="2180492"/>
            <a:ext cx="3200400" cy="3610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2" name="Picture 5"/>
          <p:cNvPicPr>
            <a:picLocks noChangeAspect="1" noChangeArrowheads="1"/>
          </p:cNvPicPr>
          <p:nvPr/>
        </p:nvPicPr>
        <p:blipFill>
          <a:blip r:embed="rId3">
            <a:extLst>
              <a:ext uri="{28A0092B-C50C-407E-A947-70E740481C1C}">
                <a14:useLocalDpi xmlns:a14="http://schemas.microsoft.com/office/drawing/2010/main" val="0"/>
              </a:ext>
            </a:extLst>
          </a:blip>
          <a:srcRect l="56410" t="47394" r="6410" b="16132"/>
          <a:stretch>
            <a:fillRect/>
          </a:stretch>
        </p:blipFill>
        <p:spPr bwMode="auto">
          <a:xfrm>
            <a:off x="4619254" y="2180492"/>
            <a:ext cx="3229346" cy="364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93713" y="914400"/>
            <a:ext cx="8229600" cy="1143000"/>
          </a:xfrm>
        </p:spPr>
        <p:txBody>
          <a:bodyPr/>
          <a:lstStyle/>
          <a:p>
            <a:r>
              <a:rPr lang="en-US" altLang="en-US" sz="4000" b="1" smtClean="0"/>
              <a:t>Attitudes</a:t>
            </a:r>
            <a:endParaRPr lang="en-CA" altLang="en-US" sz="4000" smtClean="0"/>
          </a:p>
        </p:txBody>
      </p:sp>
      <p:sp>
        <p:nvSpPr>
          <p:cNvPr id="50179" name="TextBox 2"/>
          <p:cNvSpPr txBox="1">
            <a:spLocks noChangeArrowheads="1"/>
          </p:cNvSpPr>
          <p:nvPr/>
        </p:nvSpPr>
        <p:spPr bwMode="auto">
          <a:xfrm>
            <a:off x="838200" y="2130879"/>
            <a:ext cx="78851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US" altLang="en-US" sz="2400" dirty="0"/>
              <a:t>Two of the most important attitudes in this context are </a:t>
            </a:r>
            <a:r>
              <a:rPr lang="en-US" altLang="en-US" sz="2400" b="1" dirty="0"/>
              <a:t>job satisfaction </a:t>
            </a:r>
            <a:r>
              <a:rPr lang="en-US" altLang="en-US" sz="2400" dirty="0"/>
              <a:t>and </a:t>
            </a:r>
            <a:r>
              <a:rPr lang="en-US" altLang="en-US" sz="2400" b="1" dirty="0"/>
              <a:t>organizational commitment.</a:t>
            </a:r>
            <a:endParaRPr lang="en-CA" altLang="en-US" sz="2400" b="1" dirty="0"/>
          </a:p>
          <a:p>
            <a:pPr>
              <a:spcBef>
                <a:spcPct val="0"/>
              </a:spcBef>
              <a:buFontTx/>
              <a:buNone/>
            </a:pPr>
            <a:endParaRPr lang="en-CA" altLang="en-US" sz="2400" dirty="0"/>
          </a:p>
        </p:txBody>
      </p:sp>
      <p:sp>
        <p:nvSpPr>
          <p:cNvPr id="50180" name="Rectangle 3"/>
          <p:cNvSpPr>
            <a:spLocks noChangeArrowheads="1"/>
          </p:cNvSpPr>
          <p:nvPr/>
        </p:nvSpPr>
        <p:spPr bwMode="auto">
          <a:xfrm>
            <a:off x="753609" y="3208564"/>
            <a:ext cx="7589837" cy="831850"/>
          </a:xfrm>
          <a:prstGeom prst="rect">
            <a:avLst/>
          </a:prstGeom>
          <a:solidFill>
            <a:srgbClr val="BCE2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24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 typeface="Arial" panose="020B0604020202020204" pitchFamily="34" charset="0"/>
              <a:buChar char="•"/>
            </a:pPr>
            <a:r>
              <a:rPr lang="en-US" altLang="en-US" sz="2400" b="1" dirty="0" smtClean="0">
                <a:solidFill>
                  <a:srgbClr val="000000"/>
                </a:solidFill>
                <a:ea typeface="Times New Roman" panose="02020603050405020304" pitchFamily="18" charset="0"/>
                <a:cs typeface="AGaramondPro-Regular"/>
              </a:rPr>
              <a:t> Job </a:t>
            </a:r>
            <a:r>
              <a:rPr lang="en-US" altLang="en-US" sz="2400" b="1" dirty="0">
                <a:solidFill>
                  <a:srgbClr val="000000"/>
                </a:solidFill>
                <a:ea typeface="Times New Roman" panose="02020603050405020304" pitchFamily="18" charset="0"/>
                <a:cs typeface="AGaramondPro-Regular"/>
              </a:rPr>
              <a:t>Satisfaction</a:t>
            </a:r>
            <a:r>
              <a:rPr lang="en-US" altLang="en-US" sz="2400" dirty="0">
                <a:solidFill>
                  <a:srgbClr val="000000"/>
                </a:solidFill>
                <a:ea typeface="Times New Roman" panose="02020603050405020304" pitchFamily="18" charset="0"/>
                <a:cs typeface="AGaramondPro-Regular"/>
              </a:rPr>
              <a:t> </a:t>
            </a:r>
            <a:r>
              <a:rPr lang="en-US" altLang="en-US" sz="2400" b="1" dirty="0">
                <a:solidFill>
                  <a:srgbClr val="000000"/>
                </a:solidFill>
                <a:ea typeface="Times New Roman" panose="02020603050405020304" pitchFamily="18" charset="0"/>
                <a:cs typeface="AGaramondPro-Regular"/>
              </a:rPr>
              <a:t>-</a:t>
            </a:r>
            <a:r>
              <a:rPr lang="en-US" altLang="en-US" sz="2400" dirty="0">
                <a:solidFill>
                  <a:srgbClr val="000000"/>
                </a:solidFill>
                <a:ea typeface="Times New Roman" panose="02020603050405020304" pitchFamily="18" charset="0"/>
                <a:cs typeface="AGaramondPro-Regular"/>
              </a:rPr>
              <a:t> The collection of feelings and beliefs  </a:t>
            </a:r>
          </a:p>
          <a:p>
            <a:pPr>
              <a:spcBef>
                <a:spcPct val="0"/>
              </a:spcBef>
              <a:buFontTx/>
              <a:buNone/>
            </a:pPr>
            <a:r>
              <a:rPr lang="en-US" altLang="en-US" sz="2400" dirty="0">
                <a:solidFill>
                  <a:srgbClr val="000000"/>
                </a:solidFill>
                <a:ea typeface="Times New Roman" panose="02020603050405020304" pitchFamily="18" charset="0"/>
                <a:cs typeface="AGaramondPro-Regular"/>
              </a:rPr>
              <a:t>that managers have about their current jobs</a:t>
            </a:r>
            <a:endParaRPr lang="en-CA" altLang="en-US" sz="2400" dirty="0">
              <a:solidFill>
                <a:srgbClr val="000000"/>
              </a:solidFill>
              <a:latin typeface="AGaramondPro-Regular"/>
              <a:ea typeface="Times New Roman" panose="02020603050405020304" pitchFamily="18" charset="0"/>
              <a:cs typeface="AGaramondPro-Regular"/>
            </a:endParaRPr>
          </a:p>
        </p:txBody>
      </p:sp>
      <p:sp>
        <p:nvSpPr>
          <p:cNvPr id="50181" name="Rectangle 5"/>
          <p:cNvSpPr>
            <a:spLocks noChangeArrowheads="1"/>
          </p:cNvSpPr>
          <p:nvPr/>
        </p:nvSpPr>
        <p:spPr bwMode="auto">
          <a:xfrm>
            <a:off x="753608" y="4333080"/>
            <a:ext cx="7589837" cy="1569660"/>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24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marL="185738" indent="-185738">
              <a:spcBef>
                <a:spcPct val="0"/>
              </a:spcBef>
              <a:buFont typeface="Arial" panose="020B0604020202020204" pitchFamily="34" charset="0"/>
              <a:buChar char="•"/>
            </a:pPr>
            <a:r>
              <a:rPr lang="en-US" altLang="en-US" sz="2400" b="1" dirty="0" smtClean="0">
                <a:solidFill>
                  <a:srgbClr val="000000"/>
                </a:solidFill>
                <a:ea typeface="Times New Roman" panose="02020603050405020304" pitchFamily="18" charset="0"/>
                <a:cs typeface="AGaramondPro-Regular"/>
              </a:rPr>
              <a:t> Organizational </a:t>
            </a:r>
            <a:r>
              <a:rPr lang="en-US" altLang="en-US" sz="2400" b="1" dirty="0">
                <a:solidFill>
                  <a:srgbClr val="000000"/>
                </a:solidFill>
                <a:ea typeface="Times New Roman" panose="02020603050405020304" pitchFamily="18" charset="0"/>
                <a:cs typeface="AGaramondPro-Regular"/>
              </a:rPr>
              <a:t>Citizenship </a:t>
            </a:r>
            <a:r>
              <a:rPr lang="en-US" altLang="en-US" sz="2400" b="1" dirty="0" err="1">
                <a:solidFill>
                  <a:srgbClr val="000000"/>
                </a:solidFill>
                <a:ea typeface="Times New Roman" panose="02020603050405020304" pitchFamily="18" charset="0"/>
                <a:cs typeface="AGaramondPro-Regular"/>
              </a:rPr>
              <a:t>Behaviours</a:t>
            </a:r>
            <a:r>
              <a:rPr lang="en-US" altLang="en-US" sz="2400" b="1" dirty="0">
                <a:solidFill>
                  <a:srgbClr val="000000"/>
                </a:solidFill>
                <a:ea typeface="Times New Roman" panose="02020603050405020304" pitchFamily="18" charset="0"/>
                <a:cs typeface="AGaramondPro-Regular"/>
              </a:rPr>
              <a:t> </a:t>
            </a:r>
            <a:r>
              <a:rPr lang="en-US" altLang="en-US" sz="2400" dirty="0">
                <a:solidFill>
                  <a:srgbClr val="000000"/>
                </a:solidFill>
                <a:ea typeface="Times New Roman" panose="02020603050405020304" pitchFamily="18" charset="0"/>
                <a:cs typeface="AGaramondPro-Regular"/>
              </a:rPr>
              <a:t>-  not required of </a:t>
            </a:r>
            <a:r>
              <a:rPr lang="en-US" altLang="en-US" sz="2400" dirty="0" smtClean="0">
                <a:solidFill>
                  <a:srgbClr val="000000"/>
                </a:solidFill>
                <a:ea typeface="Times New Roman" panose="02020603050405020304" pitchFamily="18" charset="0"/>
                <a:cs typeface="AGaramondPro-Regular"/>
              </a:rPr>
              <a:t>organizational </a:t>
            </a:r>
            <a:r>
              <a:rPr lang="en-US" altLang="en-US" sz="2400" dirty="0">
                <a:solidFill>
                  <a:srgbClr val="000000"/>
                </a:solidFill>
                <a:ea typeface="Times New Roman" panose="02020603050405020304" pitchFamily="18" charset="0"/>
                <a:cs typeface="AGaramondPro-Regular"/>
              </a:rPr>
              <a:t>members but </a:t>
            </a:r>
            <a:r>
              <a:rPr lang="en-US" altLang="en-US" sz="2400" dirty="0" smtClean="0">
                <a:solidFill>
                  <a:srgbClr val="000000"/>
                </a:solidFill>
                <a:ea typeface="Times New Roman" panose="02020603050405020304" pitchFamily="18" charset="0"/>
                <a:cs typeface="AGaramondPro-Regular"/>
              </a:rPr>
              <a:t>contribute </a:t>
            </a:r>
            <a:r>
              <a:rPr lang="en-US" altLang="en-US" sz="2400" dirty="0">
                <a:solidFill>
                  <a:srgbClr val="000000"/>
                </a:solidFill>
                <a:ea typeface="Times New Roman" panose="02020603050405020304" pitchFamily="18" charset="0"/>
                <a:cs typeface="AGaramondPro-Regular"/>
              </a:rPr>
              <a:t>to and are  </a:t>
            </a:r>
          </a:p>
          <a:p>
            <a:pPr>
              <a:spcBef>
                <a:spcPct val="0"/>
              </a:spcBef>
              <a:buFontTx/>
              <a:buNone/>
            </a:pPr>
            <a:r>
              <a:rPr lang="en-US" altLang="en-US" sz="2400" dirty="0">
                <a:solidFill>
                  <a:srgbClr val="000000"/>
                </a:solidFill>
                <a:ea typeface="Times New Roman" panose="02020603050405020304" pitchFamily="18" charset="0"/>
                <a:cs typeface="AGaramondPro-Regular"/>
              </a:rPr>
              <a:t>necessary for organizational efficiency, </a:t>
            </a:r>
            <a:r>
              <a:rPr lang="en-US" altLang="en-US" sz="2400" dirty="0" smtClean="0">
                <a:solidFill>
                  <a:srgbClr val="000000"/>
                </a:solidFill>
                <a:ea typeface="Times New Roman" panose="02020603050405020304" pitchFamily="18" charset="0"/>
                <a:cs typeface="AGaramondPro-Regular"/>
              </a:rPr>
              <a:t>effectiveness, </a:t>
            </a:r>
            <a:r>
              <a:rPr lang="en-US" altLang="en-US" sz="2400" dirty="0">
                <a:solidFill>
                  <a:srgbClr val="000000"/>
                </a:solidFill>
                <a:ea typeface="Times New Roman" panose="02020603050405020304" pitchFamily="18" charset="0"/>
                <a:cs typeface="AGaramondPro-Regular"/>
              </a:rPr>
              <a:t>and  </a:t>
            </a:r>
          </a:p>
          <a:p>
            <a:pPr>
              <a:spcBef>
                <a:spcPct val="0"/>
              </a:spcBef>
              <a:buFontTx/>
              <a:buNone/>
            </a:pPr>
            <a:r>
              <a:rPr lang="en-US" altLang="en-US" sz="2400" dirty="0">
                <a:solidFill>
                  <a:srgbClr val="000000"/>
                </a:solidFill>
                <a:ea typeface="Times New Roman" panose="02020603050405020304" pitchFamily="18" charset="0"/>
                <a:cs typeface="AGaramondPro-Regular"/>
              </a:rPr>
              <a:t>competitive advantage.</a:t>
            </a:r>
            <a:endParaRPr lang="en-CA" altLang="en-US" sz="2400" dirty="0">
              <a:solidFill>
                <a:srgbClr val="000000"/>
              </a:solidFill>
              <a:latin typeface="AGaramondPro-Regular"/>
              <a:ea typeface="Times New Roman" panose="02020603050405020304" pitchFamily="18" charset="0"/>
              <a:cs typeface="AGaramondPro-Regular"/>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27038" y="830263"/>
            <a:ext cx="8229600" cy="1143000"/>
          </a:xfrm>
        </p:spPr>
        <p:txBody>
          <a:bodyPr/>
          <a:lstStyle/>
          <a:p>
            <a:r>
              <a:rPr lang="en-US" altLang="en-US" b="1" smtClean="0"/>
              <a:t>Moods and Emotions</a:t>
            </a:r>
            <a:endParaRPr lang="en-CA" altLang="en-US" smtClean="0"/>
          </a:p>
        </p:txBody>
      </p:sp>
      <p:sp>
        <p:nvSpPr>
          <p:cNvPr id="52227" name="TextBox 2"/>
          <p:cNvSpPr txBox="1">
            <a:spLocks noChangeArrowheads="1"/>
          </p:cNvSpPr>
          <p:nvPr/>
        </p:nvSpPr>
        <p:spPr bwMode="auto">
          <a:xfrm>
            <a:off x="647700" y="1973263"/>
            <a:ext cx="7750175" cy="120015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US" altLang="en-US" sz="2400"/>
              <a:t>A </a:t>
            </a:r>
            <a:r>
              <a:rPr lang="en-US" altLang="en-US" sz="2400" b="1"/>
              <a:t>mood</a:t>
            </a:r>
            <a:r>
              <a:rPr lang="en-US" altLang="en-US" sz="2400"/>
              <a:t> is a feeling or state of mind. When people are in a positive mood, they feel excited, enthusiastic, active, or elated.</a:t>
            </a:r>
            <a:endParaRPr lang="en-CA" altLang="en-US" sz="2400"/>
          </a:p>
        </p:txBody>
      </p:sp>
      <p:sp>
        <p:nvSpPr>
          <p:cNvPr id="4" name="Rectangle 3"/>
          <p:cNvSpPr/>
          <p:nvPr/>
        </p:nvSpPr>
        <p:spPr>
          <a:xfrm>
            <a:off x="647700" y="3389313"/>
            <a:ext cx="7788275" cy="1200150"/>
          </a:xfrm>
          <a:prstGeom prst="rect">
            <a:avLst/>
          </a:prstGeom>
          <a:solidFill>
            <a:schemeClr val="accent6">
              <a:lumMod val="40000"/>
              <a:lumOff val="60000"/>
            </a:schemeClr>
          </a:solidFill>
        </p:spPr>
        <p:txBody>
          <a:bodyPr>
            <a:spAutoFit/>
          </a:bodyPr>
          <a:lstStyle/>
          <a:p>
            <a:pPr indent="152400">
              <a:spcAft>
                <a:spcPts val="0"/>
              </a:spcAft>
              <a:defRPr/>
            </a:pPr>
            <a:r>
              <a:rPr lang="en-US" sz="2400" b="1" dirty="0">
                <a:latin typeface="Times New Roman" panose="02020603050405020304" pitchFamily="18" charset="0"/>
                <a:cs typeface="Times New Roman" panose="02020603050405020304" pitchFamily="18" charset="0"/>
              </a:rPr>
              <a:t>Emotions</a:t>
            </a:r>
            <a:r>
              <a:rPr lang="en-US" sz="2400" dirty="0">
                <a:latin typeface="Times New Roman" panose="02020603050405020304" pitchFamily="18" charset="0"/>
                <a:cs typeface="Times New Roman" panose="02020603050405020304" pitchFamily="18" charset="0"/>
              </a:rPr>
              <a:t> are more intense feelings than moods, are often </a:t>
            </a:r>
          </a:p>
          <a:p>
            <a:pPr indent="152400">
              <a:spcAft>
                <a:spcPts val="0"/>
              </a:spcAft>
              <a:defRPr/>
            </a:pPr>
            <a:r>
              <a:rPr lang="en-US" sz="2400" dirty="0">
                <a:latin typeface="Times New Roman" panose="02020603050405020304" pitchFamily="18" charset="0"/>
                <a:cs typeface="Times New Roman" panose="02020603050405020304" pitchFamily="18" charset="0"/>
              </a:rPr>
              <a:t>directly linked to whatever caused the emotion, and are more  </a:t>
            </a:r>
          </a:p>
          <a:p>
            <a:pPr indent="152400">
              <a:spcAft>
                <a:spcPts val="0"/>
              </a:spcAft>
              <a:defRPr/>
            </a:pPr>
            <a:r>
              <a:rPr lang="en-US" sz="2400" dirty="0">
                <a:latin typeface="Times New Roman" panose="02020603050405020304" pitchFamily="18" charset="0"/>
                <a:cs typeface="Times New Roman" panose="02020603050405020304" pitchFamily="18" charset="0"/>
              </a:rPr>
              <a:t>short-lived.</a:t>
            </a:r>
            <a:endParaRPr lang="en-C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2229" name="Rectangle 5"/>
          <p:cNvSpPr>
            <a:spLocks noChangeArrowheads="1"/>
          </p:cNvSpPr>
          <p:nvPr/>
        </p:nvSpPr>
        <p:spPr bwMode="auto">
          <a:xfrm>
            <a:off x="625475" y="4806950"/>
            <a:ext cx="7772400" cy="1200150"/>
          </a:xfrm>
          <a:prstGeom prst="rect">
            <a:avLst/>
          </a:prstGeom>
          <a:solidFill>
            <a:srgbClr val="BCE2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24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US" altLang="en-US" sz="2400" b="1"/>
              <a:t>Emotional intelligence</a:t>
            </a:r>
            <a:r>
              <a:rPr lang="en-US" altLang="en-US" sz="2400"/>
              <a:t> is the ability to understand and  </a:t>
            </a:r>
          </a:p>
          <a:p>
            <a:pPr>
              <a:spcBef>
                <a:spcPct val="0"/>
              </a:spcBef>
              <a:buFontTx/>
              <a:buNone/>
            </a:pPr>
            <a:r>
              <a:rPr lang="en-US" altLang="en-US" sz="2400"/>
              <a:t>manage one’s own moods and emotions and the moods and </a:t>
            </a:r>
          </a:p>
          <a:p>
            <a:pPr>
              <a:spcBef>
                <a:spcPct val="0"/>
              </a:spcBef>
              <a:buFontTx/>
              <a:buNone/>
            </a:pPr>
            <a:r>
              <a:rPr lang="en-US" altLang="en-US" sz="2400"/>
              <a:t>emotions of other people.</a:t>
            </a:r>
            <a:endParaRPr lang="en-CA" altLang="en-US" sz="2400">
              <a:solidFill>
                <a:srgbClr val="00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93713" y="762000"/>
            <a:ext cx="8229600" cy="1143000"/>
          </a:xfrm>
        </p:spPr>
        <p:txBody>
          <a:bodyPr/>
          <a:lstStyle/>
          <a:p>
            <a:r>
              <a:rPr lang="en-CA" altLang="en-US" b="1" smtClean="0"/>
              <a:t>Organizational Culture</a:t>
            </a:r>
          </a:p>
        </p:txBody>
      </p:sp>
      <p:sp>
        <p:nvSpPr>
          <p:cNvPr id="54275" name="TextBox 2"/>
          <p:cNvSpPr txBox="1">
            <a:spLocks noChangeArrowheads="1"/>
          </p:cNvSpPr>
          <p:nvPr/>
        </p:nvSpPr>
        <p:spPr bwMode="auto">
          <a:xfrm>
            <a:off x="685800" y="1905000"/>
            <a:ext cx="7580312"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800100" indent="-34290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ts val="600"/>
              </a:spcBef>
              <a:spcAft>
                <a:spcPts val="600"/>
              </a:spcAft>
            </a:pPr>
            <a:r>
              <a:rPr lang="en-US" altLang="en-US" sz="2400" b="1" dirty="0"/>
              <a:t>Organizational Culture</a:t>
            </a:r>
            <a:r>
              <a:rPr lang="en-US" altLang="en-US" sz="2400" dirty="0"/>
              <a:t> - Reflects the distinctive ways in which organizational members perform their jobs and relate to others inside and outside the organization</a:t>
            </a:r>
          </a:p>
          <a:p>
            <a:pPr lvl="1">
              <a:spcBef>
                <a:spcPts val="600"/>
              </a:spcBef>
              <a:spcAft>
                <a:spcPts val="600"/>
              </a:spcAft>
              <a:buSzPct val="85000"/>
              <a:buFont typeface="Arial" panose="020B0604020202020204" pitchFamily="34" charset="0"/>
              <a:buChar char="•"/>
            </a:pPr>
            <a:r>
              <a:rPr lang="en-US" altLang="en-US" sz="2400" b="1" dirty="0"/>
              <a:t>Attraction-selection-attrition (ASA) framework</a:t>
            </a:r>
            <a:r>
              <a:rPr lang="en-US" altLang="en-US" sz="2400" dirty="0"/>
              <a:t>  </a:t>
            </a:r>
          </a:p>
          <a:p>
            <a:pPr>
              <a:spcBef>
                <a:spcPts val="600"/>
              </a:spcBef>
              <a:spcAft>
                <a:spcPts val="600"/>
              </a:spcAft>
            </a:pPr>
            <a:r>
              <a:rPr lang="en-US" altLang="en-US" sz="2400" dirty="0"/>
              <a:t>Shared terminal and instrumental values play an important role in organizational culture. </a:t>
            </a:r>
          </a:p>
          <a:p>
            <a:pPr lvl="1">
              <a:spcBef>
                <a:spcPts val="600"/>
              </a:spcBef>
              <a:spcAft>
                <a:spcPts val="600"/>
              </a:spcAft>
              <a:buSzPct val="85000"/>
              <a:buFont typeface="Arial" panose="020B0604020202020204" pitchFamily="34" charset="0"/>
              <a:buChar char="•"/>
            </a:pPr>
            <a:r>
              <a:rPr lang="en-US" altLang="en-US" sz="2400" i="1" dirty="0"/>
              <a:t>Terminal values</a:t>
            </a:r>
            <a:r>
              <a:rPr lang="en-US" altLang="en-US" sz="2400" dirty="0"/>
              <a:t> signify what an organization and its employees are trying to </a:t>
            </a:r>
            <a:r>
              <a:rPr lang="en-US" altLang="en-US" sz="2400" dirty="0" smtClean="0"/>
              <a:t>accomplish.</a:t>
            </a:r>
            <a:endParaRPr lang="en-US" altLang="en-US" sz="2400" dirty="0"/>
          </a:p>
          <a:p>
            <a:pPr lvl="1">
              <a:spcBef>
                <a:spcPts val="600"/>
              </a:spcBef>
              <a:spcAft>
                <a:spcPts val="600"/>
              </a:spcAft>
              <a:buSzPct val="85000"/>
              <a:buFont typeface="Arial" panose="020B0604020202020204" pitchFamily="34" charset="0"/>
              <a:buChar char="•"/>
            </a:pPr>
            <a:r>
              <a:rPr lang="en-US" altLang="en-US" sz="2400" i="1" dirty="0"/>
              <a:t>Instrumental values</a:t>
            </a:r>
            <a:r>
              <a:rPr lang="en-US" altLang="en-US" sz="2400" dirty="0"/>
              <a:t> guide how the organization and its members achieve organizational goals. </a:t>
            </a:r>
            <a:endParaRPr lang="en-CA" altLang="en-US"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493713" y="1066800"/>
            <a:ext cx="8229600" cy="1143000"/>
          </a:xfrm>
        </p:spPr>
        <p:txBody>
          <a:bodyPr/>
          <a:lstStyle/>
          <a:p>
            <a:r>
              <a:rPr lang="en-CA" altLang="en-US" b="1" dirty="0" smtClean="0"/>
              <a:t>Factors that Maintain and </a:t>
            </a:r>
            <a:br>
              <a:rPr lang="en-CA" altLang="en-US" b="1" dirty="0" smtClean="0"/>
            </a:br>
            <a:r>
              <a:rPr lang="en-CA" altLang="en-US" b="1" dirty="0" smtClean="0"/>
              <a:t>Transmit Organizational Culture</a:t>
            </a:r>
          </a:p>
        </p:txBody>
      </p:sp>
      <p:pic>
        <p:nvPicPr>
          <p:cNvPr id="563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9348" y="2590800"/>
            <a:ext cx="629833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493713" y="914400"/>
            <a:ext cx="8229600" cy="1143000"/>
          </a:xfrm>
        </p:spPr>
        <p:txBody>
          <a:bodyPr/>
          <a:lstStyle/>
          <a:p>
            <a:r>
              <a:rPr lang="en-CA" altLang="en-US" b="1" dirty="0" smtClean="0"/>
              <a:t>Organizational Culture</a:t>
            </a:r>
          </a:p>
        </p:txBody>
      </p:sp>
      <p:sp>
        <p:nvSpPr>
          <p:cNvPr id="3" name="TextBox 2"/>
          <p:cNvSpPr txBox="1"/>
          <p:nvPr/>
        </p:nvSpPr>
        <p:spPr>
          <a:xfrm>
            <a:off x="762000" y="2057400"/>
            <a:ext cx="7961313" cy="4262438"/>
          </a:xfrm>
          <a:prstGeom prst="rect">
            <a:avLst/>
          </a:prstGeom>
          <a:noFill/>
        </p:spPr>
        <p:txBody>
          <a:bodyPr>
            <a:spAutoFit/>
          </a:bodyPr>
          <a:lstStyle/>
          <a:p>
            <a:pPr marL="342900" indent="-342900">
              <a:spcBef>
                <a:spcPts val="600"/>
              </a:spcBef>
              <a:spcAft>
                <a:spcPts val="600"/>
              </a:spcAft>
              <a:buFont typeface="Arial" panose="020B0604020202020204" pitchFamily="34" charset="0"/>
              <a:buChar char="•"/>
              <a:defRPr/>
            </a:pPr>
            <a:r>
              <a:rPr lang="en-US" sz="2400" b="1" dirty="0">
                <a:latin typeface="Times New Roman" panose="02020603050405020304" pitchFamily="18" charset="0"/>
                <a:cs typeface="Times New Roman" panose="02020603050405020304" pitchFamily="18" charset="0"/>
              </a:rPr>
              <a:t>Organizational Socialization</a:t>
            </a:r>
            <a:r>
              <a:rPr lang="en-US" sz="2400" dirty="0">
                <a:latin typeface="Times New Roman" panose="02020603050405020304" pitchFamily="18" charset="0"/>
                <a:cs typeface="Times New Roman" panose="02020603050405020304" pitchFamily="18" charset="0"/>
              </a:rPr>
              <a:t> </a:t>
            </a:r>
          </a:p>
          <a:p>
            <a:pPr marL="800100" lvl="1" indent="-342900">
              <a:spcBef>
                <a:spcPts val="600"/>
              </a:spcBef>
              <a:spcAft>
                <a:spcPts val="600"/>
              </a:spcAft>
              <a:buSzPct val="85000"/>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Process by which newcomers learn an organization’s values and norms and acquire the work </a:t>
            </a:r>
            <a:r>
              <a:rPr lang="en-US" sz="2400" dirty="0" err="1">
                <a:latin typeface="Times New Roman" panose="02020603050405020304" pitchFamily="18" charset="0"/>
                <a:cs typeface="Times New Roman" panose="02020603050405020304" pitchFamily="18" charset="0"/>
              </a:rPr>
              <a:t>behaviours</a:t>
            </a:r>
            <a:r>
              <a:rPr lang="en-US" sz="2400" dirty="0">
                <a:latin typeface="Times New Roman" panose="02020603050405020304" pitchFamily="18" charset="0"/>
                <a:cs typeface="Times New Roman" panose="02020603050405020304" pitchFamily="18" charset="0"/>
              </a:rPr>
              <a:t> necessary to perform jobs effectively.</a:t>
            </a:r>
          </a:p>
          <a:p>
            <a:pPr marL="342900" indent="-342900">
              <a:spcBef>
                <a:spcPts val="600"/>
              </a:spcBef>
              <a:spcAft>
                <a:spcPts val="600"/>
              </a:spcAft>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Ceremonies and rites</a:t>
            </a:r>
          </a:p>
          <a:p>
            <a:pPr marL="342900" indent="-342900">
              <a:spcBef>
                <a:spcPts val="600"/>
              </a:spcBef>
              <a:spcAft>
                <a:spcPts val="600"/>
              </a:spcAft>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Stories and language</a:t>
            </a:r>
          </a:p>
          <a:p>
            <a:pPr marL="342900" indent="-342900">
              <a:spcBef>
                <a:spcPts val="600"/>
              </a:spcBef>
              <a:spcAft>
                <a:spcPts val="600"/>
              </a:spcAft>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Material symbols</a:t>
            </a:r>
          </a:p>
          <a:p>
            <a:pPr marL="342900" indent="-342900">
              <a:spcBef>
                <a:spcPts val="600"/>
              </a:spcBef>
              <a:spcAft>
                <a:spcPts val="600"/>
              </a:spcAft>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Culture and managerial action</a:t>
            </a:r>
          </a:p>
          <a:p>
            <a:pPr>
              <a:defRPr/>
            </a:pPr>
            <a:endParaRPr lang="en-CA"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457200" y="762000"/>
            <a:ext cx="8229600" cy="1143000"/>
          </a:xfrm>
        </p:spPr>
        <p:txBody>
          <a:bodyPr/>
          <a:lstStyle/>
          <a:p>
            <a:r>
              <a:rPr lang="en-CA" altLang="en-US" b="1" dirty="0" smtClean="0"/>
              <a:t>Ceremonies and Rites</a:t>
            </a:r>
          </a:p>
        </p:txBody>
      </p:sp>
      <p:graphicFrame>
        <p:nvGraphicFramePr>
          <p:cNvPr id="4" name="Table 3"/>
          <p:cNvGraphicFramePr>
            <a:graphicFrameLocks noGrp="1"/>
          </p:cNvGraphicFramePr>
          <p:nvPr>
            <p:extLst>
              <p:ext uri="{D42A27DB-BD31-4B8C-83A1-F6EECF244321}">
                <p14:modId xmlns:p14="http://schemas.microsoft.com/office/powerpoint/2010/main" val="3653449229"/>
              </p:ext>
            </p:extLst>
          </p:nvPr>
        </p:nvGraphicFramePr>
        <p:xfrm>
          <a:off x="952500" y="2057400"/>
          <a:ext cx="7239000" cy="3841749"/>
        </p:xfrm>
        <a:graphic>
          <a:graphicData uri="http://schemas.openxmlformats.org/drawingml/2006/table">
            <a:tbl>
              <a:tblPr>
                <a:tableStyleId>{5C22544A-7EE6-4342-B048-85BDC9FD1C3A}</a:tableStyleId>
              </a:tblPr>
              <a:tblGrid>
                <a:gridCol w="1864059"/>
                <a:gridCol w="2403141"/>
                <a:gridCol w="2971800"/>
              </a:tblGrid>
              <a:tr h="556155">
                <a:tc>
                  <a:txBody>
                    <a:bodyPr/>
                    <a:lstStyle/>
                    <a:p>
                      <a:pPr algn="l">
                        <a:lnSpc>
                          <a:spcPct val="100000"/>
                        </a:lnSpc>
                        <a:spcAft>
                          <a:spcPts val="900"/>
                        </a:spcAft>
                        <a:tabLst>
                          <a:tab pos="2159000" algn="l"/>
                          <a:tab pos="4152900" algn="l"/>
                        </a:tabLst>
                      </a:pPr>
                      <a:r>
                        <a:rPr lang="en-US" sz="2400" b="1" dirty="0">
                          <a:effectLst/>
                          <a:latin typeface="Times New Roman" panose="02020603050405020304" pitchFamily="18" charset="0"/>
                          <a:cs typeface="Times New Roman" panose="02020603050405020304" pitchFamily="18" charset="0"/>
                        </a:rPr>
                        <a:t>Type of Rite</a:t>
                      </a:r>
                      <a:endParaRPr lang="en-C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7150" marB="50800">
                    <a:solidFill>
                      <a:srgbClr val="33CCFF"/>
                    </a:solidFill>
                  </a:tcPr>
                </a:tc>
                <a:tc>
                  <a:txBody>
                    <a:bodyPr/>
                    <a:lstStyle/>
                    <a:p>
                      <a:pPr algn="l">
                        <a:lnSpc>
                          <a:spcPct val="100000"/>
                        </a:lnSpc>
                        <a:spcAft>
                          <a:spcPts val="900"/>
                        </a:spcAft>
                        <a:tabLst>
                          <a:tab pos="2159000" algn="l"/>
                          <a:tab pos="4152900" algn="l"/>
                        </a:tabLst>
                      </a:pPr>
                      <a:r>
                        <a:rPr lang="en-US" sz="2400" b="1" dirty="0">
                          <a:effectLst/>
                          <a:latin typeface="Times New Roman" panose="02020603050405020304" pitchFamily="18" charset="0"/>
                          <a:cs typeface="Times New Roman" panose="02020603050405020304" pitchFamily="18" charset="0"/>
                        </a:rPr>
                        <a:t>Example of Rite</a:t>
                      </a:r>
                      <a:endParaRPr lang="en-C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7150" marB="50800">
                    <a:solidFill>
                      <a:srgbClr val="33CCFF"/>
                    </a:solidFill>
                  </a:tcPr>
                </a:tc>
                <a:tc>
                  <a:txBody>
                    <a:bodyPr/>
                    <a:lstStyle/>
                    <a:p>
                      <a:pPr algn="l">
                        <a:lnSpc>
                          <a:spcPct val="100000"/>
                        </a:lnSpc>
                        <a:spcAft>
                          <a:spcPts val="900"/>
                        </a:spcAft>
                        <a:tabLst>
                          <a:tab pos="2159000" algn="l"/>
                          <a:tab pos="4152900" algn="l"/>
                        </a:tabLst>
                      </a:pPr>
                      <a:r>
                        <a:rPr lang="en-US" sz="2400" b="1" dirty="0">
                          <a:effectLst/>
                          <a:latin typeface="Times New Roman" panose="02020603050405020304" pitchFamily="18" charset="0"/>
                          <a:cs typeface="Times New Roman" panose="02020603050405020304" pitchFamily="18" charset="0"/>
                        </a:rPr>
                        <a:t>Purpose of Rite</a:t>
                      </a:r>
                      <a:endParaRPr lang="en-C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7150" marB="50800">
                    <a:solidFill>
                      <a:srgbClr val="33CCFF"/>
                    </a:solidFill>
                  </a:tcPr>
                </a:tc>
              </a:tr>
              <a:tr h="958298">
                <a:tc>
                  <a:txBody>
                    <a:bodyPr/>
                    <a:lstStyle/>
                    <a:p>
                      <a:pPr algn="l">
                        <a:lnSpc>
                          <a:spcPct val="100000"/>
                        </a:lnSpc>
                        <a:spcAft>
                          <a:spcPts val="0"/>
                        </a:spcAft>
                      </a:pPr>
                      <a:r>
                        <a:rPr lang="en-US" sz="2400" dirty="0">
                          <a:effectLst/>
                          <a:latin typeface="Times New Roman" panose="02020603050405020304" pitchFamily="18" charset="0"/>
                          <a:cs typeface="Times New Roman" panose="02020603050405020304" pitchFamily="18" charset="0"/>
                        </a:rPr>
                        <a:t>Rite of passage</a:t>
                      </a:r>
                      <a:endParaRPr lang="en-CA"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c>
                  <a:txBody>
                    <a:bodyPr/>
                    <a:lstStyle/>
                    <a:p>
                      <a:pPr algn="l">
                        <a:lnSpc>
                          <a:spcPct val="100000"/>
                        </a:lnSpc>
                        <a:spcAft>
                          <a:spcPts val="0"/>
                        </a:spcAft>
                      </a:pPr>
                      <a:r>
                        <a:rPr lang="en-US" sz="2400" dirty="0">
                          <a:effectLst/>
                          <a:latin typeface="Times New Roman" panose="02020603050405020304" pitchFamily="18" charset="0"/>
                          <a:cs typeface="Times New Roman" panose="02020603050405020304" pitchFamily="18" charset="0"/>
                        </a:rPr>
                        <a:t>Induction and basic training</a:t>
                      </a:r>
                      <a:endParaRPr lang="en-CA"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c>
                  <a:txBody>
                    <a:bodyPr/>
                    <a:lstStyle/>
                    <a:p>
                      <a:pPr algn="l">
                        <a:lnSpc>
                          <a:spcPct val="100000"/>
                        </a:lnSpc>
                        <a:spcAft>
                          <a:spcPts val="0"/>
                        </a:spcAft>
                      </a:pPr>
                      <a:r>
                        <a:rPr lang="en-US" sz="2400">
                          <a:effectLst/>
                          <a:latin typeface="Times New Roman" panose="02020603050405020304" pitchFamily="18" charset="0"/>
                          <a:cs typeface="Times New Roman" panose="02020603050405020304" pitchFamily="18" charset="0"/>
                        </a:rPr>
                        <a:t>Learn and internalize norms and values</a:t>
                      </a:r>
                      <a:endParaRPr lang="en-CA"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r>
              <a:tr h="958298">
                <a:tc>
                  <a:txBody>
                    <a:bodyPr/>
                    <a:lstStyle/>
                    <a:p>
                      <a:pPr algn="l">
                        <a:lnSpc>
                          <a:spcPct val="100000"/>
                        </a:lnSpc>
                        <a:spcAft>
                          <a:spcPts val="0"/>
                        </a:spcAft>
                      </a:pPr>
                      <a:r>
                        <a:rPr lang="en-US" sz="2400">
                          <a:effectLst/>
                          <a:latin typeface="Times New Roman" panose="02020603050405020304" pitchFamily="18" charset="0"/>
                          <a:cs typeface="Times New Roman" panose="02020603050405020304" pitchFamily="18" charset="0"/>
                        </a:rPr>
                        <a:t>Rite of integration</a:t>
                      </a:r>
                      <a:endParaRPr lang="en-CA"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c>
                  <a:txBody>
                    <a:bodyPr/>
                    <a:lstStyle/>
                    <a:p>
                      <a:pPr algn="l">
                        <a:lnSpc>
                          <a:spcPct val="100000"/>
                        </a:lnSpc>
                        <a:spcAft>
                          <a:spcPts val="0"/>
                        </a:spcAft>
                      </a:pPr>
                      <a:r>
                        <a:rPr lang="en-US" sz="2400">
                          <a:effectLst/>
                          <a:latin typeface="Times New Roman" panose="02020603050405020304" pitchFamily="18" charset="0"/>
                          <a:cs typeface="Times New Roman" panose="02020603050405020304" pitchFamily="18" charset="0"/>
                        </a:rPr>
                        <a:t>Office holiday party</a:t>
                      </a:r>
                      <a:endParaRPr lang="en-CA"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c>
                  <a:txBody>
                    <a:bodyPr/>
                    <a:lstStyle/>
                    <a:p>
                      <a:pPr algn="l">
                        <a:lnSpc>
                          <a:spcPct val="100000"/>
                        </a:lnSpc>
                        <a:spcAft>
                          <a:spcPts val="0"/>
                        </a:spcAft>
                      </a:pPr>
                      <a:r>
                        <a:rPr lang="en-US" sz="2400" dirty="0">
                          <a:effectLst/>
                          <a:latin typeface="Times New Roman" panose="02020603050405020304" pitchFamily="18" charset="0"/>
                          <a:cs typeface="Times New Roman" panose="02020603050405020304" pitchFamily="18" charset="0"/>
                        </a:rPr>
                        <a:t>Build common norms and values</a:t>
                      </a:r>
                      <a:endParaRPr lang="en-CA"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r>
              <a:tr h="1368998">
                <a:tc>
                  <a:txBody>
                    <a:bodyPr/>
                    <a:lstStyle/>
                    <a:p>
                      <a:pPr algn="l">
                        <a:lnSpc>
                          <a:spcPct val="100000"/>
                        </a:lnSpc>
                        <a:spcAft>
                          <a:spcPts val="0"/>
                        </a:spcAft>
                      </a:pPr>
                      <a:r>
                        <a:rPr lang="en-US" sz="2400">
                          <a:effectLst/>
                          <a:latin typeface="Times New Roman" panose="02020603050405020304" pitchFamily="18" charset="0"/>
                          <a:cs typeface="Times New Roman" panose="02020603050405020304" pitchFamily="18" charset="0"/>
                        </a:rPr>
                        <a:t>Rite of enhancement</a:t>
                      </a:r>
                      <a:endParaRPr lang="en-CA"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c>
                  <a:txBody>
                    <a:bodyPr/>
                    <a:lstStyle/>
                    <a:p>
                      <a:pPr algn="l">
                        <a:lnSpc>
                          <a:spcPct val="100000"/>
                        </a:lnSpc>
                        <a:spcAft>
                          <a:spcPts val="0"/>
                        </a:spcAft>
                      </a:pPr>
                      <a:r>
                        <a:rPr lang="en-US" sz="2400">
                          <a:effectLst/>
                          <a:latin typeface="Times New Roman" panose="02020603050405020304" pitchFamily="18" charset="0"/>
                          <a:cs typeface="Times New Roman" panose="02020603050405020304" pitchFamily="18" charset="0"/>
                        </a:rPr>
                        <a:t>Presentation of annual award</a:t>
                      </a:r>
                      <a:endParaRPr lang="en-CA"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c>
                  <a:txBody>
                    <a:bodyPr/>
                    <a:lstStyle/>
                    <a:p>
                      <a:pPr algn="l">
                        <a:lnSpc>
                          <a:spcPct val="100000"/>
                        </a:lnSpc>
                        <a:spcAft>
                          <a:spcPts val="0"/>
                        </a:spcAft>
                      </a:pPr>
                      <a:r>
                        <a:rPr lang="en-US" sz="2400" dirty="0">
                          <a:effectLst/>
                          <a:latin typeface="Times New Roman" panose="02020603050405020304" pitchFamily="18" charset="0"/>
                          <a:cs typeface="Times New Roman" panose="02020603050405020304" pitchFamily="18" charset="0"/>
                        </a:rPr>
                        <a:t>Motivate commitment to norms and values</a:t>
                      </a:r>
                      <a:endParaRPr lang="en-CA"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800" marR="50800" marT="50800" marB="50800">
                    <a:solidFill>
                      <a:srgbClr val="CCECFF"/>
                    </a:solid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4"/>
          <p:cNvSpPr>
            <a:spLocks noGrp="1"/>
          </p:cNvSpPr>
          <p:nvPr>
            <p:ph type="title"/>
          </p:nvPr>
        </p:nvSpPr>
        <p:spPr>
          <a:xfrm>
            <a:off x="563336" y="990600"/>
            <a:ext cx="8229600" cy="1143000"/>
          </a:xfrm>
        </p:spPr>
        <p:txBody>
          <a:bodyPr/>
          <a:lstStyle/>
          <a:p>
            <a:r>
              <a:rPr lang="en-CA" altLang="en-US" b="1" dirty="0" smtClean="0"/>
              <a:t>Managerial Skills and Roles </a:t>
            </a:r>
          </a:p>
        </p:txBody>
      </p:sp>
      <p:sp>
        <p:nvSpPr>
          <p:cNvPr id="62467" name="Rectangle 3"/>
          <p:cNvSpPr>
            <a:spLocks noGrp="1" noChangeArrowheads="1"/>
          </p:cNvSpPr>
          <p:nvPr>
            <p:ph idx="1"/>
          </p:nvPr>
        </p:nvSpPr>
        <p:spPr>
          <a:xfrm>
            <a:off x="563336" y="2286000"/>
            <a:ext cx="8229600" cy="3554413"/>
          </a:xfrm>
        </p:spPr>
        <p:txBody>
          <a:bodyPr lIns="90488" tIns="44450" rIns="90488" bIns="44450"/>
          <a:lstStyle/>
          <a:p>
            <a:pPr eaLnBrk="1" hangingPunct="1">
              <a:lnSpc>
                <a:spcPct val="90000"/>
              </a:lnSpc>
              <a:spcAft>
                <a:spcPts val="600"/>
              </a:spcAft>
            </a:pPr>
            <a:r>
              <a:rPr lang="en-US" altLang="en-US" dirty="0" smtClean="0"/>
              <a:t>There are three skill sets that managers need to perform effectively:</a:t>
            </a:r>
          </a:p>
          <a:p>
            <a:pPr lvl="2" eaLnBrk="1" hangingPunct="1">
              <a:lnSpc>
                <a:spcPct val="90000"/>
              </a:lnSpc>
              <a:spcAft>
                <a:spcPts val="600"/>
              </a:spcAft>
              <a:buFontTx/>
              <a:buNone/>
            </a:pPr>
            <a:r>
              <a:rPr lang="en-US" altLang="en-US" dirty="0" smtClean="0"/>
              <a:t>1. Conceptual skills</a:t>
            </a:r>
          </a:p>
          <a:p>
            <a:pPr lvl="2" eaLnBrk="1" hangingPunct="1">
              <a:lnSpc>
                <a:spcPct val="90000"/>
              </a:lnSpc>
              <a:spcAft>
                <a:spcPts val="600"/>
              </a:spcAft>
              <a:buFontTx/>
              <a:buNone/>
            </a:pPr>
            <a:r>
              <a:rPr lang="en-US" altLang="en-US" dirty="0" smtClean="0"/>
              <a:t>2. Interpersonal skills</a:t>
            </a:r>
          </a:p>
          <a:p>
            <a:pPr lvl="2" eaLnBrk="1" hangingPunct="1">
              <a:lnSpc>
                <a:spcPct val="90000"/>
              </a:lnSpc>
              <a:spcAft>
                <a:spcPts val="600"/>
              </a:spcAft>
              <a:buFontTx/>
              <a:buNone/>
            </a:pPr>
            <a:r>
              <a:rPr lang="en-US" altLang="en-US" dirty="0" smtClean="0"/>
              <a:t>3. Technical skills</a:t>
            </a:r>
          </a:p>
          <a:p>
            <a:pPr eaLnBrk="1" hangingPunct="1">
              <a:lnSpc>
                <a:spcPct val="90000"/>
              </a:lnSpc>
              <a:spcAft>
                <a:spcPts val="600"/>
              </a:spcAft>
            </a:pPr>
            <a:r>
              <a:rPr lang="en-US" altLang="en-US" dirty="0" smtClean="0"/>
              <a:t>These skills are enhanced through formal education, training, and practice. </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3"/>
          <p:cNvSpPr>
            <a:spLocks noGrp="1"/>
          </p:cNvSpPr>
          <p:nvPr>
            <p:ph type="title"/>
          </p:nvPr>
        </p:nvSpPr>
        <p:spPr>
          <a:xfrm>
            <a:off x="530225" y="1066800"/>
            <a:ext cx="8229600" cy="1143000"/>
          </a:xfrm>
        </p:spPr>
        <p:txBody>
          <a:bodyPr/>
          <a:lstStyle/>
          <a:p>
            <a:r>
              <a:rPr lang="en-CA" altLang="en-US" b="1" dirty="0" smtClean="0"/>
              <a:t>Managerial Skills and Roles </a:t>
            </a:r>
            <a:endParaRPr lang="en-CA" altLang="en-US" dirty="0" smtClean="0"/>
          </a:p>
        </p:txBody>
      </p:sp>
      <p:sp>
        <p:nvSpPr>
          <p:cNvPr id="64515" name="Rectangle 3"/>
          <p:cNvSpPr>
            <a:spLocks noGrp="1" noChangeArrowheads="1"/>
          </p:cNvSpPr>
          <p:nvPr>
            <p:ph idx="1"/>
          </p:nvPr>
        </p:nvSpPr>
        <p:spPr>
          <a:xfrm>
            <a:off x="530225" y="2667000"/>
            <a:ext cx="8229600" cy="2952750"/>
          </a:xfrm>
        </p:spPr>
        <p:txBody>
          <a:bodyPr lIns="90488" tIns="44450" rIns="90488" bIns="44450"/>
          <a:lstStyle/>
          <a:p>
            <a:pPr marL="53975" indent="-53975" eaLnBrk="1" hangingPunct="1">
              <a:lnSpc>
                <a:spcPct val="90000"/>
              </a:lnSpc>
              <a:buFontTx/>
              <a:buNone/>
            </a:pPr>
            <a:r>
              <a:rPr lang="en-US" altLang="en-US" smtClean="0">
                <a:solidFill>
                  <a:srgbClr val="FF0000"/>
                </a:solidFill>
              </a:rPr>
              <a: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377" y="2667000"/>
            <a:ext cx="7445296" cy="2668143"/>
          </a:xfrm>
          <a:prstGeom prst="rect">
            <a:avLst/>
          </a:prstGeom>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4"/>
          <p:cNvSpPr>
            <a:spLocks noGrp="1"/>
          </p:cNvSpPr>
          <p:nvPr>
            <p:ph type="title"/>
          </p:nvPr>
        </p:nvSpPr>
        <p:spPr>
          <a:xfrm>
            <a:off x="493713" y="914400"/>
            <a:ext cx="8229600" cy="1143000"/>
          </a:xfrm>
        </p:spPr>
        <p:txBody>
          <a:bodyPr/>
          <a:lstStyle/>
          <a:p>
            <a:r>
              <a:rPr lang="en-CA" altLang="en-US" b="1" smtClean="0"/>
              <a:t>Managerial Skills and Roles </a:t>
            </a:r>
            <a:endParaRPr lang="en-CA" altLang="en-US" smtClean="0"/>
          </a:p>
        </p:txBody>
      </p:sp>
      <p:sp>
        <p:nvSpPr>
          <p:cNvPr id="66563" name="Rectangle 3"/>
          <p:cNvSpPr>
            <a:spLocks noGrp="1" noChangeArrowheads="1"/>
          </p:cNvSpPr>
          <p:nvPr>
            <p:ph idx="1"/>
          </p:nvPr>
        </p:nvSpPr>
        <p:spPr>
          <a:xfrm>
            <a:off x="493713" y="2046514"/>
            <a:ext cx="8229600" cy="4114800"/>
          </a:xfrm>
        </p:spPr>
        <p:txBody>
          <a:bodyPr lIns="90488" tIns="44450" rIns="90488" bIns="44450"/>
          <a:lstStyle/>
          <a:p>
            <a:pPr eaLnBrk="1" hangingPunct="1">
              <a:spcAft>
                <a:spcPts val="600"/>
              </a:spcAft>
            </a:pPr>
            <a:r>
              <a:rPr lang="en-US" altLang="en-US" dirty="0" smtClean="0"/>
              <a:t>Described by </a:t>
            </a:r>
            <a:r>
              <a:rPr lang="en-US" altLang="en-US" b="1" dirty="0" err="1" smtClean="0"/>
              <a:t>Mintzberg</a:t>
            </a:r>
            <a:r>
              <a:rPr lang="en-US" altLang="en-US" dirty="0" smtClean="0"/>
              <a:t> (early 1970s)</a:t>
            </a:r>
          </a:p>
          <a:p>
            <a:pPr lvl="1" eaLnBrk="1" hangingPunct="1">
              <a:spcAft>
                <a:spcPts val="600"/>
              </a:spcAft>
              <a:buSzPct val="75000"/>
              <a:buFont typeface="Arial" panose="020B0604020202020204" pitchFamily="34" charset="0"/>
              <a:buChar char="•"/>
            </a:pPr>
            <a:r>
              <a:rPr lang="en-US" altLang="en-US" sz="2400" dirty="0" smtClean="0"/>
              <a:t>A role is a set of specific tasks a person performs because of the position they hold.</a:t>
            </a:r>
          </a:p>
          <a:p>
            <a:pPr eaLnBrk="1" hangingPunct="1">
              <a:spcAft>
                <a:spcPts val="600"/>
              </a:spcAft>
            </a:pPr>
            <a:r>
              <a:rPr lang="en-US" altLang="en-US" dirty="0" smtClean="0"/>
              <a:t>Roles are directed inside as well as outside the organization.</a:t>
            </a:r>
          </a:p>
          <a:p>
            <a:pPr eaLnBrk="1" hangingPunct="1">
              <a:spcAft>
                <a:spcPts val="600"/>
              </a:spcAft>
            </a:pPr>
            <a:r>
              <a:rPr lang="en-US" altLang="en-US" dirty="0" err="1" smtClean="0"/>
              <a:t>Mintzberg</a:t>
            </a:r>
            <a:r>
              <a:rPr lang="en-US" altLang="en-US" dirty="0" smtClean="0"/>
              <a:t> grouped the roles into 3 broad categories: </a:t>
            </a:r>
          </a:p>
          <a:p>
            <a:pPr marL="1371600" lvl="2" indent="-457200" eaLnBrk="1" hangingPunct="1">
              <a:spcAft>
                <a:spcPts val="600"/>
              </a:spcAft>
              <a:buFontTx/>
              <a:buAutoNum type="arabicPeriod"/>
            </a:pPr>
            <a:r>
              <a:rPr lang="en-US" altLang="en-US" dirty="0" smtClean="0"/>
              <a:t>Interpersonal </a:t>
            </a:r>
          </a:p>
          <a:p>
            <a:pPr marL="1371600" lvl="2" indent="-457200" eaLnBrk="1" hangingPunct="1">
              <a:spcAft>
                <a:spcPts val="600"/>
              </a:spcAft>
              <a:buFontTx/>
              <a:buAutoNum type="arabicPeriod"/>
            </a:pPr>
            <a:r>
              <a:rPr lang="en-US" altLang="en-US" dirty="0" smtClean="0"/>
              <a:t>Informational </a:t>
            </a:r>
          </a:p>
          <a:p>
            <a:pPr marL="1371600" lvl="2" indent="-457200" eaLnBrk="1" hangingPunct="1">
              <a:spcAft>
                <a:spcPts val="600"/>
              </a:spcAft>
              <a:buFontTx/>
              <a:buAutoNum type="arabicPeriod"/>
            </a:pPr>
            <a:r>
              <a:rPr lang="en-US" altLang="en-US" dirty="0" smtClean="0"/>
              <a:t>Decisional</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4"/>
          <p:cNvSpPr>
            <a:spLocks noGrp="1"/>
          </p:cNvSpPr>
          <p:nvPr>
            <p:ph type="title"/>
          </p:nvPr>
        </p:nvSpPr>
        <p:spPr>
          <a:xfrm>
            <a:off x="493713" y="914400"/>
            <a:ext cx="8229600" cy="1143000"/>
          </a:xfrm>
        </p:spPr>
        <p:txBody>
          <a:bodyPr/>
          <a:lstStyle/>
          <a:p>
            <a:r>
              <a:rPr lang="en-CA" altLang="en-US" b="1" smtClean="0"/>
              <a:t>Managerial Skills and Roles </a:t>
            </a:r>
            <a:endParaRPr lang="en-CA" altLang="en-US" smtClean="0"/>
          </a:p>
        </p:txBody>
      </p:sp>
      <p:pic>
        <p:nvPicPr>
          <p:cNvPr id="3" name="TVBPhCJh-dw"/>
          <p:cNvPicPr>
            <a:picLocks noRot="1" noChangeAspect="1"/>
          </p:cNvPicPr>
          <p:nvPr>
            <a:videoFile r:link="rId1"/>
          </p:nvPr>
        </p:nvPicPr>
        <p:blipFill>
          <a:blip r:embed="rId4"/>
          <a:stretch>
            <a:fillRect/>
          </a:stretch>
        </p:blipFill>
        <p:spPr>
          <a:xfrm>
            <a:off x="609600" y="1775166"/>
            <a:ext cx="7450667" cy="4191000"/>
          </a:xfrm>
          <a:prstGeom prst="rect">
            <a:avLst/>
          </a:prstGeom>
        </p:spPr>
      </p:pic>
      <p:sp>
        <p:nvSpPr>
          <p:cNvPr id="6" name="Rectangle 3"/>
          <p:cNvSpPr>
            <a:spLocks noGrp="1" noChangeArrowheads="1"/>
          </p:cNvSpPr>
          <p:nvPr>
            <p:ph idx="1"/>
          </p:nvPr>
        </p:nvSpPr>
        <p:spPr>
          <a:xfrm>
            <a:off x="537284" y="5988732"/>
            <a:ext cx="7514745" cy="425323"/>
          </a:xfrm>
        </p:spPr>
        <p:txBody>
          <a:bodyPr lIns="90488" tIns="44450" rIns="90488" bIns="44450"/>
          <a:lstStyle/>
          <a:p>
            <a:pPr marL="0" indent="0" defTabSz="358775" eaLnBrk="1" hangingPunct="1">
              <a:lnSpc>
                <a:spcPct val="90000"/>
              </a:lnSpc>
              <a:spcBef>
                <a:spcPct val="40000"/>
              </a:spcBef>
              <a:spcAft>
                <a:spcPct val="35000"/>
              </a:spcAft>
              <a:buNone/>
            </a:pPr>
            <a:r>
              <a:rPr lang="en-US" altLang="en-US" sz="1800" dirty="0" smtClean="0"/>
              <a:t>17 Sep 2009</a:t>
            </a:r>
            <a:endParaRPr lang="en-US" altLang="en-US" sz="1800" dirty="0"/>
          </a:p>
          <a:p>
            <a:pPr marL="358775" indent="-273050" defTabSz="358775" eaLnBrk="1" hangingPunct="1">
              <a:lnSpc>
                <a:spcPct val="90000"/>
              </a:lnSpc>
              <a:spcBef>
                <a:spcPct val="40000"/>
              </a:spcBef>
              <a:spcAft>
                <a:spcPct val="35000"/>
              </a:spcAft>
            </a:pPr>
            <a:endParaRPr lang="en-US" altLang="en-US" sz="1800" dirty="0" smtClean="0"/>
          </a:p>
        </p:txBody>
      </p:sp>
    </p:spTree>
    <p:extLst>
      <p:ext uri="{BB962C8B-B14F-4D97-AF65-F5344CB8AC3E}">
        <p14:creationId xmlns:p14="http://schemas.microsoft.com/office/powerpoint/2010/main" val="2370653473"/>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488043" y="762000"/>
            <a:ext cx="8229600" cy="1143000"/>
          </a:xfrm>
        </p:spPr>
        <p:txBody>
          <a:bodyPr/>
          <a:lstStyle/>
          <a:p>
            <a:r>
              <a:rPr lang="en-CA" altLang="en-US" b="1" smtClean="0"/>
              <a:t>Summary and Review </a:t>
            </a:r>
          </a:p>
        </p:txBody>
      </p:sp>
      <p:sp>
        <p:nvSpPr>
          <p:cNvPr id="3" name="Content Placeholder 2"/>
          <p:cNvSpPr>
            <a:spLocks noGrp="1"/>
          </p:cNvSpPr>
          <p:nvPr>
            <p:ph idx="1"/>
          </p:nvPr>
        </p:nvSpPr>
        <p:spPr>
          <a:xfrm>
            <a:off x="520700" y="2057400"/>
            <a:ext cx="8229600" cy="3733800"/>
          </a:xfrm>
        </p:spPr>
        <p:txBody>
          <a:bodyPr/>
          <a:lstStyle/>
          <a:p>
            <a:pPr>
              <a:buFontTx/>
              <a:buNone/>
              <a:defRPr/>
            </a:pPr>
            <a:r>
              <a:rPr lang="en-US" b="1" cap="all" dirty="0" smtClean="0"/>
              <a:t>Learning Objective 1: WHAT IS MANAGEMENT?</a:t>
            </a:r>
            <a:r>
              <a:rPr lang="en-CA" dirty="0" smtClean="0"/>
              <a:t>  </a:t>
            </a:r>
          </a:p>
          <a:p>
            <a:pPr>
              <a:buFontTx/>
              <a:buNone/>
              <a:defRPr/>
            </a:pPr>
            <a:endParaRPr lang="en-CA" sz="1200" dirty="0" smtClean="0"/>
          </a:p>
          <a:p>
            <a:pPr>
              <a:defRPr/>
            </a:pPr>
            <a:r>
              <a:rPr lang="en-CA" dirty="0" smtClean="0"/>
              <a:t>A manager is responsible for supervising the use of resources to meet goals. </a:t>
            </a:r>
          </a:p>
          <a:p>
            <a:pPr>
              <a:defRPr/>
            </a:pPr>
            <a:r>
              <a:rPr lang="en-CA" dirty="0" smtClean="0"/>
              <a:t>An organization is a group of people working together to achieve goals. </a:t>
            </a:r>
          </a:p>
          <a:p>
            <a:pPr>
              <a:defRPr/>
            </a:pPr>
            <a:r>
              <a:rPr lang="en-CA" dirty="0" smtClean="0"/>
              <a:t>Management is the process of using organizational resources to achieve organizational goals effectively and efficiently through planning, organizing, leading, and controlling. </a:t>
            </a:r>
            <a:endParaRPr lang="en-CA"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93713" y="914400"/>
            <a:ext cx="8229600" cy="1143000"/>
          </a:xfrm>
        </p:spPr>
        <p:txBody>
          <a:bodyPr/>
          <a:lstStyle/>
          <a:p>
            <a:r>
              <a:rPr lang="en-CA" altLang="en-US" b="1" smtClean="0"/>
              <a:t>Summary and Review </a:t>
            </a:r>
          </a:p>
        </p:txBody>
      </p:sp>
      <p:sp>
        <p:nvSpPr>
          <p:cNvPr id="3" name="Content Placeholder 2"/>
          <p:cNvSpPr>
            <a:spLocks noGrp="1"/>
          </p:cNvSpPr>
          <p:nvPr>
            <p:ph idx="1"/>
          </p:nvPr>
        </p:nvSpPr>
        <p:spPr>
          <a:xfrm>
            <a:off x="493713" y="2084614"/>
            <a:ext cx="8229600" cy="3581400"/>
          </a:xfrm>
        </p:spPr>
        <p:txBody>
          <a:bodyPr/>
          <a:lstStyle/>
          <a:p>
            <a:pPr>
              <a:buFontTx/>
              <a:buNone/>
              <a:defRPr/>
            </a:pPr>
            <a:r>
              <a:rPr lang="en-US" b="1" cap="all" dirty="0" smtClean="0"/>
              <a:t>	Learning Objective 2: MANAGERIAL Tasks </a:t>
            </a:r>
            <a:r>
              <a:rPr lang="en-CA" dirty="0" smtClean="0"/>
              <a:t> </a:t>
            </a:r>
          </a:p>
          <a:p>
            <a:pPr>
              <a:buFontTx/>
              <a:buNone/>
              <a:defRPr/>
            </a:pPr>
            <a:endParaRPr lang="en-CA" sz="1200" dirty="0" smtClean="0"/>
          </a:p>
          <a:p>
            <a:pPr lvl="1">
              <a:buFont typeface="Arial" pitchFamily="34" charset="0"/>
              <a:buChar char="•"/>
              <a:defRPr/>
            </a:pPr>
            <a:r>
              <a:rPr lang="en-CA" sz="2400" dirty="0" smtClean="0"/>
              <a:t>The four main functions are planning, organizing, leading, and controlling. </a:t>
            </a:r>
          </a:p>
          <a:p>
            <a:pPr lvl="1">
              <a:buFont typeface="Arial" pitchFamily="34" charset="0"/>
              <a:buChar char="•"/>
              <a:defRPr/>
            </a:pPr>
            <a:r>
              <a:rPr lang="en-CA" sz="2400" dirty="0" smtClean="0"/>
              <a:t>Managers at all levels of the organization and in all departments perform these functions in varying degrees. </a:t>
            </a:r>
          </a:p>
          <a:p>
            <a:pPr lvl="1">
              <a:buFont typeface="Arial" pitchFamily="34" charset="0"/>
              <a:buChar char="•"/>
              <a:defRPr/>
            </a:pPr>
            <a:r>
              <a:rPr lang="en-CA" sz="2400" dirty="0" smtClean="0"/>
              <a:t>Effective management means managing these activities successfully.</a:t>
            </a:r>
            <a:endParaRPr lang="en-CA"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93713" y="892629"/>
            <a:ext cx="8229600" cy="1143000"/>
          </a:xfrm>
        </p:spPr>
        <p:txBody>
          <a:bodyPr/>
          <a:lstStyle/>
          <a:p>
            <a:r>
              <a:rPr lang="en-CA" altLang="en-US" b="1" smtClean="0"/>
              <a:t>Summary and Review </a:t>
            </a:r>
          </a:p>
        </p:txBody>
      </p:sp>
      <p:sp>
        <p:nvSpPr>
          <p:cNvPr id="3" name="Content Placeholder 2"/>
          <p:cNvSpPr>
            <a:spLocks noGrp="1"/>
          </p:cNvSpPr>
          <p:nvPr>
            <p:ph idx="1"/>
          </p:nvPr>
        </p:nvSpPr>
        <p:spPr>
          <a:xfrm>
            <a:off x="493713" y="2062843"/>
            <a:ext cx="8229600" cy="3581400"/>
          </a:xfrm>
        </p:spPr>
        <p:txBody>
          <a:bodyPr/>
          <a:lstStyle/>
          <a:p>
            <a:pPr>
              <a:buFontTx/>
              <a:buNone/>
              <a:defRPr/>
            </a:pPr>
            <a:r>
              <a:rPr lang="en-US" b="1" cap="all" dirty="0" smtClean="0"/>
              <a:t>	LEARNING OBJECTIVE 3: TYPES and Levels OF MANAGERS</a:t>
            </a:r>
            <a:r>
              <a:rPr lang="en-CA" dirty="0" smtClean="0"/>
              <a:t> </a:t>
            </a:r>
          </a:p>
          <a:p>
            <a:pPr>
              <a:buFontTx/>
              <a:buNone/>
              <a:defRPr/>
            </a:pPr>
            <a:endParaRPr lang="en-CA" sz="1200" dirty="0" smtClean="0"/>
          </a:p>
          <a:p>
            <a:pPr lvl="1">
              <a:buFont typeface="Arial" pitchFamily="34" charset="0"/>
              <a:buChar char="•"/>
              <a:defRPr/>
            </a:pPr>
            <a:r>
              <a:rPr lang="en-CA" sz="2400" dirty="0" smtClean="0"/>
              <a:t>Managers are characterized by level and function. </a:t>
            </a:r>
            <a:endParaRPr lang="en-CA" sz="800" dirty="0" smtClean="0"/>
          </a:p>
          <a:p>
            <a:pPr lvl="1">
              <a:buFont typeface="Arial" pitchFamily="34" charset="0"/>
              <a:buChar char="•"/>
              <a:defRPr/>
            </a:pPr>
            <a:r>
              <a:rPr lang="en-CA" sz="2400" dirty="0" smtClean="0"/>
              <a:t>Functions typically include marketing, operations, human resources, accounting and finance, and research and development. </a:t>
            </a:r>
            <a:endParaRPr lang="en-CA" sz="1050" dirty="0" smtClean="0"/>
          </a:p>
          <a:p>
            <a:pPr lvl="1">
              <a:buFont typeface="Arial" pitchFamily="34" charset="0"/>
              <a:buChar char="•"/>
              <a:defRPr/>
            </a:pPr>
            <a:r>
              <a:rPr lang="en-CA" sz="2400" dirty="0" smtClean="0"/>
              <a:t>Organizations typically have three levels of management: First-line managers, Middle managers, and Top managers.</a:t>
            </a:r>
            <a:endParaRPr lang="en-CA" sz="24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493713" y="925286"/>
            <a:ext cx="8229600" cy="1143000"/>
          </a:xfrm>
        </p:spPr>
        <p:txBody>
          <a:bodyPr/>
          <a:lstStyle/>
          <a:p>
            <a:r>
              <a:rPr lang="en-CA" altLang="en-US" b="1" smtClean="0"/>
              <a:t>Summary and Review </a:t>
            </a:r>
          </a:p>
        </p:txBody>
      </p:sp>
      <p:sp>
        <p:nvSpPr>
          <p:cNvPr id="3" name="Content Placeholder 2"/>
          <p:cNvSpPr>
            <a:spLocks noGrp="1"/>
          </p:cNvSpPr>
          <p:nvPr>
            <p:ph idx="1"/>
          </p:nvPr>
        </p:nvSpPr>
        <p:spPr>
          <a:xfrm>
            <a:off x="493713" y="2068286"/>
            <a:ext cx="8229600" cy="3581400"/>
          </a:xfrm>
        </p:spPr>
        <p:txBody>
          <a:bodyPr/>
          <a:lstStyle/>
          <a:p>
            <a:pPr>
              <a:buFontTx/>
              <a:buNone/>
              <a:defRPr/>
            </a:pPr>
            <a:r>
              <a:rPr lang="en-US" b="1" cap="all" dirty="0" smtClean="0"/>
              <a:t>     LEARNING OBJECTIVE 4: </a:t>
            </a:r>
            <a:r>
              <a:rPr lang="en-US" b="1" dirty="0" smtClean="0"/>
              <a:t>MANAGERIAL VALUES, ATTITUDES AND ORGANIZATIONAL CULTURE  </a:t>
            </a:r>
          </a:p>
          <a:p>
            <a:pPr lvl="1">
              <a:buFont typeface="Arial" panose="020B0604020202020204" pitchFamily="34" charset="0"/>
              <a:buChar char="•"/>
              <a:defRPr/>
            </a:pPr>
            <a:r>
              <a:rPr lang="en-US" sz="2400" dirty="0" smtClean="0"/>
              <a:t>The </a:t>
            </a:r>
            <a:r>
              <a:rPr lang="en-US" sz="2400" dirty="0"/>
              <a:t>values, attitudes, moods and emotions of managers affect the </a:t>
            </a:r>
            <a:r>
              <a:rPr lang="en-US" sz="2400" dirty="0" smtClean="0"/>
              <a:t>organizational </a:t>
            </a:r>
            <a:r>
              <a:rPr lang="en-US" sz="2400" dirty="0"/>
              <a:t>culture- which shapes how managers plan, organize, lead and control organizational resources to achieve goals. </a:t>
            </a:r>
            <a:endParaRPr lang="en-US" sz="2400" dirty="0" smtClean="0"/>
          </a:p>
          <a:p>
            <a:pPr lvl="1">
              <a:buFont typeface="Arial" panose="020B0604020202020204" pitchFamily="34" charset="0"/>
              <a:buChar char="•"/>
              <a:defRPr/>
            </a:pPr>
            <a:r>
              <a:rPr lang="en-US" sz="2400" dirty="0" smtClean="0"/>
              <a:t>Organizational </a:t>
            </a:r>
            <a:r>
              <a:rPr lang="en-US" sz="2400" dirty="0"/>
              <a:t>socialization </a:t>
            </a:r>
            <a:r>
              <a:rPr lang="en-US" sz="2400" dirty="0" smtClean="0"/>
              <a:t>- newcomers </a:t>
            </a:r>
            <a:r>
              <a:rPr lang="en-US" sz="2400" dirty="0"/>
              <a:t>learn an organization`s values and norms and acquire the work </a:t>
            </a:r>
            <a:r>
              <a:rPr lang="en-US" sz="2400" dirty="0" err="1"/>
              <a:t>behaviours</a:t>
            </a:r>
            <a:r>
              <a:rPr lang="en-US" sz="2400" dirty="0"/>
              <a:t> necessary to perform jobs effectively.</a:t>
            </a:r>
            <a:endParaRPr lang="en-CA" sz="24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493713" y="914400"/>
            <a:ext cx="8229600" cy="1143000"/>
          </a:xfrm>
        </p:spPr>
        <p:txBody>
          <a:bodyPr/>
          <a:lstStyle/>
          <a:p>
            <a:r>
              <a:rPr lang="en-CA" altLang="en-US" b="1" smtClean="0"/>
              <a:t>Summary and Review </a:t>
            </a:r>
          </a:p>
        </p:txBody>
      </p:sp>
      <p:sp>
        <p:nvSpPr>
          <p:cNvPr id="3" name="Content Placeholder 2"/>
          <p:cNvSpPr>
            <a:spLocks noGrp="1"/>
          </p:cNvSpPr>
          <p:nvPr>
            <p:ph idx="1"/>
          </p:nvPr>
        </p:nvSpPr>
        <p:spPr>
          <a:xfrm>
            <a:off x="493713" y="2057400"/>
            <a:ext cx="8229600" cy="3886200"/>
          </a:xfrm>
        </p:spPr>
        <p:txBody>
          <a:bodyPr/>
          <a:lstStyle/>
          <a:p>
            <a:pPr>
              <a:buFontTx/>
              <a:buNone/>
              <a:defRPr/>
            </a:pPr>
            <a:r>
              <a:rPr lang="en-US" b="1" cap="all" dirty="0" smtClean="0"/>
              <a:t>	LEARNING OBJECTIVE 5: MANAGERIAL SKILLS AND ROLES</a:t>
            </a:r>
            <a:r>
              <a:rPr lang="en-CA" dirty="0" smtClean="0"/>
              <a:t>  </a:t>
            </a:r>
          </a:p>
          <a:p>
            <a:pPr>
              <a:buFontTx/>
              <a:buNone/>
              <a:defRPr/>
            </a:pPr>
            <a:endParaRPr lang="en-CA" sz="1200" dirty="0" smtClean="0"/>
          </a:p>
          <a:p>
            <a:pPr lvl="1">
              <a:buFont typeface="Arial" pitchFamily="34" charset="0"/>
              <a:buChar char="•"/>
              <a:defRPr/>
            </a:pPr>
            <a:r>
              <a:rPr lang="en-CA" sz="2400" dirty="0" smtClean="0"/>
              <a:t>Three types of skills help managers perform their roles effectively: </a:t>
            </a:r>
            <a:r>
              <a:rPr lang="en-CA" sz="2400" i="1" dirty="0" smtClean="0"/>
              <a:t>conceptual, human</a:t>
            </a:r>
            <a:r>
              <a:rPr lang="en-CA" sz="2400" dirty="0" smtClean="0"/>
              <a:t>, and </a:t>
            </a:r>
            <a:r>
              <a:rPr lang="en-CA" sz="2400" i="1" dirty="0" smtClean="0"/>
              <a:t>technical</a:t>
            </a:r>
            <a:r>
              <a:rPr lang="en-CA" sz="2400" dirty="0" smtClean="0"/>
              <a:t> skills. </a:t>
            </a:r>
            <a:endParaRPr lang="en-CA" sz="1050" dirty="0" smtClean="0"/>
          </a:p>
          <a:p>
            <a:pPr lvl="1">
              <a:buFontTx/>
              <a:buNone/>
              <a:defRPr/>
            </a:pPr>
            <a:endParaRPr lang="en-CA" sz="1050" dirty="0" smtClean="0"/>
          </a:p>
          <a:p>
            <a:pPr lvl="1">
              <a:buFont typeface="Arial" pitchFamily="34" charset="0"/>
              <a:buChar char="•"/>
              <a:defRPr/>
            </a:pPr>
            <a:r>
              <a:rPr lang="en-CA" sz="2400" dirty="0" err="1" smtClean="0"/>
              <a:t>Mintzberg</a:t>
            </a:r>
            <a:r>
              <a:rPr lang="en-CA" sz="2400" dirty="0" smtClean="0"/>
              <a:t>:  Managers play 10 specific roles in their daily activities: </a:t>
            </a:r>
            <a:r>
              <a:rPr lang="en-CA" sz="2400" i="1" dirty="0" smtClean="0"/>
              <a:t>figurehead, leader, liaison, monitor, disseminator, spokesperson, entrepreneur, disturbance handler, resource allocator, and negotiator.</a:t>
            </a:r>
            <a:endParaRPr lang="en-CA"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1472218670</TotalTime>
  <Pages>23</Pages>
  <Words>3161</Words>
  <Application>Microsoft Office PowerPoint</Application>
  <PresentationFormat>On-screen Show (4:3)</PresentationFormat>
  <Paragraphs>368</Paragraphs>
  <Slides>39</Slides>
  <Notes>34</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AGaramondPro-Regular</vt:lpstr>
      <vt:lpstr>Arial</vt:lpstr>
      <vt:lpstr>Arial Narrow</vt:lpstr>
      <vt:lpstr>Baskerville Old Face</vt:lpstr>
      <vt:lpstr>Symbol</vt:lpstr>
      <vt:lpstr>Times New Roman</vt:lpstr>
      <vt:lpstr>Wingdings</vt:lpstr>
      <vt:lpstr>2_McGraw Hill 2009</vt:lpstr>
      <vt:lpstr>PowerPoint Presentation</vt:lpstr>
      <vt:lpstr>PowerPoint Presentation</vt:lpstr>
      <vt:lpstr>What is Management?</vt:lpstr>
      <vt:lpstr>Henry Mintzberg OC OQ FRSC BA BEng SM PhD</vt:lpstr>
      <vt:lpstr>Henry Mintzberg OC OQ FRSC BA BEng SM PhD</vt:lpstr>
      <vt:lpstr>What is Management? </vt:lpstr>
      <vt:lpstr>Spectrum of Types of Organizations </vt:lpstr>
      <vt:lpstr>What is Management?</vt:lpstr>
      <vt:lpstr>Organizational Performance</vt:lpstr>
      <vt:lpstr>Organizational Performance</vt:lpstr>
      <vt:lpstr>Managerial Tasks and Functions</vt:lpstr>
      <vt:lpstr>Four Functions of Management</vt:lpstr>
      <vt:lpstr>Planning</vt:lpstr>
      <vt:lpstr>Organizing</vt:lpstr>
      <vt:lpstr>Leading</vt:lpstr>
      <vt:lpstr>Controlling</vt:lpstr>
      <vt:lpstr>Types and Levels of Managers</vt:lpstr>
      <vt:lpstr>Management Hierarchy</vt:lpstr>
      <vt:lpstr>Time Spent on Managerial Functions</vt:lpstr>
      <vt:lpstr>Recent Changes in  Managerial Hierarchies</vt:lpstr>
      <vt:lpstr>The Impact of Values and Attitudes on Managerial Behaviour and Organizational Culture</vt:lpstr>
      <vt:lpstr>Values: Terminal and Instrumental</vt:lpstr>
      <vt:lpstr>Terminal Values</vt:lpstr>
      <vt:lpstr>Instrumental Values</vt:lpstr>
      <vt:lpstr>Attitudes</vt:lpstr>
      <vt:lpstr>Moods and Emotions</vt:lpstr>
      <vt:lpstr>Organizational Culture</vt:lpstr>
      <vt:lpstr>Factors that Maintain and  Transmit Organizational Culture</vt:lpstr>
      <vt:lpstr>Organizational Culture</vt:lpstr>
      <vt:lpstr>Ceremonies and Rites</vt:lpstr>
      <vt:lpstr>Managerial Skills and Roles </vt:lpstr>
      <vt:lpstr>Managerial Skills and Roles </vt:lpstr>
      <vt:lpstr>Managerial Skills and Roles </vt:lpstr>
      <vt:lpstr>Managerial Skills and Roles </vt:lpstr>
      <vt:lpstr>Summary and Review </vt:lpstr>
      <vt:lpstr>Summary and Review </vt:lpstr>
      <vt:lpstr>Summary and Review </vt:lpstr>
      <vt:lpstr>Summary and Review </vt:lpstr>
      <vt:lpstr>Summary and Review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Irwin Management Book Presentations</dc:title>
  <dc:subject>Chapter 1</dc:subject>
  <dc:creator>Richard T. Christoph</dc:creator>
  <cp:keywords>Chapter 1, Irwin</cp:keywords>
  <cp:lastModifiedBy>Tracey Stock</cp:lastModifiedBy>
  <cp:revision>185</cp:revision>
  <cp:lastPrinted>1999-03-18T22:23:53Z</cp:lastPrinted>
  <dcterms:created xsi:type="dcterms:W3CDTF">1997-06-10T05:21:20Z</dcterms:created>
  <dcterms:modified xsi:type="dcterms:W3CDTF">2016-09-11T22:35:38Z</dcterms:modified>
</cp:coreProperties>
</file>