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86" r:id="rId4"/>
    <p:sldId id="273" r:id="rId5"/>
    <p:sldId id="279" r:id="rId6"/>
    <p:sldId id="280" r:id="rId7"/>
    <p:sldId id="281" r:id="rId8"/>
    <p:sldId id="282" r:id="rId9"/>
    <p:sldId id="285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1243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-106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DB35EF8-F33F-41F7-AE70-BAE5BAB9E7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4152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Have a good critical lens on</a:t>
            </a:r>
            <a:r>
              <a:rPr lang="en-CA" baseline="0" dirty="0" smtClean="0"/>
              <a:t> research.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B35EF8-F33F-41F7-AE70-BAE5BAB9E75C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3649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**be able to tell difference between the different categories**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B35EF8-F33F-41F7-AE70-BAE5BAB9E75C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9584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**ones with stars beside</a:t>
            </a:r>
            <a:r>
              <a:rPr lang="en-CA" baseline="0" dirty="0" smtClean="0"/>
              <a:t> it will not be on exam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B35EF8-F33F-41F7-AE70-BAE5BAB9E75C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6291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Basic rule: write</a:t>
            </a:r>
            <a:r>
              <a:rPr lang="en-CA" baseline="0" dirty="0" smtClean="0"/>
              <a:t> for the highest level of measure possible (interval/ratio). Problem with that is that a lot of people don’t want to tell you the raw numbers so you lose lower response rates. You have to take that </a:t>
            </a:r>
            <a:r>
              <a:rPr lang="en-CA" baseline="0" smtClean="0"/>
              <a:t>into account.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B35EF8-F33F-41F7-AE70-BAE5BAB9E75C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6160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F7E8FF-D40A-4F5C-9A63-AD17391E24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4C108B-FA09-49F2-966D-6447CAA43F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28ACBE-DD7F-40F0-B00A-8B8180DF2C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80EDF4-2045-43A0-9F0D-7C3C36434E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D7F3D9-333C-4362-8602-3E354A3AB7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E32CE8-B935-409F-A1C2-301758CA99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D71971-4ABE-4F67-8083-1545588CA5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CC3F2F-1785-4763-9F69-B2F14520AC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58B973-C3FB-40D0-8795-1197B5F994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9205CB-78BE-4A5E-95BA-84F1668840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943ECC-E1B6-446F-9D06-B82555626F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DD7C0A16-280D-4FCB-B03C-E638B9D8E5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kospolitics.com/index.php/2008/10/voter-committment-october-13-2008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nanosresearch.com/main.as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752600"/>
          </a:xfrm>
        </p:spPr>
        <p:txBody>
          <a:bodyPr/>
          <a:lstStyle/>
          <a:p>
            <a:pPr eaLnBrk="1" hangingPunct="1"/>
            <a:r>
              <a:rPr lang="en-US" sz="4000" smtClean="0"/>
              <a:t>Variables to Indicators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88F55FE-5D4C-4C2A-AE15-772FD11A5078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Objectives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  <a:p>
            <a:pPr eaLnBrk="1" hangingPunct="1"/>
            <a:r>
              <a:rPr lang="en-CA" sz="2800" smtClean="0"/>
              <a:t>Understand how to move from variables to indicators</a:t>
            </a:r>
            <a:endParaRPr lang="en-US" sz="2800" smtClean="0"/>
          </a:p>
          <a:p>
            <a:pPr eaLnBrk="1" hangingPunct="1"/>
            <a:r>
              <a:rPr lang="en-US" sz="2800" smtClean="0"/>
              <a:t>Levels of Measure</a:t>
            </a:r>
          </a:p>
          <a:p>
            <a:pPr eaLnBrk="1" hangingPunct="1"/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3DDDD3B-3560-4D6A-AB95-256BA7A2EC89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Steps in the Scientific Method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/>
              <a:t> 1.  Identify the problem. [lit. review &amp; causal model]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2.  Hypothesize the cause of the problem. [H1 &amp; H0]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3.  Provide clear definitions of the concepts [variables].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>
                <a:solidFill>
                  <a:schemeClr val="folHlink"/>
                </a:solidFill>
              </a:rPr>
              <a:t> 4.  Operationalize the concepts [indicators].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5.  Gather empirical data.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6.  Test the hypothesis or hypotheses. 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7.  Reflect back on theory.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8.  Publicize the results.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9.  Replicate the results.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B209521-67CE-44AD-B8C7-C4EB55AD3BA4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Variables to Indicators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800" smtClean="0"/>
              <a:t>Take your variables that are testable and find questions on the survey that are appropriate to measure the variables.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Most of the time there will be several indicators but for your project there should be one indicator/question on the survey for each variable.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If you are doing a survey or interview for a project you will state that your indicator is Question 6 “How do you feel about the current gun control legislation” to represent the variable support for gun control legislation.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D96C997-0166-47A9-A1D9-7525049F5BC8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Level of Measurement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NOTE: Depending on the text/prof./boss these definitions can fluctuate a bit!  I will explain in class.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Nominal - One category is neither higher nor lower than any other                      category - they are simply different categories.  No                              underlying continuum, and the numerical values                                  assigned are arbitrary and have no arithmetical meaning.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Ordinal -  Ranks categories; therefore, there is order to the values,                      but this does not assure equal gaps between the                                   measurement points.  (It is important to note that scales                       of 1-10 are considered ordinal because the gap                                   differences between 3-4 is not the same as between 8- 9).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Interval/Ratio - The zero point is aligned with true zero - zero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000" dirty="0" smtClean="0"/>
              <a:t>     income means you have no income.  The gaps between categories                   are equal -the gap is $1,000 between $3,000 and $4,000 as it is between $8,000 and $9,000.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F2094D9-81D6-4E77-95AF-814DBD6CD323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Nominal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/>
              <a:t>Gender:    Males - 1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                 Females - 2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smtClean="0"/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**Occupation:             White collar professional - 1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                                 Blue collar - 2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                                 Service Industry - 3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                                 Other - 4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**Region: West - 1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               North - 2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               Central - 3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               East - 4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87D438D-20D4-4401-B068-CA25CF27104B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Ordinal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**Education: High School or below - 1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                    Trade School - 2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                     College - 3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                     University - 4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smtClean="0"/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 Income: Below $30,000 - 1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               $30,001 - $50,000 - 2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               $50,001 - $70,000 - 3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               $70,001 and Above - 4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F40D581-CA4D-46C2-BA48-3159300BD849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Interval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Raw income scores - $0 - $100,000</a:t>
            </a:r>
          </a:p>
          <a:p>
            <a:pPr eaLnBrk="1" hangingPunct="1">
              <a:buFontTx/>
              <a:buNone/>
            </a:pPr>
            <a:r>
              <a:rPr lang="en-US" sz="2800" smtClean="0"/>
              <a:t> </a:t>
            </a:r>
          </a:p>
          <a:p>
            <a:pPr eaLnBrk="1" hangingPunct="1"/>
            <a:r>
              <a:rPr lang="en-US" sz="2800" smtClean="0"/>
              <a:t> Raw age score - 18 - 80 years old</a:t>
            </a:r>
          </a:p>
          <a:p>
            <a:pPr eaLnBrk="1" hangingPunct="1">
              <a:buFontTx/>
              <a:buNone/>
            </a:pPr>
            <a:r>
              <a:rPr lang="en-US" sz="2800" smtClean="0"/>
              <a:t> </a:t>
            </a:r>
          </a:p>
          <a:p>
            <a:pPr eaLnBrk="1" hangingPunct="1"/>
            <a:r>
              <a:rPr lang="en-US" sz="2800" smtClean="0"/>
              <a:t> *** I use the word “raw” here because these variables can be represented in an ordinal way if we group them into categories. ***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8B221B6-609D-4B89-A9CB-AE4658B47B2D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Let’s Practice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Use the Web to locate a research report.  Identify the key variable studied and describe how the variable was </a:t>
            </a:r>
            <a:r>
              <a:rPr lang="en-US" sz="2800" dirty="0" err="1" smtClean="0"/>
              <a:t>operationlized</a:t>
            </a:r>
            <a:r>
              <a:rPr lang="en-US" sz="2800" dirty="0" smtClean="0"/>
              <a:t> for measurement.  </a:t>
            </a:r>
          </a:p>
          <a:p>
            <a:pPr eaLnBrk="1" hangingPunct="1">
              <a:buFontTx/>
              <a:buNone/>
            </a:pPr>
            <a:endParaRPr lang="en-US" sz="2800" dirty="0" smtClean="0"/>
          </a:p>
          <a:p>
            <a:pPr eaLnBrk="1" hangingPunct="1"/>
            <a:r>
              <a:rPr lang="en-US" sz="2800" dirty="0" smtClean="0">
                <a:hlinkClick r:id="rId3"/>
              </a:rPr>
              <a:t>http://www.ekospolitics.com/index.php/2008/10/voter-committment-october-13-2008/</a:t>
            </a:r>
            <a:endParaRPr lang="en-US" sz="2800" dirty="0" smtClean="0"/>
          </a:p>
          <a:p>
            <a:pPr eaLnBrk="1" hangingPunct="1"/>
            <a:r>
              <a:rPr lang="en-US" sz="2800" dirty="0" smtClean="0">
                <a:hlinkClick r:id="rId4"/>
              </a:rPr>
              <a:t>http://www.nanosresearch.com/main.asp</a:t>
            </a:r>
            <a:endParaRPr lang="en-US" sz="2800" dirty="0" smtClean="0"/>
          </a:p>
          <a:p>
            <a:pPr eaLnBrk="1" hangingPunct="1">
              <a:buFontTx/>
              <a:buNone/>
            </a:pPr>
            <a:endParaRPr lang="en-US" sz="2800" dirty="0" smtClean="0"/>
          </a:p>
          <a:p>
            <a:pPr eaLnBrk="1" hangingPunct="1">
              <a:buFontTx/>
              <a:buNone/>
            </a:pPr>
            <a:endParaRPr lang="en-US" sz="2800" dirty="0" smtClean="0"/>
          </a:p>
          <a:p>
            <a:pPr eaLnBrk="1" hangingPunct="1">
              <a:buFontTx/>
              <a:buNone/>
            </a:pPr>
            <a:endParaRPr lang="en-US" sz="2800" dirty="0" smtClean="0"/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498</TotalTime>
  <Words>641</Words>
  <Application>Microsoft Office PowerPoint</Application>
  <PresentationFormat>On-screen Show (4:3)</PresentationFormat>
  <Paragraphs>76</Paragraphs>
  <Slides>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Arial</vt:lpstr>
      <vt:lpstr>Default Design</vt:lpstr>
      <vt:lpstr>Variables to Indicators</vt:lpstr>
      <vt:lpstr>Objectives</vt:lpstr>
      <vt:lpstr>Steps in the Scientific Method</vt:lpstr>
      <vt:lpstr>Variables to Indicators</vt:lpstr>
      <vt:lpstr>Level of Measurement</vt:lpstr>
      <vt:lpstr>Nominal</vt:lpstr>
      <vt:lpstr>Ordinal</vt:lpstr>
      <vt:lpstr>Interval</vt:lpstr>
      <vt:lpstr>Let’s Practice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Defining the Political World: Concepts</dc:title>
  <dc:creator>Stephanie Mullen</dc:creator>
  <cp:lastModifiedBy>Rafa Hossain</cp:lastModifiedBy>
  <cp:revision>21</cp:revision>
  <dcterms:created xsi:type="dcterms:W3CDTF">2006-09-16T22:22:34Z</dcterms:created>
  <dcterms:modified xsi:type="dcterms:W3CDTF">2014-02-03T20:23:03Z</dcterms:modified>
</cp:coreProperties>
</file>