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308" r:id="rId13"/>
    <p:sldId id="275" r:id="rId14"/>
    <p:sldId id="288" r:id="rId15"/>
    <p:sldId id="289" r:id="rId16"/>
    <p:sldId id="290" r:id="rId17"/>
    <p:sldId id="293" r:id="rId18"/>
    <p:sldId id="294" r:id="rId19"/>
    <p:sldId id="291" r:id="rId20"/>
    <p:sldId id="309" r:id="rId21"/>
    <p:sldId id="295" r:id="rId22"/>
    <p:sldId id="296" r:id="rId23"/>
    <p:sldId id="310" r:id="rId2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02" autoAdjust="0"/>
    <p:restoredTop sz="93839" autoAdjust="0"/>
  </p:normalViewPr>
  <p:slideViewPr>
    <p:cSldViewPr>
      <p:cViewPr>
        <p:scale>
          <a:sx n="100" d="100"/>
          <a:sy n="100" d="100"/>
        </p:scale>
        <p:origin x="-186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72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5268ECB1-D2ED-4FAE-9CE3-A0BEDCB3C0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44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E38FDD6C-AB57-4E04-8512-576743771B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66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416844-6E6B-4397-9619-362FA51964CC}" type="slidenum">
              <a:rPr lang="en-US"/>
              <a:pPr/>
              <a:t>9</a:t>
            </a:fld>
            <a:endParaRPr lang="en-US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633E98-CB3C-4744-86C3-61A4E8196225}" type="slidenum">
              <a:rPr lang="en-US"/>
              <a:pPr/>
              <a:t>10</a:t>
            </a:fld>
            <a:endParaRPr lang="en-US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9CBD2E-34C8-4BE6-955A-E4128793889E}" type="slidenum">
              <a:rPr lang="en-US"/>
              <a:pPr/>
              <a:t>11</a:t>
            </a:fld>
            <a:endParaRPr lang="en-US"/>
          </a:p>
        </p:txBody>
      </p:sp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C27236-C4B0-456D-BCAB-4B120E913ECA}" type="slidenum">
              <a:rPr lang="en-US"/>
              <a:pPr/>
              <a:t>13</a:t>
            </a:fld>
            <a:endParaRPr lang="en-US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new </a:t>
            </a:r>
            <a:r>
              <a:rPr lang="en-CA" dirty="0" err="1" smtClean="0"/>
              <a:t>tehnology</a:t>
            </a:r>
            <a:r>
              <a:rPr lang="en-CA" dirty="0" smtClean="0"/>
              <a:t> </a:t>
            </a:r>
          </a:p>
          <a:p>
            <a:r>
              <a:rPr lang="en-CA" dirty="0" smtClean="0"/>
              <a:t>an e </a:t>
            </a:r>
            <a:r>
              <a:rPr lang="en-CA" dirty="0" err="1" smtClean="0"/>
              <a:t>antiipated</a:t>
            </a:r>
            <a:r>
              <a:rPr lang="en-CA" dirty="0" smtClean="0"/>
              <a:t> y understanding the </a:t>
            </a:r>
            <a:r>
              <a:rPr lang="en-CA" dirty="0" err="1" smtClean="0"/>
              <a:t>proess</a:t>
            </a:r>
            <a:r>
              <a:rPr lang="en-CA" dirty="0" smtClean="0"/>
              <a:t> of innovation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DD6C-AB57-4E04-8512-576743771BE3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684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 sz="240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US" noProof="0" dirty="0" smtClean="0"/>
              <a:t>Click to edit Master title style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200">
                <a:latin typeface="Arial" charset="0"/>
              </a:defRPr>
            </a:lvl1pPr>
          </a:lstStyle>
          <a:p>
            <a:pPr lvl="0"/>
            <a:r>
              <a:rPr lang="en-US" noProof="0" dirty="0" smtClean="0"/>
              <a:t>Click to edit Master subtitle style</a:t>
            </a:r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CA" smtClean="0"/>
              <a:t>MECH 496 — Engineering Management</a:t>
            </a: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1000" b="1"/>
            </a:lvl1pPr>
          </a:lstStyle>
          <a:p>
            <a:fld id="{D936E79A-0B6E-414F-9B8C-60DAF6A8FF42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81928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81929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0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1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2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3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1934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1673352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5000" y="6248400"/>
            <a:ext cx="5334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MECH 496 — Engineering Management</a:t>
            </a:r>
            <a:endParaRPr lang="en-US" dirty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39000" y="6248400"/>
            <a:ext cx="1673352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164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533400"/>
            <a:ext cx="86836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752600"/>
            <a:ext cx="8683625" cy="441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j-lt"/>
              </a:defRPr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58988" y="6248400"/>
            <a:ext cx="5027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j-lt"/>
              </a:defRPr>
            </a:lvl1pPr>
          </a:lstStyle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6248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j-lt"/>
              </a:defRPr>
            </a:lvl1pPr>
          </a:lstStyle>
          <a:p>
            <a:r>
              <a:rPr lang="en-US" dirty="0" smtClean="0"/>
              <a:t>4-</a:t>
            </a:r>
            <a:fld id="{4105477A-FC29-4EBB-A087-05F8D8E335F2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0910" name="Group 14"/>
          <p:cNvGrpSpPr>
            <a:grpSpLocks/>
          </p:cNvGrpSpPr>
          <p:nvPr userDrawn="1"/>
        </p:nvGrpSpPr>
        <p:grpSpPr bwMode="auto">
          <a:xfrm>
            <a:off x="228600" y="152400"/>
            <a:ext cx="8705850" cy="1600200"/>
            <a:chOff x="176" y="96"/>
            <a:chExt cx="5484" cy="1008"/>
          </a:xfrm>
        </p:grpSpPr>
        <p:sp>
          <p:nvSpPr>
            <p:cNvPr id="80904" name="Line 8"/>
            <p:cNvSpPr>
              <a:spLocks noChangeShapeType="1"/>
            </p:cNvSpPr>
            <p:nvPr userDrawn="1"/>
          </p:nvSpPr>
          <p:spPr bwMode="auto">
            <a:xfrm flipH="1">
              <a:off x="190" y="1104"/>
              <a:ext cx="547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0905" name="Rectangle 9"/>
            <p:cNvSpPr>
              <a:spLocks noChangeArrowheads="1"/>
            </p:cNvSpPr>
            <p:nvPr userDrawn="1"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6" name="Rectangle 10"/>
            <p:cNvSpPr>
              <a:spLocks noChangeArrowheads="1"/>
            </p:cNvSpPr>
            <p:nvPr userDrawn="1"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7" name="Rectangle 11"/>
            <p:cNvSpPr>
              <a:spLocks noChangeArrowheads="1"/>
            </p:cNvSpPr>
            <p:nvPr userDrawn="1"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8" name="Rectangle 12"/>
            <p:cNvSpPr>
              <a:spLocks noChangeArrowheads="1"/>
            </p:cNvSpPr>
            <p:nvPr userDrawn="1"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timing>
    <p:tnLst>
      <p:par>
        <p:cTn id="1" dur="indefinite" restart="never" nodeType="tmRoot"/>
      </p:par>
    </p:tnLst>
  </p:timing>
  <p:hf hdr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91440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5pPr>
      <a:lvl6pPr marL="2286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6pPr>
      <a:lvl7pPr marL="2743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7pPr>
      <a:lvl8pPr marL="3200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8pPr>
      <a:lvl9pPr marL="3657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5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Calibri" panose="020F0502020204030204" pitchFamily="34" charset="0"/>
              </a:rPr>
              <a:t>Planning and Forecasting</a:t>
            </a:r>
            <a:endParaRPr lang="en-US" b="1" dirty="0">
              <a:latin typeface="Calibri" panose="020F050202020403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656013"/>
            <a:ext cx="7696200" cy="2209800"/>
          </a:xfrm>
          <a:noFill/>
        </p:spPr>
        <p:txBody>
          <a:bodyPr/>
          <a:lstStyle/>
          <a:p>
            <a:r>
              <a:rPr lang="en-US" dirty="0"/>
              <a:t>Chapter </a:t>
            </a:r>
            <a:r>
              <a:rPr lang="en-US" dirty="0" smtClean="0"/>
              <a:t>4</a:t>
            </a:r>
            <a:endParaRPr lang="en-US" dirty="0"/>
          </a:p>
          <a:p>
            <a:r>
              <a:rPr lang="en-US" dirty="0" smtClean="0"/>
              <a:t>Mechanical Engineering 496</a:t>
            </a:r>
            <a:endParaRPr lang="en-US" dirty="0"/>
          </a:p>
          <a:p>
            <a:r>
              <a:rPr lang="en-US" dirty="0"/>
              <a:t>Engineering Management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 dirty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4</a:t>
            </a:r>
            <a:r>
              <a:rPr lang="en-US" dirty="0" smtClean="0"/>
              <a:t>-</a:t>
            </a:r>
            <a:fld id="{724C4400-7F9D-40FE-95E3-809F6D124B9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b="1" dirty="0"/>
              <a:t>In Chapter </a:t>
            </a:r>
            <a:r>
              <a:rPr lang="en-US" b="1" dirty="0" smtClean="0"/>
              <a:t>4, </a:t>
            </a:r>
            <a:r>
              <a:rPr lang="en-US" b="1" dirty="0"/>
              <a:t>we </a:t>
            </a:r>
            <a:r>
              <a:rPr lang="en-US" b="1" dirty="0" smtClean="0"/>
              <a:t>will:</a:t>
            </a:r>
            <a:endParaRPr lang="en-US" b="1" dirty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altLang="en-US" dirty="0"/>
              <a:t>Explain the </a:t>
            </a:r>
            <a:r>
              <a:rPr lang="en-CA" altLang="en-US" dirty="0" smtClean="0"/>
              <a:t>importance of planning.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CA" altLang="en-US" dirty="0" smtClean="0"/>
              <a:t>Identify missions.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CA" altLang="en-US" dirty="0" smtClean="0"/>
              <a:t>Explain the roles of goals and objectives.</a:t>
            </a:r>
          </a:p>
          <a:p>
            <a:pPr>
              <a:spcBef>
                <a:spcPts val="600"/>
              </a:spcBef>
            </a:pPr>
            <a:r>
              <a:rPr lang="en-CA" altLang="en-US" dirty="0" smtClean="0"/>
              <a:t>Identify strategies.</a:t>
            </a:r>
          </a:p>
          <a:p>
            <a:pPr>
              <a:spcBef>
                <a:spcPts val="600"/>
              </a:spcBef>
            </a:pPr>
            <a:r>
              <a:rPr lang="en-CA" altLang="en-US" dirty="0" smtClean="0"/>
              <a:t>Define the different types of forecasting.</a:t>
            </a:r>
          </a:p>
          <a:p>
            <a:pPr>
              <a:spcBef>
                <a:spcPts val="600"/>
              </a:spcBef>
            </a:pPr>
            <a:r>
              <a:rPr lang="en-CA" altLang="en-US" dirty="0" smtClean="0"/>
              <a:t>Describe the Delphi Method.</a:t>
            </a:r>
          </a:p>
          <a:p>
            <a:pPr>
              <a:spcBef>
                <a:spcPts val="600"/>
              </a:spcBef>
            </a:pPr>
            <a:r>
              <a:rPr lang="en-CA" altLang="en-US" dirty="0" smtClean="0"/>
              <a:t>Define different approaches to forecasts.</a:t>
            </a:r>
          </a:p>
          <a:p>
            <a:pPr>
              <a:spcBef>
                <a:spcPts val="600"/>
              </a:spcBef>
            </a:pPr>
            <a:r>
              <a:rPr lang="en-CA" altLang="en-US" dirty="0" smtClean="0"/>
              <a:t>Discuss some strategies for managing technology.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768B4D02-5947-44F2-A997-28DA4FF3482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Planning</a:t>
            </a:r>
            <a:endParaRPr lang="en-US" b="1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 smtClean="0">
                <a:cs typeface="Times New Roman"/>
              </a:rPr>
              <a:t>Planning provides </a:t>
            </a:r>
            <a:r>
              <a:rPr lang="en-CA" dirty="0">
                <a:cs typeface="Times New Roman"/>
              </a:rPr>
              <a:t>a method of identifying </a:t>
            </a:r>
            <a:r>
              <a:rPr lang="en-CA" dirty="0" smtClean="0">
                <a:cs typeface="Times New Roman"/>
              </a:rPr>
              <a:t>objectives </a:t>
            </a:r>
            <a:r>
              <a:rPr lang="en-CA" dirty="0">
                <a:cs typeface="Times New Roman"/>
              </a:rPr>
              <a:t>and designing a </a:t>
            </a:r>
            <a:r>
              <a:rPr lang="en-CA" dirty="0" smtClean="0">
                <a:cs typeface="Times New Roman"/>
              </a:rPr>
              <a:t>sequence </a:t>
            </a:r>
            <a:r>
              <a:rPr lang="en-CA" dirty="0">
                <a:cs typeface="Times New Roman"/>
              </a:rPr>
              <a:t>of programs </a:t>
            </a:r>
            <a:r>
              <a:rPr lang="en-CA" dirty="0" smtClean="0">
                <a:cs typeface="Times New Roman"/>
              </a:rPr>
              <a:t>and activities </a:t>
            </a:r>
            <a:r>
              <a:rPr lang="en-CA" dirty="0">
                <a:cs typeface="Times New Roman"/>
              </a:rPr>
              <a:t>to </a:t>
            </a:r>
            <a:r>
              <a:rPr lang="en-CA" dirty="0" smtClean="0">
                <a:cs typeface="Times New Roman"/>
              </a:rPr>
              <a:t>achieve </a:t>
            </a:r>
            <a:r>
              <a:rPr lang="en-CA" dirty="0">
                <a:cs typeface="Times New Roman"/>
              </a:rPr>
              <a:t>these </a:t>
            </a:r>
            <a:r>
              <a:rPr lang="en-CA" dirty="0" smtClean="0">
                <a:cs typeface="Times New Roman"/>
              </a:rPr>
              <a:t>objectives.</a:t>
            </a:r>
          </a:p>
          <a:p>
            <a:pPr>
              <a:spcBef>
                <a:spcPts val="300"/>
              </a:spcBef>
            </a:pPr>
            <a:r>
              <a:rPr lang="en-CA" dirty="0" smtClean="0">
                <a:cs typeface="Times New Roman"/>
              </a:rPr>
              <a:t>The planning/decision-making process is shown in the figure on the next page.</a:t>
            </a:r>
          </a:p>
          <a:p>
            <a:pPr lvl="1">
              <a:spcBef>
                <a:spcPts val="0"/>
              </a:spcBef>
            </a:pPr>
            <a:r>
              <a:rPr lang="en-CA" dirty="0" smtClean="0">
                <a:cs typeface="Times New Roman"/>
              </a:rPr>
              <a:t>The process is rarely as linear or sequential as it appears.</a:t>
            </a:r>
          </a:p>
          <a:p>
            <a:pPr lvl="1">
              <a:spcBef>
                <a:spcPts val="0"/>
              </a:spcBef>
            </a:pPr>
            <a:r>
              <a:rPr lang="en-CA" dirty="0" smtClean="0">
                <a:cs typeface="Times New Roman"/>
              </a:rPr>
              <a:t>There is not always one best alternative; often alternatives must be modified or combined to form the best alternative.</a:t>
            </a:r>
          </a:p>
          <a:p>
            <a:pPr lvl="1">
              <a:spcBef>
                <a:spcPts val="0"/>
              </a:spcBef>
            </a:pPr>
            <a:r>
              <a:rPr lang="en-CA" dirty="0" smtClean="0">
                <a:cs typeface="Times New Roman"/>
              </a:rPr>
              <a:t>The solution must be audited or monitored to ensure that the original problem has been solved.</a:t>
            </a:r>
          </a:p>
          <a:p>
            <a:pPr lvl="1">
              <a:spcBef>
                <a:spcPts val="0"/>
              </a:spcBef>
            </a:pPr>
            <a:r>
              <a:rPr lang="en-CA" dirty="0" smtClean="0">
                <a:cs typeface="Times New Roman"/>
              </a:rPr>
              <a:t>Problem-solving is more often an </a:t>
            </a:r>
            <a:r>
              <a:rPr lang="en-CA" i="1" dirty="0" smtClean="0">
                <a:cs typeface="Times New Roman"/>
              </a:rPr>
              <a:t>iterative</a:t>
            </a:r>
            <a:r>
              <a:rPr lang="en-CA" dirty="0" smtClean="0">
                <a:cs typeface="Times New Roman"/>
              </a:rPr>
              <a:t> process.</a:t>
            </a:r>
            <a:endParaRPr lang="en-US" dirty="0"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B11824F2-B010-4AED-ACB4-CEB92A70D0A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Planning/decision-making </a:t>
            </a:r>
            <a:r>
              <a:rPr lang="en-US" b="1" dirty="0"/>
              <a:t>p</a:t>
            </a:r>
            <a:r>
              <a:rPr lang="en-US" b="1" dirty="0" smtClean="0"/>
              <a:t>rocess</a:t>
            </a:r>
            <a:endParaRPr lang="en-US" b="1" dirty="0"/>
          </a:p>
        </p:txBody>
      </p:sp>
      <p:pic>
        <p:nvPicPr>
          <p:cNvPr id="7" name="Picture 6" descr="AAGTLBY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654" y="1828800"/>
            <a:ext cx="6250546" cy="429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9C9DD24E-8A3E-4A28-B0D5-D623634570A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Strategic planning</a:t>
            </a:r>
            <a:endParaRPr lang="en-US" b="1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b="1" dirty="0"/>
              <a:t>Strategic planning</a:t>
            </a:r>
            <a:r>
              <a:rPr lang="en-CA" dirty="0"/>
              <a:t> is an </a:t>
            </a:r>
            <a:r>
              <a:rPr lang="en-CA" dirty="0" smtClean="0"/>
              <a:t>organization’s </a:t>
            </a:r>
            <a:r>
              <a:rPr lang="en-CA" dirty="0"/>
              <a:t>process of defining </a:t>
            </a:r>
            <a:r>
              <a:rPr lang="en-CA" dirty="0" smtClean="0"/>
              <a:t>how it will succeed, how it will be </a:t>
            </a:r>
            <a:r>
              <a:rPr lang="en-CA" i="1" dirty="0" smtClean="0"/>
              <a:t>competitive</a:t>
            </a:r>
            <a:r>
              <a:rPr lang="en-CA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To </a:t>
            </a:r>
            <a:r>
              <a:rPr lang="en-CA" dirty="0"/>
              <a:t>determine </a:t>
            </a:r>
            <a:r>
              <a:rPr lang="en-CA" dirty="0" smtClean="0"/>
              <a:t>its </a:t>
            </a:r>
            <a:r>
              <a:rPr lang="en-CA" dirty="0"/>
              <a:t>future </a:t>
            </a:r>
            <a:r>
              <a:rPr lang="en-CA" dirty="0" smtClean="0"/>
              <a:t>direction, an organization must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understand </a:t>
            </a:r>
            <a:r>
              <a:rPr lang="en-CA" dirty="0"/>
              <a:t>its current position and the possible avenues through which it can pursue particular courses of </a:t>
            </a:r>
            <a:r>
              <a:rPr lang="en-CA" dirty="0" smtClean="0"/>
              <a:t>action;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answer </a:t>
            </a:r>
            <a:r>
              <a:rPr lang="en-CA" dirty="0"/>
              <a:t>at least one of three key questions</a:t>
            </a:r>
            <a:r>
              <a:rPr lang="en-CA" dirty="0" smtClean="0"/>
              <a:t>:</a:t>
            </a:r>
          </a:p>
          <a:p>
            <a:pPr lvl="2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What do we do?</a:t>
            </a:r>
          </a:p>
          <a:p>
            <a:pPr lvl="2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For whom do we do it?</a:t>
            </a:r>
          </a:p>
          <a:p>
            <a:pPr lvl="2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How do we excel?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2780" dirty="0"/>
              <a:t>The strategic planning process </a:t>
            </a:r>
            <a:r>
              <a:rPr lang="en-US" sz="2780" dirty="0" smtClean="0"/>
              <a:t>is shown on the next page.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993267EB-594D-4683-B057-95A1052FE14B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</a:t>
            </a:r>
            <a:r>
              <a:rPr lang="en-US" b="1" dirty="0" smtClean="0"/>
              <a:t>planning …</a:t>
            </a:r>
            <a:endParaRPr lang="en-US" b="1" dirty="0"/>
          </a:p>
        </p:txBody>
      </p:sp>
      <p:pic>
        <p:nvPicPr>
          <p:cNvPr id="8" name="Picture 7" descr="AAGTLBZ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4" y="1828800"/>
            <a:ext cx="5305569" cy="438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0627C7CF-A316-46BA-9839-CFE1C23E7D20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planning </a:t>
            </a:r>
            <a:r>
              <a:rPr lang="en-US" b="1" dirty="0" smtClean="0"/>
              <a:t>…</a:t>
            </a:r>
            <a:endParaRPr lang="en-US" b="1" dirty="0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Key components of strategic planning:  understanding of</a:t>
            </a:r>
          </a:p>
          <a:p>
            <a:pPr lvl="1">
              <a:spcBef>
                <a:spcPts val="300"/>
              </a:spcBef>
            </a:pPr>
            <a:r>
              <a:rPr lang="en-US" b="1" dirty="0" smtClean="0"/>
              <a:t>Vision</a:t>
            </a:r>
            <a:r>
              <a:rPr lang="en-US" dirty="0" smtClean="0">
                <a:latin typeface="Times New Roman"/>
                <a:cs typeface="Times New Roman"/>
              </a:rPr>
              <a:t>— what the organization wants to be; long-term view</a:t>
            </a:r>
          </a:p>
          <a:p>
            <a:pPr lvl="2">
              <a:spcBef>
                <a:spcPts val="300"/>
              </a:spcBef>
            </a:pPr>
            <a:r>
              <a:rPr lang="en-CA" dirty="0"/>
              <a:t>A </a:t>
            </a:r>
            <a:r>
              <a:rPr lang="en-CA" b="1" dirty="0"/>
              <a:t>vision statement</a:t>
            </a:r>
            <a:r>
              <a:rPr lang="en-CA" dirty="0"/>
              <a:t> </a:t>
            </a:r>
            <a:r>
              <a:rPr lang="en-CA" dirty="0" smtClean="0"/>
              <a:t>describes where </a:t>
            </a:r>
            <a:r>
              <a:rPr lang="en-CA" dirty="0"/>
              <a:t>the goal setters </a:t>
            </a:r>
            <a:r>
              <a:rPr lang="en-CA" dirty="0" smtClean="0"/>
              <a:t>of an organization want </a:t>
            </a:r>
            <a:r>
              <a:rPr lang="en-CA" dirty="0"/>
              <a:t>to </a:t>
            </a:r>
            <a:r>
              <a:rPr lang="en-CA" dirty="0" smtClean="0"/>
              <a:t>position </a:t>
            </a:r>
            <a:r>
              <a:rPr lang="en-CA" dirty="0"/>
              <a:t>themselves </a:t>
            </a:r>
            <a:r>
              <a:rPr lang="en-CA" dirty="0" smtClean="0"/>
              <a:t>and the organization in </a:t>
            </a:r>
            <a:r>
              <a:rPr lang="en-CA" dirty="0"/>
              <a:t>the future.</a:t>
            </a:r>
            <a:endParaRPr lang="en-US" dirty="0" smtClean="0"/>
          </a:p>
          <a:p>
            <a:pPr lvl="1">
              <a:spcBef>
                <a:spcPts val="300"/>
              </a:spcBef>
            </a:pPr>
            <a:r>
              <a:rPr lang="en-US" b="1" dirty="0" smtClean="0"/>
              <a:t>Mission</a:t>
            </a:r>
            <a:r>
              <a:rPr lang="en-US" dirty="0" smtClean="0">
                <a:latin typeface="Times New Roman"/>
                <a:cs typeface="Times New Roman"/>
              </a:rPr>
              <a:t>— fundamental purpose of an organization; what it does to achieve its vision</a:t>
            </a:r>
          </a:p>
          <a:p>
            <a:pPr lvl="2">
              <a:spcBef>
                <a:spcPts val="300"/>
              </a:spcBef>
            </a:pPr>
            <a:r>
              <a:rPr lang="en-CA" dirty="0"/>
              <a:t>A </a:t>
            </a:r>
            <a:r>
              <a:rPr lang="en-CA" b="1" dirty="0"/>
              <a:t>mission statement</a:t>
            </a:r>
            <a:r>
              <a:rPr lang="en-CA" dirty="0"/>
              <a:t> </a:t>
            </a:r>
            <a:r>
              <a:rPr lang="en-CA" dirty="0" smtClean="0"/>
              <a:t>has an immediate business focus </a:t>
            </a:r>
            <a:r>
              <a:rPr lang="en-CA" dirty="0"/>
              <a:t>with a time </a:t>
            </a:r>
            <a:r>
              <a:rPr lang="en-CA" dirty="0" smtClean="0"/>
              <a:t>horizon; it states publicly </a:t>
            </a:r>
            <a:r>
              <a:rPr lang="en-CA" dirty="0"/>
              <a:t>what the </a:t>
            </a:r>
            <a:r>
              <a:rPr lang="en-CA" dirty="0" smtClean="0"/>
              <a:t>company is </a:t>
            </a:r>
            <a:r>
              <a:rPr lang="en-CA" dirty="0"/>
              <a:t>attempting to </a:t>
            </a:r>
            <a:r>
              <a:rPr lang="en-CA" dirty="0" smtClean="0"/>
              <a:t>do.</a:t>
            </a:r>
            <a:endParaRPr lang="en-US" dirty="0" smtClean="0"/>
          </a:p>
          <a:p>
            <a:pPr lvl="1">
              <a:spcBef>
                <a:spcPts val="300"/>
              </a:spcBef>
            </a:pPr>
            <a:r>
              <a:rPr lang="en-US" b="1" dirty="0" smtClean="0"/>
              <a:t>Values</a:t>
            </a:r>
            <a:r>
              <a:rPr lang="en-US" dirty="0" smtClean="0">
                <a:latin typeface="Times New Roman"/>
                <a:cs typeface="Times New Roman"/>
              </a:rPr>
              <a:t>— beliefs shared among an organization’s stakeholders</a:t>
            </a:r>
            <a:endParaRPr lang="en-US" dirty="0" smtClean="0"/>
          </a:p>
          <a:p>
            <a:pPr lvl="1">
              <a:spcBef>
                <a:spcPts val="300"/>
              </a:spcBef>
            </a:pPr>
            <a:r>
              <a:rPr lang="en-US" b="1" dirty="0" smtClean="0"/>
              <a:t>Strategy</a:t>
            </a:r>
            <a:r>
              <a:rPr lang="en-US" dirty="0" smtClean="0">
                <a:latin typeface="Times New Roman"/>
                <a:cs typeface="Times New Roman"/>
              </a:rPr>
              <a:t>— </a:t>
            </a:r>
            <a:r>
              <a:rPr lang="en-CA" dirty="0">
                <a:cs typeface="Times New Roman"/>
              </a:rPr>
              <a:t>ends (goals) </a:t>
            </a:r>
            <a:r>
              <a:rPr lang="en-CA" dirty="0" smtClean="0">
                <a:cs typeface="Times New Roman"/>
              </a:rPr>
              <a:t>toward </a:t>
            </a:r>
            <a:r>
              <a:rPr lang="en-CA" dirty="0">
                <a:cs typeface="Times New Roman"/>
              </a:rPr>
              <a:t>which the firm is striving and the means (policies) by which it is seeking to get </a:t>
            </a:r>
            <a:r>
              <a:rPr lang="en-CA" dirty="0" smtClean="0">
                <a:cs typeface="Times New Roman"/>
              </a:rPr>
              <a:t>there</a:t>
            </a:r>
          </a:p>
          <a:p>
            <a:pPr>
              <a:spcBef>
                <a:spcPts val="300"/>
              </a:spcBef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74CBC219-C9F2-45AC-914C-CA76FD6B81F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planning …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SWOT (Strengths, Weaknesses, Opportunities, Threats) analysis is used to determine the current situation before formulating a strategy.</a:t>
            </a:r>
            <a:endParaRPr lang="en-US" dirty="0"/>
          </a:p>
        </p:txBody>
      </p:sp>
      <p:grpSp>
        <p:nvGrpSpPr>
          <p:cNvPr id="91155" name="Group 91154"/>
          <p:cNvGrpSpPr/>
          <p:nvPr/>
        </p:nvGrpSpPr>
        <p:grpSpPr>
          <a:xfrm>
            <a:off x="1295400" y="3200400"/>
            <a:ext cx="6477000" cy="2819400"/>
            <a:chOff x="1295400" y="3200400"/>
            <a:chExt cx="6477000" cy="2819400"/>
          </a:xfrm>
        </p:grpSpPr>
        <p:sp>
          <p:nvSpPr>
            <p:cNvPr id="3" name="TextBox 2"/>
            <p:cNvSpPr txBox="1"/>
            <p:nvPr/>
          </p:nvSpPr>
          <p:spPr>
            <a:xfrm>
              <a:off x="3810000" y="4415135"/>
              <a:ext cx="1490472" cy="46166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Analysis</a:t>
              </a:r>
              <a:endParaRPr lang="en-CA" sz="24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295400" y="3660249"/>
              <a:ext cx="1828800" cy="830997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Internal strengths</a:t>
              </a:r>
              <a:endParaRPr lang="en-CA" sz="24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95400" y="4775537"/>
              <a:ext cx="1828800" cy="830997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Internal weaknesses</a:t>
              </a:r>
              <a:endParaRPr lang="en-CA" sz="2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10000" y="3200400"/>
              <a:ext cx="1490472" cy="461665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Mission</a:t>
              </a:r>
              <a:endParaRPr lang="en-CA" sz="2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10000" y="5558135"/>
              <a:ext cx="1490472" cy="461665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Strategy</a:t>
              </a:r>
              <a:endParaRPr lang="en-CA" sz="2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34074" y="3650725"/>
              <a:ext cx="1828800" cy="830997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External opportunities</a:t>
              </a:r>
              <a:endParaRPr lang="en-CA" sz="2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943600" y="4766012"/>
              <a:ext cx="1828800" cy="830997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 smtClean="0"/>
                <a:t>External threats</a:t>
              </a:r>
              <a:endParaRPr lang="en-CA" sz="2400" dirty="0"/>
            </a:p>
          </p:txBody>
        </p:sp>
        <p:cxnSp>
          <p:nvCxnSpPr>
            <p:cNvPr id="8" name="Straight Arrow Connector 7"/>
            <p:cNvCxnSpPr>
              <a:stCxn id="11" idx="2"/>
              <a:endCxn id="3" idx="0"/>
            </p:cNvCxnSpPr>
            <p:nvPr/>
          </p:nvCxnSpPr>
          <p:spPr bwMode="auto">
            <a:xfrm>
              <a:off x="4555236" y="3662065"/>
              <a:ext cx="0" cy="75307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7" name="Straight Arrow Connector 16"/>
            <p:cNvCxnSpPr/>
            <p:nvPr/>
          </p:nvCxnSpPr>
          <p:spPr bwMode="auto">
            <a:xfrm>
              <a:off x="4572000" y="4886325"/>
              <a:ext cx="0" cy="676275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" name="Straight Arrow Connector 15"/>
            <p:cNvCxnSpPr>
              <a:stCxn id="9" idx="3"/>
            </p:cNvCxnSpPr>
            <p:nvPr/>
          </p:nvCxnSpPr>
          <p:spPr bwMode="auto">
            <a:xfrm>
              <a:off x="3124200" y="4075748"/>
              <a:ext cx="685800" cy="33938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" name="Straight Arrow Connector 18"/>
            <p:cNvCxnSpPr>
              <a:stCxn id="10" idx="3"/>
            </p:cNvCxnSpPr>
            <p:nvPr/>
          </p:nvCxnSpPr>
          <p:spPr bwMode="auto">
            <a:xfrm flipV="1">
              <a:off x="3124200" y="4876800"/>
              <a:ext cx="685800" cy="31423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Straight Arrow Connector 20"/>
            <p:cNvCxnSpPr>
              <a:stCxn id="13" idx="1"/>
            </p:cNvCxnSpPr>
            <p:nvPr/>
          </p:nvCxnSpPr>
          <p:spPr bwMode="auto">
            <a:xfrm flipH="1">
              <a:off x="5300474" y="4066224"/>
              <a:ext cx="633600" cy="348911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Straight Arrow Connector 22"/>
            <p:cNvCxnSpPr>
              <a:stCxn id="14" idx="1"/>
            </p:cNvCxnSpPr>
            <p:nvPr/>
          </p:nvCxnSpPr>
          <p:spPr bwMode="auto">
            <a:xfrm flipH="1" flipV="1">
              <a:off x="5300474" y="4876800"/>
              <a:ext cx="643126" cy="304711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2B67F3F3-6ECE-46DD-8F23-456225E0C53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planning …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Internally, a firm’s strategy should </a:t>
            </a:r>
            <a:r>
              <a:rPr lang="en-US" i="1" dirty="0" smtClean="0"/>
              <a:t>enhance strengths</a:t>
            </a:r>
            <a:r>
              <a:rPr lang="en-US" dirty="0" smtClean="0"/>
              <a:t> and </a:t>
            </a:r>
            <a:r>
              <a:rPr lang="en-US" i="1" dirty="0" smtClean="0"/>
              <a:t>diminish weaknesses</a:t>
            </a:r>
            <a:r>
              <a:rPr lang="en-US" dirty="0" smtClean="0"/>
              <a:t> in management, marketing, finances, production, personnel, systems, innovation, etc.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dirty="0" smtClean="0"/>
              <a:t>A </a:t>
            </a:r>
            <a:r>
              <a:rPr lang="en-US" dirty="0"/>
              <a:t>firm’s strategy should </a:t>
            </a:r>
            <a:r>
              <a:rPr lang="en-US" i="1" dirty="0" smtClean="0"/>
              <a:t>exploit opportunities</a:t>
            </a:r>
            <a:r>
              <a:rPr lang="en-US" dirty="0" smtClean="0"/>
              <a:t> </a:t>
            </a:r>
            <a:r>
              <a:rPr lang="en-US" dirty="0"/>
              <a:t>and </a:t>
            </a:r>
            <a:r>
              <a:rPr lang="en-US" i="1" dirty="0" smtClean="0"/>
              <a:t>protect against threats</a:t>
            </a:r>
            <a:r>
              <a:rPr lang="en-US" dirty="0" smtClean="0"/>
              <a:t> </a:t>
            </a:r>
            <a:r>
              <a:rPr lang="en-US" dirty="0"/>
              <a:t>in </a:t>
            </a:r>
            <a:r>
              <a:rPr lang="en-US" dirty="0" smtClean="0"/>
              <a:t>its external environment, e.g. customers, competition, government regulation, </a:t>
            </a:r>
            <a:r>
              <a:rPr lang="en-US" dirty="0"/>
              <a:t>etc</a:t>
            </a:r>
            <a:r>
              <a:rPr lang="en-US" dirty="0" smtClean="0"/>
              <a:t>.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CA" dirty="0"/>
              <a:t>A </a:t>
            </a:r>
            <a:r>
              <a:rPr lang="en-CA" dirty="0" smtClean="0"/>
              <a:t>SWOT analysis works with a </a:t>
            </a:r>
            <a:r>
              <a:rPr lang="en-CA" b="1" dirty="0" smtClean="0"/>
              <a:t>gap analysis</a:t>
            </a:r>
            <a:r>
              <a:rPr lang="en-CA" dirty="0" smtClean="0"/>
              <a:t>, a technique </a:t>
            </a:r>
            <a:r>
              <a:rPr lang="en-CA" dirty="0"/>
              <a:t>used to analyze/assess where you </a:t>
            </a:r>
            <a:r>
              <a:rPr lang="en-CA" dirty="0" smtClean="0"/>
              <a:t>are </a:t>
            </a:r>
            <a:r>
              <a:rPr lang="en-CA" dirty="0"/>
              <a:t>currently </a:t>
            </a:r>
            <a:r>
              <a:rPr lang="en-CA" dirty="0" smtClean="0"/>
              <a:t>with respect </a:t>
            </a:r>
            <a:r>
              <a:rPr lang="en-CA" dirty="0"/>
              <a:t>to where you </a:t>
            </a:r>
            <a:r>
              <a:rPr lang="en-CA" dirty="0" smtClean="0"/>
              <a:t>would </a:t>
            </a:r>
            <a:r>
              <a:rPr lang="en-CA" dirty="0"/>
              <a:t>like to </a:t>
            </a:r>
            <a:r>
              <a:rPr lang="en-CA" dirty="0" smtClean="0"/>
              <a:t>be </a:t>
            </a:r>
            <a:r>
              <a:rPr lang="en-CA" dirty="0"/>
              <a:t>in the future</a:t>
            </a:r>
            <a:r>
              <a:rPr lang="en-CA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E44E399F-F4A9-4074-B956-089F727FDCD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planning …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From the mission statement and the results of the SWOT analysis, the organization must set</a:t>
            </a:r>
          </a:p>
          <a:p>
            <a:pPr lvl="1">
              <a:spcBef>
                <a:spcPts val="300"/>
              </a:spcBef>
            </a:pPr>
            <a:r>
              <a:rPr lang="en-US" b="1" dirty="0" smtClean="0"/>
              <a:t>goals</a:t>
            </a:r>
            <a:r>
              <a:rPr lang="en-US" dirty="0" smtClean="0"/>
              <a:t> that give purpose and direction, and</a:t>
            </a:r>
          </a:p>
          <a:p>
            <a:pPr lvl="1">
              <a:spcBef>
                <a:spcPts val="300"/>
              </a:spcBef>
            </a:pPr>
            <a:r>
              <a:rPr lang="en-US" b="1" dirty="0" smtClean="0"/>
              <a:t>objectives</a:t>
            </a:r>
            <a:r>
              <a:rPr lang="en-US" dirty="0" smtClean="0"/>
              <a:t> that clarify goals and say how they will be met.</a:t>
            </a:r>
          </a:p>
          <a:p>
            <a:pPr>
              <a:spcBef>
                <a:spcPts val="600"/>
              </a:spcBef>
            </a:pPr>
            <a:r>
              <a:rPr lang="en-US" b="1" dirty="0" smtClean="0"/>
              <a:t>Strategies</a:t>
            </a:r>
            <a:r>
              <a:rPr lang="en-US" dirty="0" smtClean="0"/>
              <a:t> state how to achieve objectives.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087F92E3-9991-4244-B50C-44E8F0DDB29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Strategic planning …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Objectives must address the organization’s key result areas: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Market share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Innovation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Productivity and quality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Physical and financial resources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Manager performance and development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Worker performance and attitude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Profitability</a:t>
            </a:r>
          </a:p>
          <a:p>
            <a:pPr lvl="1">
              <a:spcBef>
                <a:spcPts val="300"/>
              </a:spcBef>
              <a:buClrTx/>
              <a:buFont typeface="+mj-lt"/>
              <a:buAutoNum type="arabicPeriod"/>
            </a:pPr>
            <a:r>
              <a:rPr lang="en-US" dirty="0" smtClean="0"/>
              <a:t>Social responsibility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Management by objectives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 smtClean="0"/>
              <a:t>Management by objectives (MBO</a:t>
            </a:r>
            <a:r>
              <a:rPr lang="en-CA" dirty="0"/>
              <a:t>) is a management model that aims to improve performance of an organization by clearly defining objectives that are agreed to by both management and </a:t>
            </a:r>
            <a:r>
              <a:rPr lang="en-CA" dirty="0" smtClean="0"/>
              <a:t>employees.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A</a:t>
            </a:r>
            <a:r>
              <a:rPr lang="en-CA" dirty="0" smtClean="0"/>
              <a:t>ccording </a:t>
            </a:r>
            <a:r>
              <a:rPr lang="en-CA" dirty="0"/>
              <a:t>to the theory, having a say in goal setting and action plans should ensure better participation and commitment among employees, as well as alignment of objectives across the </a:t>
            </a:r>
            <a:r>
              <a:rPr lang="en-CA" dirty="0" smtClean="0"/>
              <a:t>organization.</a:t>
            </a:r>
          </a:p>
          <a:p>
            <a:pPr>
              <a:spcBef>
                <a:spcPts val="600"/>
              </a:spcBef>
            </a:pPr>
            <a:r>
              <a:rPr lang="en-CA" dirty="0"/>
              <a:t>T</a:t>
            </a:r>
            <a:r>
              <a:rPr lang="en-CA" dirty="0" smtClean="0"/>
              <a:t>he </a:t>
            </a:r>
            <a:r>
              <a:rPr lang="en-CA" dirty="0"/>
              <a:t>term was first outlined by </a:t>
            </a:r>
            <a:r>
              <a:rPr lang="en-CA" dirty="0" smtClean="0"/>
              <a:t>Peter </a:t>
            </a:r>
            <a:r>
              <a:rPr lang="en-CA" dirty="0" err="1"/>
              <a:t>Drucker</a:t>
            </a:r>
            <a:r>
              <a:rPr lang="en-CA" dirty="0"/>
              <a:t> in 1954 in his book </a:t>
            </a:r>
            <a:r>
              <a:rPr lang="en-CA" dirty="0" smtClean="0"/>
              <a:t>“The </a:t>
            </a:r>
            <a:r>
              <a:rPr lang="en-CA" dirty="0"/>
              <a:t>Practice of </a:t>
            </a:r>
            <a:r>
              <a:rPr lang="en-CA" dirty="0" smtClean="0"/>
              <a:t>Management”.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150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 dirty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BB6E030B-D0DA-42CB-91B2-23A86AF19651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Planning concepts</a:t>
            </a:r>
            <a:endParaRPr lang="en-US" b="1" dirty="0"/>
          </a:p>
        </p:txBody>
      </p:sp>
      <p:sp>
        <p:nvSpPr>
          <p:cNvPr id="1034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28600" y="1752600"/>
            <a:ext cx="8686800" cy="4414838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CA" dirty="0" smtClean="0"/>
              <a:t>A more senior manager is more responsible for planning, but all managers have a </a:t>
            </a:r>
            <a:r>
              <a:rPr lang="en-CA" i="1" dirty="0" smtClean="0"/>
              <a:t>continuing responsibility</a:t>
            </a:r>
            <a:r>
              <a:rPr lang="en-CA" dirty="0" smtClean="0"/>
              <a:t> to plan.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The </a:t>
            </a:r>
            <a:r>
              <a:rPr lang="en-CA" i="1" dirty="0" smtClean="0"/>
              <a:t>premises</a:t>
            </a:r>
            <a:r>
              <a:rPr lang="en-CA" dirty="0" smtClean="0"/>
              <a:t> of planning are the anticipated environ-</a:t>
            </a:r>
            <a:r>
              <a:rPr lang="en-CA" dirty="0" err="1" smtClean="0"/>
              <a:t>ment</a:t>
            </a:r>
            <a:r>
              <a:rPr lang="en-CA" dirty="0" smtClean="0"/>
              <a:t> in which plans are expected to operate: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assumptions, forecasts, known conditions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The </a:t>
            </a:r>
            <a:r>
              <a:rPr lang="en-CA" i="1" dirty="0" smtClean="0"/>
              <a:t>planning horizon</a:t>
            </a:r>
            <a:r>
              <a:rPr lang="en-CA" dirty="0" smtClean="0"/>
              <a:t> is the future time toward which the organization is planning.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Planning </a:t>
            </a:r>
            <a:r>
              <a:rPr lang="en-US" b="1" dirty="0" smtClean="0"/>
              <a:t>concepts …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b="1" dirty="0" smtClean="0"/>
              <a:t>Policies</a:t>
            </a:r>
            <a:r>
              <a:rPr lang="en-CA" dirty="0" smtClean="0"/>
              <a:t> are guides for decision-making that allow room for interpretation and discretion.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Rules do not allow discretion.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Policies have a hierarchy, like plans do.</a:t>
            </a:r>
          </a:p>
          <a:p>
            <a:pPr>
              <a:spcBef>
                <a:spcPts val="600"/>
              </a:spcBef>
            </a:pPr>
            <a:r>
              <a:rPr lang="en-CA" b="1" dirty="0" smtClean="0"/>
              <a:t>Procedures</a:t>
            </a:r>
            <a:r>
              <a:rPr lang="en-CA" dirty="0" smtClean="0"/>
              <a:t> are prescribed sequences of activities designed to accomplish desired purposes.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455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Forecasting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b="1" dirty="0" smtClean="0"/>
              <a:t>Forecasting:</a:t>
            </a:r>
            <a:r>
              <a:rPr lang="en-CA" dirty="0" smtClean="0"/>
              <a:t>  foreseeing what the future will be;</a:t>
            </a:r>
          </a:p>
          <a:p>
            <a:pPr lvl="1">
              <a:spcBef>
                <a:spcPts val="200"/>
              </a:spcBef>
            </a:pPr>
            <a:r>
              <a:rPr lang="en-CA" dirty="0" smtClean="0"/>
              <a:t>estimating the results, given the plan or alternatives and the possible environment in which they will be implemented.</a:t>
            </a:r>
          </a:p>
          <a:p>
            <a:pPr lvl="1">
              <a:spcBef>
                <a:spcPts val="200"/>
              </a:spcBef>
            </a:pPr>
            <a:r>
              <a:rPr lang="en-CA" dirty="0" smtClean="0"/>
              <a:t>Methods can be qualitative or quantitative.</a:t>
            </a:r>
          </a:p>
          <a:p>
            <a:pPr>
              <a:spcBef>
                <a:spcPts val="600"/>
              </a:spcBef>
            </a:pPr>
            <a:r>
              <a:rPr lang="en-CA" b="1" dirty="0" smtClean="0"/>
              <a:t>Qualitative methods:</a:t>
            </a:r>
          </a:p>
          <a:p>
            <a:pPr lvl="1">
              <a:spcBef>
                <a:spcPts val="200"/>
              </a:spcBef>
            </a:pPr>
            <a:r>
              <a:rPr lang="en-CA" i="1" dirty="0" smtClean="0"/>
              <a:t>Jury of executive opinion</a:t>
            </a:r>
            <a:r>
              <a:rPr lang="en-CA" dirty="0" smtClean="0">
                <a:latin typeface="Times New Roman"/>
                <a:cs typeface="Times New Roman"/>
              </a:rPr>
              <a:t>— educated guesses of future outcomes by executives of the organization</a:t>
            </a:r>
          </a:p>
          <a:p>
            <a:pPr lvl="1">
              <a:spcBef>
                <a:spcPts val="200"/>
              </a:spcBef>
            </a:pPr>
            <a:r>
              <a:rPr lang="en-CA" i="1" dirty="0" smtClean="0">
                <a:latin typeface="Times New Roman"/>
                <a:cs typeface="Times New Roman"/>
              </a:rPr>
              <a:t>Sales force composite</a:t>
            </a:r>
            <a:r>
              <a:rPr lang="en-CA" dirty="0" smtClean="0">
                <a:latin typeface="Times New Roman"/>
                <a:cs typeface="Times New Roman"/>
              </a:rPr>
              <a:t>— members of the sales force estimate sales outcomes in their own territories</a:t>
            </a:r>
          </a:p>
          <a:p>
            <a:pPr lvl="1">
              <a:spcBef>
                <a:spcPts val="200"/>
              </a:spcBef>
            </a:pPr>
            <a:r>
              <a:rPr lang="en-CA" i="1" dirty="0" smtClean="0">
                <a:latin typeface="Times New Roman"/>
                <a:cs typeface="Times New Roman"/>
              </a:rPr>
              <a:t>Users’ expectation</a:t>
            </a:r>
            <a:r>
              <a:rPr lang="en-CA" dirty="0" smtClean="0">
                <a:latin typeface="Times New Roman"/>
                <a:cs typeface="Times New Roman"/>
              </a:rPr>
              <a:t>— customers project their future needs; market surveys are expensive and can be unreliable.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4533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Forecasting …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en-CA" b="1" dirty="0" smtClean="0"/>
              <a:t>Quantitative </a:t>
            </a:r>
            <a:r>
              <a:rPr lang="en-CA" b="1" dirty="0"/>
              <a:t>methods:</a:t>
            </a:r>
          </a:p>
          <a:p>
            <a:pPr lvl="1">
              <a:spcBef>
                <a:spcPts val="300"/>
              </a:spcBef>
              <a:spcAft>
                <a:spcPts val="7200"/>
              </a:spcAft>
            </a:pPr>
            <a:r>
              <a:rPr lang="en-CA" i="1" dirty="0" smtClean="0"/>
              <a:t>Simple moving average</a:t>
            </a:r>
            <a:r>
              <a:rPr lang="en-CA" dirty="0" smtClean="0">
                <a:cs typeface="Times New Roman"/>
              </a:rPr>
              <a:t>— the forecast </a:t>
            </a:r>
            <a:r>
              <a:rPr lang="en-CA" i="1" dirty="0" smtClean="0">
                <a:cs typeface="Times New Roman"/>
              </a:rPr>
              <a:t>F</a:t>
            </a:r>
            <a:r>
              <a:rPr lang="en-CA" i="1" baseline="-25000" dirty="0" smtClean="0">
                <a:cs typeface="Times New Roman"/>
              </a:rPr>
              <a:t>n+1</a:t>
            </a:r>
            <a:r>
              <a:rPr lang="en-CA" dirty="0" smtClean="0">
                <a:cs typeface="Times New Roman"/>
              </a:rPr>
              <a:t> for the next period is a simple average of the </a:t>
            </a:r>
            <a:r>
              <a:rPr lang="en-CA" i="1" dirty="0" smtClean="0">
                <a:cs typeface="Times New Roman"/>
              </a:rPr>
              <a:t>n</a:t>
            </a:r>
            <a:r>
              <a:rPr lang="en-CA" dirty="0" smtClean="0">
                <a:cs typeface="Times New Roman"/>
              </a:rPr>
              <a:t> most recent actual values </a:t>
            </a:r>
            <a:r>
              <a:rPr lang="en-CA" i="1" dirty="0" smtClean="0">
                <a:cs typeface="Times New Roman"/>
              </a:rPr>
              <a:t>A</a:t>
            </a:r>
            <a:r>
              <a:rPr lang="en-CA" i="1" baseline="-25000" dirty="0" smtClean="0">
                <a:cs typeface="Times New Roman"/>
              </a:rPr>
              <a:t>t</a:t>
            </a:r>
            <a:r>
              <a:rPr lang="en-CA" dirty="0" smtClean="0">
                <a:cs typeface="Times New Roman"/>
              </a:rPr>
              <a:t>:</a:t>
            </a:r>
          </a:p>
          <a:p>
            <a:pPr lvl="1">
              <a:spcBef>
                <a:spcPts val="0"/>
              </a:spcBef>
            </a:pPr>
            <a:r>
              <a:rPr lang="en-CA" i="1" dirty="0" smtClean="0"/>
              <a:t>Weighted </a:t>
            </a:r>
            <a:r>
              <a:rPr lang="en-CA" i="1" dirty="0"/>
              <a:t>moving average</a:t>
            </a:r>
            <a:r>
              <a:rPr lang="en-CA" dirty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similar to the above; allows the user to apply differing emphasis on the actual results of past periods:</a:t>
            </a:r>
            <a:endParaRPr lang="en-CA" dirty="0">
              <a:cs typeface="Times New Roman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9575796"/>
              </p:ext>
            </p:extLst>
          </p:nvPr>
        </p:nvGraphicFramePr>
        <p:xfrm>
          <a:off x="3596832" y="2971800"/>
          <a:ext cx="1889568" cy="944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Equation" r:id="rId3" imgW="787320" imgH="393480" progId="Equation.3">
                  <p:embed/>
                </p:oleObj>
              </mc:Choice>
              <mc:Fallback>
                <p:oleObj name="Equation" r:id="rId3" imgW="787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96832" y="2971800"/>
                        <a:ext cx="1889568" cy="944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6787767"/>
              </p:ext>
            </p:extLst>
          </p:nvPr>
        </p:nvGraphicFramePr>
        <p:xfrm>
          <a:off x="2592387" y="4800600"/>
          <a:ext cx="3960813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Equation" r:id="rId5" imgW="1650960" imgH="393480" progId="Equation.3">
                  <p:embed/>
                </p:oleObj>
              </mc:Choice>
              <mc:Fallback>
                <p:oleObj name="Equation" r:id="rId5" imgW="165096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2387" y="4800600"/>
                        <a:ext cx="3960813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9255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683625" cy="1219200"/>
          </a:xfrm>
        </p:spPr>
        <p:txBody>
          <a:bodyPr/>
          <a:lstStyle/>
          <a:p>
            <a:r>
              <a:rPr lang="en-US" b="1" dirty="0"/>
              <a:t>Forecasting …</a:t>
            </a:r>
            <a:endParaRPr lang="en-CA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3625" cy="4414838"/>
          </a:xfrm>
        </p:spPr>
        <p:txBody>
          <a:bodyPr/>
          <a:lstStyle/>
          <a:p>
            <a:pPr lvl="1">
              <a:spcBef>
                <a:spcPts val="300"/>
              </a:spcBef>
              <a:spcAft>
                <a:spcPts val="3600"/>
              </a:spcAft>
            </a:pPr>
            <a:r>
              <a:rPr lang="en-CA" i="1" dirty="0"/>
              <a:t>Exponential smoothing</a:t>
            </a:r>
            <a:r>
              <a:rPr lang="en-CA" dirty="0">
                <a:cs typeface="Times New Roman"/>
              </a:rPr>
              <a:t>— similar to </a:t>
            </a:r>
            <a:r>
              <a:rPr lang="en-CA" dirty="0" smtClean="0">
                <a:cs typeface="Times New Roman"/>
              </a:rPr>
              <a:t>weighted moving average; reduces the weight of a value as it becomes older (</a:t>
            </a:r>
            <a:r>
              <a:rPr lang="el-GR" i="1" dirty="0" smtClean="0">
                <a:latin typeface="Times New Roman"/>
                <a:cs typeface="Times New Roman"/>
              </a:rPr>
              <a:t>α</a:t>
            </a:r>
            <a:r>
              <a:rPr lang="en-CA" dirty="0" smtClean="0">
                <a:latin typeface="Times New Roman"/>
                <a:cs typeface="Times New Roman"/>
              </a:rPr>
              <a:t> &lt; 1)</a:t>
            </a:r>
            <a:r>
              <a:rPr lang="en-CA" dirty="0" smtClean="0">
                <a:cs typeface="Times New Roman"/>
              </a:rPr>
              <a:t>:</a:t>
            </a:r>
            <a:endParaRPr lang="en-CA" dirty="0">
              <a:cs typeface="Times New Roman"/>
            </a:endParaRPr>
          </a:p>
          <a:p>
            <a:pPr lvl="1">
              <a:spcBef>
                <a:spcPts val="0"/>
              </a:spcBef>
              <a:spcAft>
                <a:spcPts val="3000"/>
              </a:spcAft>
            </a:pPr>
            <a:r>
              <a:rPr lang="en-CA" i="1" dirty="0">
                <a:cs typeface="Times New Roman"/>
              </a:rPr>
              <a:t>Simple regression </a:t>
            </a:r>
            <a:r>
              <a:rPr lang="en-CA" i="1" dirty="0" smtClean="0">
                <a:cs typeface="Times New Roman"/>
              </a:rPr>
              <a:t>model</a:t>
            </a:r>
            <a:r>
              <a:rPr lang="en-CA" dirty="0" smtClean="0">
                <a:cs typeface="Times New Roman"/>
              </a:rPr>
              <a:t>— estimates a linear relationship with intercept, </a:t>
            </a:r>
            <a:r>
              <a:rPr lang="en-CA" i="1" dirty="0" smtClean="0">
                <a:cs typeface="Times New Roman"/>
              </a:rPr>
              <a:t>a</a:t>
            </a:r>
            <a:r>
              <a:rPr lang="en-CA" dirty="0" smtClean="0">
                <a:cs typeface="Times New Roman"/>
              </a:rPr>
              <a:t>, and slope, </a:t>
            </a:r>
            <a:r>
              <a:rPr lang="en-CA" i="1" dirty="0" smtClean="0">
                <a:cs typeface="Times New Roman"/>
              </a:rPr>
              <a:t>b</a:t>
            </a:r>
            <a:r>
              <a:rPr lang="en-CA" dirty="0" smtClean="0">
                <a:cs typeface="Times New Roman"/>
              </a:rPr>
              <a:t>, between variable </a:t>
            </a:r>
            <a:r>
              <a:rPr lang="en-CA" i="1" dirty="0" smtClean="0">
                <a:cs typeface="Times New Roman"/>
              </a:rPr>
              <a:t>D</a:t>
            </a:r>
            <a:r>
              <a:rPr lang="en-CA" dirty="0" smtClean="0">
                <a:cs typeface="Times New Roman"/>
              </a:rPr>
              <a:t>, the dependent variable, and </a:t>
            </a:r>
            <a:r>
              <a:rPr lang="en-CA" i="1" dirty="0" smtClean="0">
                <a:cs typeface="Times New Roman"/>
              </a:rPr>
              <a:t>I</a:t>
            </a:r>
            <a:r>
              <a:rPr lang="en-CA" dirty="0" smtClean="0">
                <a:cs typeface="Times New Roman"/>
              </a:rPr>
              <a:t>, the independent variable (see the next page):</a:t>
            </a:r>
            <a:endParaRPr lang="en-CA" dirty="0">
              <a:cs typeface="Times New Roman"/>
            </a:endParaRPr>
          </a:p>
          <a:p>
            <a:pPr lvl="1">
              <a:spcBef>
                <a:spcPts val="300"/>
              </a:spcBef>
            </a:pPr>
            <a:r>
              <a:rPr lang="en-CA" i="1" dirty="0">
                <a:cs typeface="Times New Roman"/>
              </a:rPr>
              <a:t>Multiple regression model</a:t>
            </a:r>
            <a:r>
              <a:rPr lang="en-CA" dirty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dependent variable </a:t>
            </a:r>
            <a:r>
              <a:rPr lang="en-CA" i="1" dirty="0" smtClean="0">
                <a:cs typeface="Times New Roman"/>
              </a:rPr>
              <a:t>D</a:t>
            </a:r>
            <a:r>
              <a:rPr lang="en-CA" dirty="0" smtClean="0">
                <a:cs typeface="Times New Roman"/>
              </a:rPr>
              <a:t> is estimated to be a function of more than one independent variable with direct, inverse, exponential, or power proportionality, e.g.</a:t>
            </a:r>
            <a:endParaRPr lang="en-CA" i="1" dirty="0"/>
          </a:p>
          <a:p>
            <a:pPr lvl="1">
              <a:spcBef>
                <a:spcPts val="0"/>
              </a:spcBef>
            </a:pPr>
            <a:endParaRPr lang="en-CA" dirty="0" smtClean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3302406"/>
              </p:ext>
            </p:extLst>
          </p:nvPr>
        </p:nvGraphicFramePr>
        <p:xfrm>
          <a:off x="901700" y="2468880"/>
          <a:ext cx="8013700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Equation" r:id="rId3" imgW="3340080" imgH="228600" progId="Equation.3">
                  <p:embed/>
                </p:oleObj>
              </mc:Choice>
              <mc:Fallback>
                <p:oleObj name="Equation" r:id="rId3" imgW="334008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1700" y="2468880"/>
                        <a:ext cx="8013700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851294"/>
              </p:ext>
            </p:extLst>
          </p:nvPr>
        </p:nvGraphicFramePr>
        <p:xfrm>
          <a:off x="3886200" y="4100513"/>
          <a:ext cx="1401763" cy="395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Equation" r:id="rId5" imgW="583920" imgH="164880" progId="Equation.3">
                  <p:embed/>
                </p:oleObj>
              </mc:Choice>
              <mc:Fallback>
                <p:oleObj name="Equation" r:id="rId5" imgW="583920" imgH="1648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4100513"/>
                        <a:ext cx="1401763" cy="395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9531710"/>
              </p:ext>
            </p:extLst>
          </p:nvPr>
        </p:nvGraphicFramePr>
        <p:xfrm>
          <a:off x="2530475" y="5638800"/>
          <a:ext cx="402272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name="Equation" r:id="rId7" imgW="1676160" imgH="215640" progId="Equation.3">
                  <p:embed/>
                </p:oleObj>
              </mc:Choice>
              <mc:Fallback>
                <p:oleObj name="Equation" r:id="rId7" imgW="1676160" imgH="215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0475" y="5638800"/>
                        <a:ext cx="4022725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5030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Forecasting …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7" name="Picture 6" descr="AAGTLCD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798320"/>
            <a:ext cx="5776082" cy="429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148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Forecasting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b="1" dirty="0" smtClean="0"/>
              <a:t>Technological forecasting</a:t>
            </a:r>
            <a:r>
              <a:rPr lang="en-CA" dirty="0" smtClean="0"/>
              <a:t>; three premises: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technological </a:t>
            </a:r>
            <a:r>
              <a:rPr lang="en-CA" dirty="0"/>
              <a:t>events and </a:t>
            </a:r>
            <a:r>
              <a:rPr lang="en-CA" dirty="0" smtClean="0"/>
              <a:t>capabilities </a:t>
            </a:r>
            <a:r>
              <a:rPr lang="en-CA" dirty="0"/>
              <a:t>grow in </a:t>
            </a:r>
            <a:r>
              <a:rPr lang="en-CA" dirty="0" smtClean="0"/>
              <a:t>an </a:t>
            </a:r>
            <a:r>
              <a:rPr lang="en-CA" dirty="0"/>
              <a:t>organized </a:t>
            </a:r>
            <a:r>
              <a:rPr lang="en-CA" dirty="0" smtClean="0"/>
              <a:t>way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technology </a:t>
            </a:r>
            <a:r>
              <a:rPr lang="en-CA" dirty="0"/>
              <a:t>responds to needs, opportunities, and the provision of </a:t>
            </a:r>
            <a:r>
              <a:rPr lang="en-CA" dirty="0" smtClean="0"/>
              <a:t>resources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new </a:t>
            </a:r>
            <a:r>
              <a:rPr lang="en-CA" dirty="0" smtClean="0"/>
              <a:t>technology can be anticipated by </a:t>
            </a:r>
            <a:r>
              <a:rPr lang="en-CA" dirty="0"/>
              <a:t>understanding the </a:t>
            </a:r>
            <a:r>
              <a:rPr lang="en-CA" dirty="0" smtClean="0"/>
              <a:t>process </a:t>
            </a:r>
            <a:r>
              <a:rPr lang="en-CA" dirty="0"/>
              <a:t>of </a:t>
            </a:r>
            <a:r>
              <a:rPr lang="en-CA" dirty="0" smtClean="0"/>
              <a:t>innovation</a:t>
            </a:r>
          </a:p>
          <a:p>
            <a:pPr>
              <a:spcBef>
                <a:spcPts val="600"/>
              </a:spcBef>
            </a:pPr>
            <a:r>
              <a:rPr lang="en-CA" b="1" dirty="0" smtClean="0"/>
              <a:t>Normative technological forecasting</a:t>
            </a:r>
            <a:r>
              <a:rPr lang="en-CA" dirty="0" smtClean="0">
                <a:cs typeface="Times New Roman"/>
              </a:rPr>
              <a:t>— a </a:t>
            </a:r>
            <a:r>
              <a:rPr lang="en-CA" dirty="0">
                <a:cs typeface="Times New Roman"/>
              </a:rPr>
              <a:t>desired future goal is </a:t>
            </a:r>
            <a:r>
              <a:rPr lang="en-CA" dirty="0" smtClean="0">
                <a:cs typeface="Times New Roman"/>
              </a:rPr>
              <a:t>selected; a process is developed that is </a:t>
            </a:r>
            <a:r>
              <a:rPr lang="en-CA" dirty="0">
                <a:cs typeface="Times New Roman"/>
              </a:rPr>
              <a:t>designed to achieve this goal </a:t>
            </a:r>
            <a:r>
              <a:rPr lang="en-CA" dirty="0" smtClean="0">
                <a:cs typeface="Times New Roman"/>
              </a:rPr>
              <a:t>by working backward </a:t>
            </a:r>
            <a:r>
              <a:rPr lang="en-CA" dirty="0">
                <a:cs typeface="Times New Roman"/>
              </a:rPr>
              <a:t>from the future to the present</a:t>
            </a:r>
            <a:r>
              <a:rPr lang="en-CA" dirty="0" smtClean="0">
                <a:cs typeface="Times New Roman"/>
              </a:rPr>
              <a:t>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325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Forecasting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b="1" dirty="0" smtClean="0"/>
              <a:t>Exploratory </a:t>
            </a:r>
            <a:r>
              <a:rPr lang="en-CA" b="1" dirty="0"/>
              <a:t>technological forecasting</a:t>
            </a:r>
            <a:r>
              <a:rPr lang="en-CA" dirty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often performed using a panel of experts (the Delphi method):</a:t>
            </a:r>
          </a:p>
          <a:p>
            <a:pPr lvl="1">
              <a:spcBef>
                <a:spcPts val="300"/>
              </a:spcBef>
            </a:pPr>
            <a:r>
              <a:rPr lang="en-CA" dirty="0" smtClean="0">
                <a:cs typeface="Times New Roman"/>
              </a:rPr>
              <a:t>Each expert is invited to offer a view of the future.</a:t>
            </a:r>
          </a:p>
          <a:p>
            <a:pPr lvl="1">
              <a:spcBef>
                <a:spcPts val="300"/>
              </a:spcBef>
            </a:pPr>
            <a:r>
              <a:rPr lang="en-CA" dirty="0" smtClean="0">
                <a:cs typeface="Times New Roman"/>
              </a:rPr>
              <a:t>The views are summarized and communicated to the experts.</a:t>
            </a:r>
          </a:p>
          <a:p>
            <a:pPr lvl="1">
              <a:spcBef>
                <a:spcPts val="300"/>
              </a:spcBef>
            </a:pPr>
            <a:r>
              <a:rPr lang="en-CA" dirty="0" smtClean="0">
                <a:cs typeface="Times New Roman"/>
              </a:rPr>
              <a:t>The experts are invited to contribute their opinions in additional rounds until some consensus is achieved.</a:t>
            </a:r>
          </a:p>
          <a:p>
            <a:pPr>
              <a:spcBef>
                <a:spcPts val="600"/>
              </a:spcBef>
            </a:pPr>
            <a:r>
              <a:rPr lang="en-CA" b="1" dirty="0" smtClean="0">
                <a:cs typeface="Times New Roman"/>
              </a:rPr>
              <a:t>Technology S-curve</a:t>
            </a:r>
            <a:r>
              <a:rPr lang="en-CA" dirty="0" smtClean="0">
                <a:cs typeface="Times New Roman"/>
              </a:rPr>
              <a:t>— performance gains from a new technology develop slowly, then accelerate for a time, finally leveling off as the technology matures (see the next page).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4-</a:t>
            </a:r>
            <a:fld id="{3ADCDA7D-6044-47B0-B254-A2D7E07E677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6037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Forecasting …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7" name="Picture 6" descr="AAGTLCE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966" y="1828800"/>
            <a:ext cx="4383634" cy="429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314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Managing technology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CA" b="1" dirty="0" smtClean="0"/>
              <a:t>Invention and innovation</a:t>
            </a:r>
            <a:endParaRPr lang="en-CA" dirty="0" smtClean="0"/>
          </a:p>
          <a:p>
            <a:pPr>
              <a:spcBef>
                <a:spcPts val="600"/>
              </a:spcBef>
            </a:pPr>
            <a:r>
              <a:rPr lang="en-CA" i="1" dirty="0" smtClean="0"/>
              <a:t>Technological innovation</a:t>
            </a:r>
            <a:r>
              <a:rPr lang="en-CA" dirty="0" smtClean="0"/>
              <a:t> is the introduction to </a:t>
            </a:r>
            <a:r>
              <a:rPr lang="en-CA" dirty="0"/>
              <a:t>the </a:t>
            </a:r>
            <a:r>
              <a:rPr lang="en-CA" dirty="0" smtClean="0"/>
              <a:t>market of </a:t>
            </a:r>
            <a:r>
              <a:rPr lang="en-CA" dirty="0"/>
              <a:t>new products, processes, </a:t>
            </a:r>
            <a:r>
              <a:rPr lang="en-CA" dirty="0" smtClean="0"/>
              <a:t>or </a:t>
            </a:r>
            <a:r>
              <a:rPr lang="en-CA" dirty="0"/>
              <a:t>services based on new  technology</a:t>
            </a:r>
            <a:r>
              <a:rPr lang="en-CA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Product </a:t>
            </a:r>
            <a:r>
              <a:rPr lang="en-CA" dirty="0"/>
              <a:t>innovation and improvement must b</a:t>
            </a:r>
            <a:r>
              <a:rPr lang="en-CA" dirty="0" smtClean="0"/>
              <a:t>e continuing parts </a:t>
            </a:r>
            <a:r>
              <a:rPr lang="en-CA" dirty="0"/>
              <a:t>of </a:t>
            </a:r>
            <a:r>
              <a:rPr lang="en-CA" dirty="0" smtClean="0"/>
              <a:t>a strategy that relies on technology.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The competitiveness of an enterprise depends on: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doing new and better things (invention and innovation)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doing things in new and better ways (quality and productivity)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4-</a:t>
            </a:r>
            <a:fld id="{3ADCDA7D-6044-47B0-B254-A2D7E07E6774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926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Managing </a:t>
            </a:r>
            <a:r>
              <a:rPr lang="en-CA" b="1" dirty="0" smtClean="0"/>
              <a:t>technology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CA" b="1" dirty="0" smtClean="0"/>
              <a:t>Managing </a:t>
            </a:r>
            <a:r>
              <a:rPr lang="en-CA" b="1" dirty="0"/>
              <a:t>technological </a:t>
            </a:r>
            <a:r>
              <a:rPr lang="en-CA" b="1" dirty="0" smtClean="0"/>
              <a:t>change</a:t>
            </a:r>
            <a:endParaRPr lang="en-CA" dirty="0" smtClean="0"/>
          </a:p>
          <a:p>
            <a:pPr>
              <a:spcBef>
                <a:spcPts val="600"/>
              </a:spcBef>
            </a:pPr>
            <a:r>
              <a:rPr lang="en-CA" dirty="0"/>
              <a:t>Top management in </a:t>
            </a:r>
            <a:r>
              <a:rPr lang="en-CA" dirty="0" smtClean="0"/>
              <a:t>technological </a:t>
            </a:r>
            <a:r>
              <a:rPr lang="en-CA" dirty="0"/>
              <a:t>enterprises must </a:t>
            </a:r>
            <a:r>
              <a:rPr lang="en-CA" dirty="0" smtClean="0"/>
              <a:t>constantly monitor </a:t>
            </a:r>
            <a:r>
              <a:rPr lang="en-CA" dirty="0"/>
              <a:t>the </a:t>
            </a:r>
            <a:r>
              <a:rPr lang="en-CA" dirty="0" smtClean="0"/>
              <a:t>technologies underlying </a:t>
            </a:r>
            <a:r>
              <a:rPr lang="en-CA" dirty="0"/>
              <a:t>their </a:t>
            </a:r>
            <a:r>
              <a:rPr lang="en-CA" dirty="0" smtClean="0"/>
              <a:t>businesses </a:t>
            </a:r>
            <a:r>
              <a:rPr lang="en-CA" dirty="0"/>
              <a:t>and </a:t>
            </a:r>
            <a:r>
              <a:rPr lang="en-CA" dirty="0" smtClean="0"/>
              <a:t>recognize the potential </a:t>
            </a:r>
            <a:r>
              <a:rPr lang="en-CA" dirty="0"/>
              <a:t>for </a:t>
            </a:r>
            <a:r>
              <a:rPr lang="en-CA" dirty="0" smtClean="0"/>
              <a:t>change.</a:t>
            </a:r>
          </a:p>
          <a:p>
            <a:pPr>
              <a:spcBef>
                <a:spcPts val="600"/>
              </a:spcBef>
            </a:pPr>
            <a:r>
              <a:rPr lang="en-CA" dirty="0"/>
              <a:t>Companies </a:t>
            </a:r>
            <a:r>
              <a:rPr lang="en-CA" dirty="0" smtClean="0"/>
              <a:t>can prosper when </a:t>
            </a:r>
            <a:r>
              <a:rPr lang="en-CA" dirty="0"/>
              <a:t>they </a:t>
            </a:r>
            <a:r>
              <a:rPr lang="en-CA" dirty="0" smtClean="0"/>
              <a:t>focus on integrating technology </a:t>
            </a:r>
            <a:r>
              <a:rPr lang="en-CA" dirty="0"/>
              <a:t>strategy </a:t>
            </a:r>
            <a:r>
              <a:rPr lang="en-CA" dirty="0" smtClean="0"/>
              <a:t>with business </a:t>
            </a:r>
            <a:r>
              <a:rPr lang="en-CA" dirty="0"/>
              <a:t>strategy</a:t>
            </a:r>
            <a:r>
              <a:rPr lang="en-CA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The best modern example of this is the use of the internet as a tool for marketing and for providing service to customers.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4-</a:t>
            </a:r>
            <a:fld id="{3ADCDA7D-6044-47B0-B254-A2D7E07E6774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043016"/>
      </p:ext>
    </p:extLst>
  </p:cSld>
  <p:clrMapOvr>
    <a:masterClrMapping/>
  </p:clrMapOvr>
</p:sld>
</file>

<file path=ppt/theme/theme1.xml><?xml version="1.0" encoding="utf-8"?>
<a:theme xmlns:a="http://schemas.openxmlformats.org/drawingml/2006/main" name="Quadrant">
  <a:themeElements>
    <a:clrScheme name="Quadrant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Quadrant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Qu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Quadrant</Template>
  <TotalTime>3421</TotalTime>
  <Words>1515</Words>
  <Application>Microsoft Office PowerPoint</Application>
  <PresentationFormat>On-screen Show (4:3)</PresentationFormat>
  <Paragraphs>196</Paragraphs>
  <Slides>23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Quadrant</vt:lpstr>
      <vt:lpstr>Equation</vt:lpstr>
      <vt:lpstr>Planning and Forecasting</vt:lpstr>
      <vt:lpstr>In Chapter 4, we will:</vt:lpstr>
      <vt:lpstr>Planning</vt:lpstr>
      <vt:lpstr>Planning/decision-making process</vt:lpstr>
      <vt:lpstr>Strategic planning</vt:lpstr>
      <vt:lpstr>Strategic planning …</vt:lpstr>
      <vt:lpstr>Strategic planning …</vt:lpstr>
      <vt:lpstr>Strategic planning …</vt:lpstr>
      <vt:lpstr>Strategic planning …</vt:lpstr>
      <vt:lpstr>Strategic planning …</vt:lpstr>
      <vt:lpstr>Strategic planning …</vt:lpstr>
      <vt:lpstr>Management by objectives</vt:lpstr>
      <vt:lpstr>Planning concepts</vt:lpstr>
      <vt:lpstr>Planning concepts …</vt:lpstr>
      <vt:lpstr>Forecasting</vt:lpstr>
      <vt:lpstr>Forecasting …</vt:lpstr>
      <vt:lpstr>Forecasting …</vt:lpstr>
      <vt:lpstr>Forecasting …</vt:lpstr>
      <vt:lpstr>Forecasting …</vt:lpstr>
      <vt:lpstr>Forecasting …</vt:lpstr>
      <vt:lpstr>Forecasting …</vt:lpstr>
      <vt:lpstr>Managing technology</vt:lpstr>
      <vt:lpstr>Managing technology …</vt:lpstr>
    </vt:vector>
  </TitlesOfParts>
  <Manager>Faculty of Applied Science</Manager>
  <Company>University of British Columbia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4: Planning and Forecasting</dc:title>
  <dc:subject>MECH 496 — Engineering Management</dc:subject>
  <dc:creator>Ron Mackinnon</dc:creator>
  <dc:description>Prepared by Ron Mackinnon, University of British Columbia, © 2014.</dc:description>
  <cp:lastModifiedBy>Ron Mackinnon</cp:lastModifiedBy>
  <cp:revision>291</cp:revision>
  <dcterms:created xsi:type="dcterms:W3CDTF">2007-01-10T06:44:25Z</dcterms:created>
  <dcterms:modified xsi:type="dcterms:W3CDTF">2014-08-26T22:51:18Z</dcterms:modified>
</cp:coreProperties>
</file>