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6" r:id="rId2"/>
    <p:sldId id="296" r:id="rId3"/>
    <p:sldId id="294" r:id="rId4"/>
    <p:sldId id="295" r:id="rId5"/>
    <p:sldId id="297" r:id="rId6"/>
    <p:sldId id="257" r:id="rId7"/>
    <p:sldId id="258" r:id="rId8"/>
    <p:sldId id="259" r:id="rId9"/>
    <p:sldId id="298" r:id="rId10"/>
    <p:sldId id="260" r:id="rId11"/>
    <p:sldId id="299"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C64F81-8C0E-40DB-A5E6-67428519F578}" type="datetimeFigureOut">
              <a:rPr lang="en-US" smtClean="0"/>
              <a:pPr/>
              <a:t>10/31/2011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C7D9B9-5705-41CA-A156-5BEB566E3C31}"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BC7D9B9-5705-41CA-A156-5BEB566E3C31}" type="slidenum">
              <a:rPr lang="en-US" smtClean="0"/>
              <a:pPr/>
              <a:t>38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936384C-412B-4C7A-BE2F-3D06CB033BD8}" type="datetimeFigureOut">
              <a:rPr lang="en-US" smtClean="0"/>
              <a:pPr/>
              <a:t>10/31/2011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374735-7250-4368-B929-A670E564221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36384C-412B-4C7A-BE2F-3D06CB033BD8}" type="datetimeFigureOut">
              <a:rPr lang="en-US" smtClean="0"/>
              <a:pPr/>
              <a:t>10/31/2011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374735-7250-4368-B929-A670E564221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36384C-412B-4C7A-BE2F-3D06CB033BD8}" type="datetimeFigureOut">
              <a:rPr lang="en-US" smtClean="0"/>
              <a:pPr/>
              <a:t>10/31/2011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374735-7250-4368-B929-A670E564221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936384C-412B-4C7A-BE2F-3D06CB033BD8}" type="datetimeFigureOut">
              <a:rPr lang="en-US" smtClean="0"/>
              <a:pPr/>
              <a:t>10/31/2011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374735-7250-4368-B929-A670E564221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936384C-412B-4C7A-BE2F-3D06CB033BD8}" type="datetimeFigureOut">
              <a:rPr lang="en-US" smtClean="0"/>
              <a:pPr/>
              <a:t>10/31/2011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8374735-7250-4368-B929-A670E564221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936384C-412B-4C7A-BE2F-3D06CB033BD8}" type="datetimeFigureOut">
              <a:rPr lang="en-US" smtClean="0"/>
              <a:pPr/>
              <a:t>10/31/2011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8374735-7250-4368-B929-A670E564221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36384C-412B-4C7A-BE2F-3D06CB033BD8}" type="datetimeFigureOut">
              <a:rPr lang="en-US" smtClean="0"/>
              <a:pPr/>
              <a:t>10/31/2011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8374735-7250-4368-B929-A670E564221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36384C-412B-4C7A-BE2F-3D06CB033BD8}" type="datetimeFigureOut">
              <a:rPr lang="en-US" smtClean="0"/>
              <a:pPr/>
              <a:t>10/31/2011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374735-7250-4368-B929-A670E564221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36384C-412B-4C7A-BE2F-3D06CB033BD8}" type="datetimeFigureOut">
              <a:rPr lang="en-US" smtClean="0"/>
              <a:pPr/>
              <a:t>10/31/2011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374735-7250-4368-B929-A670E564221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36384C-412B-4C7A-BE2F-3D06CB033BD8}" type="datetimeFigureOut">
              <a:rPr lang="en-US" smtClean="0"/>
              <a:pPr/>
              <a:t>10/31/2011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374735-7250-4368-B929-A670E564221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36384C-412B-4C7A-BE2F-3D06CB033BD8}" type="datetimeFigureOut">
              <a:rPr lang="en-US" smtClean="0"/>
              <a:pPr/>
              <a:t>10/31/2011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374735-7250-4368-B929-A670E564221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36384C-412B-4C7A-BE2F-3D06CB033BD8}" type="datetimeFigureOut">
              <a:rPr lang="en-US" smtClean="0"/>
              <a:pPr/>
              <a:t>10/31/2011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374735-7250-4368-B929-A670E564221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Chapter 6 </a:t>
            </a:r>
            <a:br>
              <a:rPr lang="en-US" dirty="0" smtClean="0"/>
            </a:br>
            <a:r>
              <a:rPr lang="en-US" dirty="0" smtClean="0"/>
              <a:t>Sensation &amp; Perception</a:t>
            </a:r>
            <a:endParaRPr lang="en-US" dirty="0"/>
          </a:p>
        </p:txBody>
      </p:sp>
      <p:sp>
        <p:nvSpPr>
          <p:cNvPr id="3" name="Subtitle 2"/>
          <p:cNvSpPr>
            <a:spLocks noGrp="1"/>
          </p:cNvSpPr>
          <p:nvPr>
            <p:ph type="subTitle" idx="1"/>
          </p:nvPr>
        </p:nvSpPr>
        <p:spPr/>
        <p:txBody>
          <a:bodyPr/>
          <a:lstStyle/>
          <a:p>
            <a:r>
              <a:rPr lang="en-US" dirty="0" smtClean="0"/>
              <a:t>Sept. 28</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Sensation &amp; Perception</a:t>
            </a:r>
            <a:endParaRPr lang="en-US" dirty="0"/>
          </a:p>
        </p:txBody>
      </p:sp>
      <p:sp>
        <p:nvSpPr>
          <p:cNvPr id="3" name="Content Placeholder 2"/>
          <p:cNvSpPr>
            <a:spLocks noGrp="1"/>
          </p:cNvSpPr>
          <p:nvPr>
            <p:ph idx="1"/>
          </p:nvPr>
        </p:nvSpPr>
        <p:spPr/>
        <p:txBody>
          <a:bodyPr/>
          <a:lstStyle/>
          <a:p>
            <a:r>
              <a:rPr lang="en-US" dirty="0" smtClean="0"/>
              <a:t>I. Basic Principles</a:t>
            </a:r>
          </a:p>
          <a:p>
            <a:r>
              <a:rPr lang="en-US" dirty="0" smtClean="0"/>
              <a:t>II. Vision</a:t>
            </a:r>
          </a:p>
          <a:p>
            <a:r>
              <a:rPr lang="en-US" dirty="0" smtClean="0"/>
              <a:t>III. Hearing (Audition)</a:t>
            </a:r>
          </a:p>
          <a:p>
            <a:r>
              <a:rPr lang="en-US" dirty="0" smtClean="0"/>
              <a:t>IV. Other Senses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 Basic Principles</a:t>
            </a:r>
            <a:endParaRPr lang="en-US" dirty="0"/>
          </a:p>
        </p:txBody>
      </p:sp>
      <p:sp>
        <p:nvSpPr>
          <p:cNvPr id="3" name="Content Placeholder 2"/>
          <p:cNvSpPr>
            <a:spLocks noGrp="1"/>
          </p:cNvSpPr>
          <p:nvPr>
            <p:ph idx="1"/>
          </p:nvPr>
        </p:nvSpPr>
        <p:spPr/>
        <p:txBody>
          <a:bodyPr/>
          <a:lstStyle/>
          <a:p>
            <a:r>
              <a:rPr lang="en-US" dirty="0" smtClean="0"/>
              <a:t>A. The Musts of Sensation</a:t>
            </a:r>
          </a:p>
          <a:p>
            <a:r>
              <a:rPr lang="en-US" dirty="0" smtClean="0"/>
              <a:t>B. Measuring the Senses</a:t>
            </a:r>
          </a:p>
          <a:p>
            <a:r>
              <a:rPr lang="en-US" dirty="0" smtClean="0"/>
              <a:t>C. Sensory Adaptations</a:t>
            </a:r>
          </a:p>
          <a:p>
            <a:pPr>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The Musts of Sensation</a:t>
            </a:r>
            <a:endParaRPr lang="en-US" dirty="0"/>
          </a:p>
        </p:txBody>
      </p:sp>
      <p:sp>
        <p:nvSpPr>
          <p:cNvPr id="3" name="Content Placeholder 2"/>
          <p:cNvSpPr>
            <a:spLocks noGrp="1"/>
          </p:cNvSpPr>
          <p:nvPr>
            <p:ph idx="1"/>
          </p:nvPr>
        </p:nvSpPr>
        <p:spPr/>
        <p:txBody>
          <a:bodyPr/>
          <a:lstStyle/>
          <a:p>
            <a:r>
              <a:rPr lang="en-US" dirty="0" smtClean="0"/>
              <a:t>1) Detection: detecting the physical energies </a:t>
            </a:r>
            <a:r>
              <a:rPr lang="en-US" dirty="0" err="1" smtClean="0"/>
              <a:t>i.e</a:t>
            </a:r>
            <a:r>
              <a:rPr lang="en-US" dirty="0" smtClean="0"/>
              <a:t> sound waves for hearing</a:t>
            </a:r>
          </a:p>
          <a:p>
            <a:r>
              <a:rPr lang="en-US" dirty="0" smtClean="0"/>
              <a:t>2) Transduction: physical energies must be converted to electrochemical messages for brain to understand</a:t>
            </a:r>
          </a:p>
          <a:p>
            <a:r>
              <a:rPr lang="en-US" dirty="0" smtClean="0"/>
              <a:t>3) Transmission: electrochemical messages travels to brain for further processing</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Sensory Receptor: specialized cells in nervous system that detect, </a:t>
            </a:r>
            <a:r>
              <a:rPr lang="en-US" dirty="0" err="1" smtClean="0"/>
              <a:t>transduce</a:t>
            </a:r>
            <a:r>
              <a:rPr lang="en-US" dirty="0" smtClean="0"/>
              <a:t> and transmit.</a:t>
            </a:r>
          </a:p>
          <a:p>
            <a:r>
              <a:rPr lang="en-US" dirty="0" smtClean="0"/>
              <a:t>Perception: process of brain taking info from sense and organizing, integrate, and analyzing in a useful way</a:t>
            </a:r>
          </a:p>
          <a:p>
            <a:r>
              <a:rPr lang="en-US" dirty="0" smtClean="0">
                <a:solidFill>
                  <a:srgbClr val="FF0000"/>
                </a:solidFill>
              </a:rPr>
              <a:t>Bottom up processing: </a:t>
            </a:r>
            <a:r>
              <a:rPr lang="en-US" dirty="0" smtClean="0"/>
              <a:t>processing incoming raw data from simplest to more complex</a:t>
            </a:r>
          </a:p>
          <a:p>
            <a:r>
              <a:rPr lang="en-US" dirty="0" smtClean="0">
                <a:solidFill>
                  <a:srgbClr val="FF0000"/>
                </a:solidFill>
              </a:rPr>
              <a:t>Top-down processing: </a:t>
            </a:r>
            <a:r>
              <a:rPr lang="en-US" dirty="0" smtClean="0"/>
              <a:t>using our knowledge, experience, memory and expectations to influence the way we process info</a:t>
            </a:r>
          </a:p>
          <a:p>
            <a:pPr lvl="1"/>
            <a:r>
              <a:rPr lang="en-US" dirty="0" smtClean="0"/>
              <a:t>Ex. Some people laugh at a joke, other don't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 Measuring the Senses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Psychophysics</a:t>
            </a:r>
          </a:p>
          <a:p>
            <a:pPr lvl="1"/>
            <a:r>
              <a:rPr lang="en-US" dirty="0" smtClean="0"/>
              <a:t>A field in psychology where researchers study the attributes of the physical world and our psychological experiences with them</a:t>
            </a:r>
            <a:endParaRPr lang="en-US" dirty="0"/>
          </a:p>
          <a:p>
            <a:r>
              <a:rPr lang="en-US" dirty="0" smtClean="0">
                <a:solidFill>
                  <a:srgbClr val="FF0000"/>
                </a:solidFill>
              </a:rPr>
              <a:t>Absolute Threshold</a:t>
            </a:r>
          </a:p>
          <a:p>
            <a:pPr lvl="1"/>
            <a:r>
              <a:rPr lang="en-US" dirty="0" smtClean="0">
                <a:solidFill>
                  <a:schemeClr val="accent6">
                    <a:lumMod val="75000"/>
                  </a:schemeClr>
                </a:solidFill>
              </a:rPr>
              <a:t>Measuring the minimum amount of physical </a:t>
            </a:r>
            <a:r>
              <a:rPr lang="en-US" dirty="0" smtClean="0">
                <a:solidFill>
                  <a:schemeClr val="accent6">
                    <a:lumMod val="75000"/>
                  </a:schemeClr>
                </a:solidFill>
              </a:rPr>
              <a:t>energy(stimulation) </a:t>
            </a:r>
            <a:r>
              <a:rPr lang="en-US" dirty="0" smtClean="0">
                <a:solidFill>
                  <a:schemeClr val="accent6">
                    <a:lumMod val="75000"/>
                  </a:schemeClr>
                </a:solidFill>
              </a:rPr>
              <a:t>that must be present in order for us to detect it 50% of the time</a:t>
            </a:r>
          </a:p>
          <a:p>
            <a:pPr lvl="1"/>
            <a:r>
              <a:rPr lang="en-US" dirty="0" smtClean="0"/>
              <a:t>We can detect 1 drop of perfume in a 3 bedroom apt</a:t>
            </a:r>
          </a:p>
          <a:p>
            <a:pPr lvl="1"/>
            <a:r>
              <a:rPr lang="en-US" dirty="0" smtClean="0"/>
              <a:t>Not same for everyone and will vary with the same person</a:t>
            </a:r>
            <a:endParaRPr lang="en-US" dirty="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Measuring the senses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Signal Detection Theory</a:t>
            </a:r>
          </a:p>
          <a:p>
            <a:pPr lvl="1"/>
            <a:r>
              <a:rPr lang="en-US" dirty="0" smtClean="0">
                <a:solidFill>
                  <a:schemeClr val="accent6">
                    <a:lumMod val="75000"/>
                  </a:schemeClr>
                </a:solidFill>
              </a:rPr>
              <a:t>Our ability to detect physical stimulation is not solely determined by the amount and strength of the simulation. </a:t>
            </a:r>
          </a:p>
          <a:p>
            <a:pPr lvl="1"/>
            <a:r>
              <a:rPr lang="en-US" dirty="0" smtClean="0">
                <a:solidFill>
                  <a:schemeClr val="accent6">
                    <a:lumMod val="75000"/>
                  </a:schemeClr>
                </a:solidFill>
              </a:rPr>
              <a:t>Includes many other variables that play a </a:t>
            </a:r>
            <a:r>
              <a:rPr lang="en-US" dirty="0" smtClean="0">
                <a:solidFill>
                  <a:schemeClr val="accent6">
                    <a:lumMod val="75000"/>
                  </a:schemeClr>
                </a:solidFill>
              </a:rPr>
              <a:t>role</a:t>
            </a:r>
            <a:r>
              <a:rPr lang="en-US" dirty="0" smtClean="0">
                <a:solidFill>
                  <a:schemeClr val="accent6">
                    <a:lumMod val="75000"/>
                  </a:schemeClr>
                </a:solidFill>
              </a:rPr>
              <a:t>, </a:t>
            </a:r>
            <a:r>
              <a:rPr lang="en-US" dirty="0" smtClean="0">
                <a:solidFill>
                  <a:schemeClr val="accent6">
                    <a:lumMod val="75000"/>
                  </a:schemeClr>
                </a:solidFill>
              </a:rPr>
              <a:t>s</a:t>
            </a:r>
            <a:r>
              <a:rPr lang="en-US" dirty="0" smtClean="0">
                <a:solidFill>
                  <a:schemeClr val="accent6">
                    <a:lumMod val="75000"/>
                  </a:schemeClr>
                </a:solidFill>
              </a:rPr>
              <a:t>uch </a:t>
            </a:r>
            <a:r>
              <a:rPr lang="en-US" dirty="0" smtClean="0">
                <a:solidFill>
                  <a:schemeClr val="accent6">
                    <a:lumMod val="75000"/>
                  </a:schemeClr>
                </a:solidFill>
              </a:rPr>
              <a:t>as being sick, or being excited and alert, or being sleepy expectation, motivation learning etc. </a:t>
            </a:r>
          </a:p>
          <a:p>
            <a:pPr lvl="1"/>
            <a:r>
              <a:rPr lang="en-US" dirty="0" smtClean="0"/>
              <a:t>Ex: a police officer told that their will be a bomb threat, they will be more alert</a:t>
            </a:r>
          </a:p>
          <a:p>
            <a:pPr lvl="1"/>
            <a:r>
              <a:rPr lang="en-US" dirty="0" smtClean="0"/>
              <a:t>Signal detection is the most important as it applies to life and death </a:t>
            </a:r>
          </a:p>
          <a:p>
            <a:endParaRPr lang="en-US" dirty="0"/>
          </a:p>
          <a:p>
            <a:endParaRPr lang="en-US" dirty="0" smtClean="0"/>
          </a:p>
          <a:p>
            <a:endParaRPr lang="en-US" dirty="0" smtClean="0"/>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Measuring the Senses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Subliminal </a:t>
            </a:r>
            <a:r>
              <a:rPr lang="en-US" dirty="0" smtClean="0"/>
              <a:t>Stimulation</a:t>
            </a:r>
          </a:p>
          <a:p>
            <a:r>
              <a:rPr lang="en-US" dirty="0" smtClean="0"/>
              <a:t>Detecting stimulus that is below ones absolute threshold for conscious awareness.</a:t>
            </a:r>
          </a:p>
          <a:p>
            <a:r>
              <a:rPr lang="en-US" dirty="0" smtClean="0"/>
              <a:t>Can we sense?</a:t>
            </a:r>
          </a:p>
          <a:p>
            <a:pPr lvl="1"/>
            <a:r>
              <a:rPr lang="en-US" dirty="0" smtClean="0"/>
              <a:t>Yes, since a. threshold can detect 50%, subliminal will only be some of the times</a:t>
            </a:r>
            <a:endParaRPr lang="en-US" dirty="0" smtClean="0"/>
          </a:p>
          <a:p>
            <a:r>
              <a:rPr lang="en-US" dirty="0" smtClean="0"/>
              <a:t>Can we be affected?</a:t>
            </a:r>
          </a:p>
          <a:p>
            <a:pPr lvl="1"/>
            <a:r>
              <a:rPr lang="en-US" dirty="0" smtClean="0"/>
              <a:t>Yes, can prime (unconscious activation predisposing ones response to a later stimuli)</a:t>
            </a:r>
            <a:endParaRPr lang="en-US" dirty="0" smtClean="0"/>
          </a:p>
          <a:p>
            <a:r>
              <a:rPr lang="en-US" dirty="0" smtClean="0"/>
              <a:t>Sometimes we feel what we do not know nor can describe</a:t>
            </a:r>
          </a:p>
          <a:p>
            <a:r>
              <a:rPr lang="en-US" dirty="0" smtClean="0"/>
              <a:t>Does not have powerful persuasive effects</a:t>
            </a:r>
            <a:endParaRPr lang="en-US" dirty="0" smtClean="0"/>
          </a:p>
          <a:p>
            <a:endParaRPr lang="en-US" dirty="0" smtClean="0"/>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 </a:t>
            </a:r>
            <a:endParaRPr lang="en-US" dirty="0"/>
          </a:p>
        </p:txBody>
      </p:sp>
      <p:sp>
        <p:nvSpPr>
          <p:cNvPr id="3" name="Content Placeholder 2"/>
          <p:cNvSpPr>
            <a:spLocks noGrp="1"/>
          </p:cNvSpPr>
          <p:nvPr>
            <p:ph idx="1"/>
          </p:nvPr>
        </p:nvSpPr>
        <p:spPr/>
        <p:txBody>
          <a:bodyPr>
            <a:normAutofit fontScale="92500"/>
          </a:bodyPr>
          <a:lstStyle/>
          <a:p>
            <a:r>
              <a:rPr lang="en-US" dirty="0" smtClean="0">
                <a:solidFill>
                  <a:srgbClr val="FF0000"/>
                </a:solidFill>
              </a:rPr>
              <a:t>Difference Threshold (JND)</a:t>
            </a:r>
          </a:p>
          <a:p>
            <a:pPr lvl="1"/>
            <a:r>
              <a:rPr lang="en-US" dirty="0" smtClean="0">
                <a:solidFill>
                  <a:schemeClr val="accent6">
                    <a:lumMod val="75000"/>
                  </a:schemeClr>
                </a:solidFill>
              </a:rPr>
              <a:t>The minimum amount of change in stimulation that must occur in order to detect it 50% of the time</a:t>
            </a:r>
          </a:p>
          <a:p>
            <a:pPr lvl="1"/>
            <a:r>
              <a:rPr lang="en-US" dirty="0" smtClean="0"/>
              <a:t>Need </a:t>
            </a:r>
            <a:r>
              <a:rPr lang="en-US" dirty="0" smtClean="0"/>
              <a:t>to be able to detect a change in stimulation</a:t>
            </a:r>
          </a:p>
          <a:p>
            <a:pPr lvl="2"/>
            <a:r>
              <a:rPr lang="en-US" dirty="0" smtClean="0"/>
              <a:t>Such as warm water changing to cold water during a shower</a:t>
            </a:r>
          </a:p>
          <a:p>
            <a:pPr lvl="1"/>
            <a:r>
              <a:rPr lang="en-US" dirty="0" smtClean="0">
                <a:solidFill>
                  <a:schemeClr val="accent6">
                    <a:lumMod val="75000"/>
                  </a:schemeClr>
                </a:solidFill>
              </a:rPr>
              <a:t>Webbers </a:t>
            </a:r>
            <a:r>
              <a:rPr lang="en-US" dirty="0" smtClean="0">
                <a:solidFill>
                  <a:schemeClr val="accent6">
                    <a:lumMod val="75000"/>
                  </a:schemeClr>
                </a:solidFill>
              </a:rPr>
              <a:t>Law</a:t>
            </a:r>
            <a:r>
              <a:rPr lang="en-US" dirty="0" smtClean="0"/>
              <a:t>: governs the laws of JND</a:t>
            </a:r>
          </a:p>
          <a:p>
            <a:pPr lvl="1"/>
            <a:r>
              <a:rPr lang="en-US" dirty="0" smtClean="0"/>
              <a:t>The JND is 2% of the initial stimulus</a:t>
            </a:r>
          </a:p>
          <a:p>
            <a:pPr lvl="1"/>
            <a:r>
              <a:rPr lang="en-US" dirty="0" smtClean="0"/>
              <a:t> is always a constant proportion of the initial </a:t>
            </a:r>
            <a:r>
              <a:rPr lang="en-US" dirty="0" smtClean="0"/>
              <a:t>stimulus</a:t>
            </a:r>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t>
            </a:r>
            <a:r>
              <a:rPr lang="en-US" dirty="0" smtClean="0"/>
              <a:t>. Sensory Adaptation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Definition</a:t>
            </a:r>
          </a:p>
          <a:p>
            <a:pPr lvl="1"/>
            <a:r>
              <a:rPr lang="en-US" dirty="0" smtClean="0"/>
              <a:t>When receptors are exposed to an unchanging stimulus, they will respond less to the stimulus</a:t>
            </a:r>
          </a:p>
          <a:p>
            <a:pPr lvl="1"/>
            <a:r>
              <a:rPr lang="en-US" dirty="0" smtClean="0"/>
              <a:t>The senses adapt to unchanging environment</a:t>
            </a:r>
          </a:p>
          <a:p>
            <a:pPr lvl="1"/>
            <a:r>
              <a:rPr lang="en-US" dirty="0" smtClean="0"/>
              <a:t>Ex: listening to loud music</a:t>
            </a:r>
            <a:endParaRPr lang="en-US" dirty="0"/>
          </a:p>
          <a:p>
            <a:r>
              <a:rPr lang="en-US" dirty="0" smtClean="0"/>
              <a:t>Value:</a:t>
            </a:r>
            <a:endParaRPr lang="en-US" dirty="0"/>
          </a:p>
          <a:p>
            <a:pPr lvl="1"/>
            <a:r>
              <a:rPr lang="en-US" dirty="0" smtClean="0"/>
              <a:t>We have limited focus </a:t>
            </a:r>
          </a:p>
          <a:p>
            <a:pPr lvl="1"/>
            <a:r>
              <a:rPr lang="en-US" dirty="0" smtClean="0"/>
              <a:t>If we don’t adapt to certain noises/smells etc, we wont be able to respond to larger threats</a:t>
            </a:r>
          </a:p>
          <a:p>
            <a:pPr lvl="1"/>
            <a:r>
              <a:rPr lang="en-US" dirty="0" smtClean="0"/>
              <a:t>Body has ways to circumvent sensory adaptation</a:t>
            </a:r>
          </a:p>
          <a:p>
            <a:pPr lvl="2"/>
            <a:r>
              <a:rPr lang="en-US" dirty="0" smtClean="0"/>
              <a:t>Ex: your eyes blink so they don’t sensory adapt</a:t>
            </a:r>
          </a:p>
          <a:p>
            <a:pPr lvl="2"/>
            <a:r>
              <a:rPr lang="en-US" dirty="0" smtClean="0"/>
              <a:t>We adapt to small pains, but not severe pains because it can be dangerous</a:t>
            </a:r>
          </a:p>
          <a:p>
            <a:pPr lvl="2"/>
            <a:r>
              <a:rPr lang="en-US" dirty="0" smtClean="0"/>
              <a:t>You also cannot sensory adapt to dangerous things, like a murder knocking</a:t>
            </a:r>
          </a:p>
          <a:p>
            <a:endParaRPr lang="en-US" dirty="0"/>
          </a:p>
          <a:p>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II. Vision</a:t>
            </a:r>
            <a:endParaRPr lang="en-US" dirty="0"/>
          </a:p>
        </p:txBody>
      </p:sp>
      <p:sp>
        <p:nvSpPr>
          <p:cNvPr id="3" name="Content Placeholder 2"/>
          <p:cNvSpPr>
            <a:spLocks noGrp="1"/>
          </p:cNvSpPr>
          <p:nvPr>
            <p:ph idx="1"/>
          </p:nvPr>
        </p:nvSpPr>
        <p:spPr/>
        <p:txBody>
          <a:bodyPr/>
          <a:lstStyle/>
          <a:p>
            <a:r>
              <a:rPr lang="en-US" dirty="0" smtClean="0"/>
              <a:t>A. The Stimulus</a:t>
            </a:r>
          </a:p>
          <a:p>
            <a:r>
              <a:rPr lang="en-US" dirty="0" smtClean="0"/>
              <a:t>B. The Eye</a:t>
            </a:r>
          </a:p>
          <a:p>
            <a:r>
              <a:rPr lang="en-US" dirty="0" smtClean="0"/>
              <a:t>C. Visual Information Processing</a:t>
            </a:r>
          </a:p>
          <a:p>
            <a:r>
              <a:rPr lang="en-US" dirty="0" smtClean="0"/>
              <a:t>D. </a:t>
            </a:r>
            <a:r>
              <a:rPr lang="en-US" dirty="0" err="1" smtClean="0"/>
              <a:t>Colour</a:t>
            </a:r>
            <a:r>
              <a:rPr lang="en-US" dirty="0" smtClean="0"/>
              <a:t> Vision</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The Stimulus</a:t>
            </a:r>
            <a:endParaRPr lang="en-US" dirty="0"/>
          </a:p>
        </p:txBody>
      </p:sp>
      <p:sp>
        <p:nvSpPr>
          <p:cNvPr id="3" name="Content Placeholder 2"/>
          <p:cNvSpPr>
            <a:spLocks noGrp="1"/>
          </p:cNvSpPr>
          <p:nvPr>
            <p:ph idx="1"/>
          </p:nvPr>
        </p:nvSpPr>
        <p:spPr/>
        <p:txBody>
          <a:bodyPr>
            <a:normAutofit lnSpcReduction="10000"/>
          </a:bodyPr>
          <a:lstStyle/>
          <a:p>
            <a:r>
              <a:rPr lang="en-US" dirty="0" smtClean="0"/>
              <a:t>The stimulus: There must be light</a:t>
            </a:r>
          </a:p>
          <a:p>
            <a:r>
              <a:rPr lang="en-US" dirty="0" smtClean="0"/>
              <a:t>Is electromagnetic radiation</a:t>
            </a:r>
          </a:p>
          <a:p>
            <a:r>
              <a:rPr lang="en-US" dirty="0" smtClean="0"/>
              <a:t>Part of the electromagnetic spectrum</a:t>
            </a:r>
          </a:p>
          <a:p>
            <a:r>
              <a:rPr lang="en-US" dirty="0" smtClean="0"/>
              <a:t>The light we see is called visible light</a:t>
            </a:r>
          </a:p>
          <a:p>
            <a:pPr lvl="1"/>
            <a:r>
              <a:rPr lang="en-US" dirty="0" smtClean="0"/>
              <a:t>The only part of the electromagnetic spectrum that is visible</a:t>
            </a:r>
          </a:p>
          <a:p>
            <a:pPr lvl="1"/>
            <a:r>
              <a:rPr lang="en-US" dirty="0" smtClean="0"/>
              <a:t>Made up of different light waves with a number of different wavelengths</a:t>
            </a:r>
          </a:p>
          <a:p>
            <a:pPr lvl="1"/>
            <a:r>
              <a:rPr lang="en-US" dirty="0" smtClean="0"/>
              <a:t>Detectable around 400nm-700nm</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Text Placeholder 4"/>
          <p:cNvSpPr>
            <a:spLocks noGrp="1"/>
          </p:cNvSpPr>
          <p:nvPr>
            <p:ph type="body" idx="1"/>
          </p:nvPr>
        </p:nvSpPr>
        <p:spPr/>
        <p:txBody>
          <a:bodyPr/>
          <a:lstStyle/>
          <a:p>
            <a:r>
              <a:rPr lang="en-US" dirty="0" smtClean="0"/>
              <a:t>Physical Characteristics</a:t>
            </a:r>
            <a:endParaRPr lang="en-US" dirty="0"/>
          </a:p>
        </p:txBody>
      </p:sp>
      <p:sp>
        <p:nvSpPr>
          <p:cNvPr id="3" name="Content Placeholder 2"/>
          <p:cNvSpPr>
            <a:spLocks noGrp="1"/>
          </p:cNvSpPr>
          <p:nvPr>
            <p:ph sz="half" idx="2"/>
          </p:nvPr>
        </p:nvSpPr>
        <p:spPr/>
        <p:txBody>
          <a:bodyPr/>
          <a:lstStyle/>
          <a:p>
            <a:r>
              <a:rPr lang="en-US" dirty="0" err="1" smtClean="0"/>
              <a:t>Wavlenght</a:t>
            </a:r>
            <a:r>
              <a:rPr lang="en-US" dirty="0" smtClean="0"/>
              <a:t>: the distance between a wave </a:t>
            </a:r>
          </a:p>
          <a:p>
            <a:pPr lvl="1"/>
            <a:r>
              <a:rPr lang="en-US" dirty="0" smtClean="0"/>
              <a:t>Long wavelength</a:t>
            </a:r>
          </a:p>
          <a:p>
            <a:pPr lvl="1"/>
            <a:r>
              <a:rPr lang="en-US" dirty="0" smtClean="0"/>
              <a:t>Medium wavelength</a:t>
            </a:r>
          </a:p>
          <a:p>
            <a:pPr lvl="1"/>
            <a:r>
              <a:rPr lang="en-US" dirty="0" smtClean="0"/>
              <a:t>Short wavelength</a:t>
            </a:r>
          </a:p>
          <a:p>
            <a:r>
              <a:rPr lang="en-US" dirty="0" smtClean="0"/>
              <a:t>Amplitude: the height of the wave</a:t>
            </a:r>
            <a:endParaRPr lang="en-US" dirty="0"/>
          </a:p>
        </p:txBody>
      </p:sp>
      <p:sp>
        <p:nvSpPr>
          <p:cNvPr id="6" name="Text Placeholder 5"/>
          <p:cNvSpPr>
            <a:spLocks noGrp="1"/>
          </p:cNvSpPr>
          <p:nvPr>
            <p:ph type="body" sz="quarter" idx="3"/>
          </p:nvPr>
        </p:nvSpPr>
        <p:spPr/>
        <p:txBody>
          <a:bodyPr/>
          <a:lstStyle/>
          <a:p>
            <a:r>
              <a:rPr lang="en-US" dirty="0" smtClean="0"/>
              <a:t>Psychological Experiences</a:t>
            </a:r>
            <a:endParaRPr lang="en-US" dirty="0"/>
          </a:p>
        </p:txBody>
      </p:sp>
      <p:sp>
        <p:nvSpPr>
          <p:cNvPr id="7" name="Content Placeholder 6"/>
          <p:cNvSpPr>
            <a:spLocks noGrp="1"/>
          </p:cNvSpPr>
          <p:nvPr>
            <p:ph sz="quarter" idx="4"/>
          </p:nvPr>
        </p:nvSpPr>
        <p:spPr/>
        <p:txBody>
          <a:bodyPr/>
          <a:lstStyle/>
          <a:p>
            <a:r>
              <a:rPr lang="en-US" dirty="0" smtClean="0"/>
              <a:t>Transfers the info into Hue (</a:t>
            </a:r>
            <a:r>
              <a:rPr lang="en-US" dirty="0" err="1" smtClean="0"/>
              <a:t>colour</a:t>
            </a:r>
            <a:r>
              <a:rPr lang="en-US" dirty="0" smtClean="0"/>
              <a:t>)</a:t>
            </a:r>
          </a:p>
          <a:p>
            <a:pPr lvl="1"/>
            <a:r>
              <a:rPr lang="en-US" dirty="0" smtClean="0"/>
              <a:t>Red</a:t>
            </a:r>
          </a:p>
          <a:p>
            <a:pPr lvl="1"/>
            <a:r>
              <a:rPr lang="en-US" dirty="0" smtClean="0"/>
              <a:t>Green</a:t>
            </a:r>
          </a:p>
          <a:p>
            <a:pPr lvl="1"/>
            <a:r>
              <a:rPr lang="en-US" dirty="0" smtClean="0"/>
              <a:t>Blue</a:t>
            </a:r>
            <a:endParaRPr lang="en-US" dirty="0"/>
          </a:p>
          <a:p>
            <a:r>
              <a:rPr lang="en-US" dirty="0" smtClean="0"/>
              <a:t>Transfers to brightness</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B. The Eye</a:t>
            </a:r>
            <a:endParaRPr lang="en-US" dirty="0"/>
          </a:p>
        </p:txBody>
      </p:sp>
      <p:sp>
        <p:nvSpPr>
          <p:cNvPr id="8" name="Content Placeholder 7"/>
          <p:cNvSpPr>
            <a:spLocks noGrp="1"/>
          </p:cNvSpPr>
          <p:nvPr>
            <p:ph idx="1"/>
          </p:nvPr>
        </p:nvSpPr>
        <p:spPr/>
        <p:txBody>
          <a:bodyPr>
            <a:normAutofit fontScale="77500" lnSpcReduction="20000"/>
          </a:bodyPr>
          <a:lstStyle/>
          <a:p>
            <a:r>
              <a:rPr lang="en-US" dirty="0" smtClean="0"/>
              <a:t>Focusing the Light</a:t>
            </a:r>
          </a:p>
          <a:p>
            <a:pPr lvl="1"/>
            <a:r>
              <a:rPr lang="en-US" dirty="0" smtClean="0"/>
              <a:t>Cornea: tough, transparent, covers the eyeball; protects and helps focus the light</a:t>
            </a:r>
          </a:p>
          <a:p>
            <a:pPr lvl="1"/>
            <a:r>
              <a:rPr lang="en-US" dirty="0" smtClean="0"/>
              <a:t>Aqueous </a:t>
            </a:r>
            <a:r>
              <a:rPr lang="en-US" dirty="0" err="1" smtClean="0"/>
              <a:t>Humour</a:t>
            </a:r>
            <a:r>
              <a:rPr lang="en-US" dirty="0" smtClean="0"/>
              <a:t>: a chamber filled with </a:t>
            </a:r>
            <a:r>
              <a:rPr lang="en-US" dirty="0" smtClean="0"/>
              <a:t>fluid, </a:t>
            </a:r>
            <a:r>
              <a:rPr lang="en-US" dirty="0" smtClean="0"/>
              <a:t>which helps provide the structures of the eye with oxygen and </a:t>
            </a:r>
            <a:r>
              <a:rPr lang="en-US" dirty="0" smtClean="0"/>
              <a:t>nutrients</a:t>
            </a:r>
            <a:endParaRPr lang="en-US" dirty="0" smtClean="0"/>
          </a:p>
          <a:p>
            <a:pPr lvl="1"/>
            <a:r>
              <a:rPr lang="en-US" dirty="0" smtClean="0"/>
              <a:t>Pupil (Iris): the hole at the centre of the iris (a muscle that determines the eye color), which can contract or dilate to allow more or less light</a:t>
            </a:r>
          </a:p>
          <a:p>
            <a:pPr lvl="1"/>
            <a:r>
              <a:rPr lang="en-US" dirty="0" smtClean="0"/>
              <a:t>Lens: disk shaped, elastic, allowing the eye to change shape to focus on objects both distant and near</a:t>
            </a:r>
          </a:p>
          <a:p>
            <a:pPr lvl="1"/>
            <a:r>
              <a:rPr lang="en-US" dirty="0" smtClean="0"/>
              <a:t>Vitreous humor: a gelatinous fluid, which helps keep the shape of the eye</a:t>
            </a:r>
          </a:p>
          <a:p>
            <a:pPr lvl="1"/>
            <a:r>
              <a:rPr lang="en-US" dirty="0" smtClean="0"/>
              <a:t>Retina: light sensitive, this is where detection, transmission occurs</a:t>
            </a:r>
          </a:p>
          <a:p>
            <a:endParaRPr lang="en-US" dirty="0"/>
          </a:p>
          <a:p>
            <a:endParaRPr lang="en-US" dirty="0" smtClean="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B.1 the Retina- Structure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Composed of </a:t>
            </a:r>
            <a:r>
              <a:rPr lang="en-US" dirty="0" smtClean="0"/>
              <a:t>many </a:t>
            </a:r>
            <a:r>
              <a:rPr lang="en-US" dirty="0" smtClean="0"/>
              <a:t>layers</a:t>
            </a:r>
          </a:p>
          <a:p>
            <a:r>
              <a:rPr lang="en-US" dirty="0" smtClean="0"/>
              <a:t>Innermost </a:t>
            </a:r>
            <a:r>
              <a:rPr lang="en-US" dirty="0" smtClean="0"/>
              <a:t>layer contains rods and cones which detect light</a:t>
            </a:r>
          </a:p>
          <a:p>
            <a:r>
              <a:rPr lang="en-US" dirty="0" smtClean="0"/>
              <a:t>Bipolar cells</a:t>
            </a:r>
          </a:p>
          <a:p>
            <a:r>
              <a:rPr lang="en-US" dirty="0" smtClean="0"/>
              <a:t>Ganglion Cells: they are neurons in the eye</a:t>
            </a:r>
          </a:p>
          <a:p>
            <a:r>
              <a:rPr lang="en-US" dirty="0" smtClean="0"/>
              <a:t>Optic Nerve: bunch of axons from ganglion cells bunched together which caries the info to brain</a:t>
            </a:r>
          </a:p>
          <a:p>
            <a:r>
              <a:rPr lang="en-US" dirty="0" smtClean="0"/>
              <a:t>Blind spot: no light receptors here</a:t>
            </a:r>
          </a:p>
          <a:p>
            <a:r>
              <a:rPr lang="en-US" dirty="0" smtClean="0"/>
              <a:t>Fovea: at the centre of the retina, made </a:t>
            </a:r>
            <a:r>
              <a:rPr lang="en-US" dirty="0" err="1" smtClean="0"/>
              <a:t>enitrly</a:t>
            </a:r>
            <a:r>
              <a:rPr lang="en-US" dirty="0" smtClean="0"/>
              <a:t> up of cones. Responsible of being able to see high details (</a:t>
            </a:r>
            <a:r>
              <a:rPr lang="en-US" dirty="0" err="1" smtClean="0"/>
              <a:t>acuitity</a:t>
            </a:r>
            <a:r>
              <a:rPr lang="en-US" dirty="0" smtClean="0"/>
              <a:t>)</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B.2 The Retina – Rods &amp; Cones</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Photoreceptors</a:t>
            </a:r>
          </a:p>
          <a:p>
            <a:r>
              <a:rPr lang="en-US" dirty="0" smtClean="0"/>
              <a:t>The differ in: </a:t>
            </a:r>
          </a:p>
          <a:p>
            <a:pPr lvl="1"/>
            <a:r>
              <a:rPr lang="en-US" dirty="0" smtClean="0"/>
              <a:t>Shape</a:t>
            </a:r>
          </a:p>
          <a:p>
            <a:pPr lvl="1"/>
            <a:r>
              <a:rPr lang="en-US" dirty="0" smtClean="0"/>
              <a:t>Rods : Cones   20:1</a:t>
            </a:r>
          </a:p>
          <a:p>
            <a:pPr lvl="1"/>
            <a:r>
              <a:rPr lang="en-US" dirty="0" smtClean="0"/>
              <a:t>Function</a:t>
            </a:r>
          </a:p>
          <a:p>
            <a:pPr lvl="2"/>
            <a:r>
              <a:rPr lang="en-US" dirty="0" smtClean="0"/>
              <a:t> rods are super </a:t>
            </a:r>
            <a:r>
              <a:rPr lang="en-US" dirty="0" err="1" smtClean="0"/>
              <a:t>sensative</a:t>
            </a:r>
            <a:r>
              <a:rPr lang="en-US" dirty="0" smtClean="0"/>
              <a:t> to light and we really on them when its dim. Only for black and white and excellent for detecting movement</a:t>
            </a:r>
          </a:p>
          <a:p>
            <a:pPr lvl="2"/>
            <a:r>
              <a:rPr lang="en-US" dirty="0" smtClean="0"/>
              <a:t>Cones, not </a:t>
            </a:r>
            <a:r>
              <a:rPr lang="en-US" dirty="0" err="1" smtClean="0"/>
              <a:t>sensative</a:t>
            </a:r>
            <a:r>
              <a:rPr lang="en-US" dirty="0" smtClean="0"/>
              <a:t> to light. Day vision or when </a:t>
            </a:r>
            <a:r>
              <a:rPr lang="en-US" dirty="0" err="1" smtClean="0"/>
              <a:t>theres</a:t>
            </a:r>
            <a:r>
              <a:rPr lang="en-US" dirty="0" smtClean="0"/>
              <a:t> lots of light. They allow to see for </a:t>
            </a:r>
            <a:r>
              <a:rPr lang="en-US" dirty="0" err="1" smtClean="0"/>
              <a:t>colour</a:t>
            </a:r>
            <a:r>
              <a:rPr lang="en-US" dirty="0" smtClean="0"/>
              <a:t> and black and white. Visual activity</a:t>
            </a:r>
          </a:p>
          <a:p>
            <a:r>
              <a:rPr lang="en-US" dirty="0" smtClean="0"/>
              <a:t>Locations:</a:t>
            </a:r>
          </a:p>
          <a:p>
            <a:pPr lvl="1"/>
            <a:r>
              <a:rPr lang="en-US" dirty="0" smtClean="0"/>
              <a:t>Rods: mostly in the periphery</a:t>
            </a:r>
          </a:p>
          <a:p>
            <a:pPr lvl="1"/>
            <a:r>
              <a:rPr lang="en-US" dirty="0" smtClean="0"/>
              <a:t>Cones: mostly in the centre (the Fovea) </a:t>
            </a:r>
            <a:endParaRPr lang="en-US" dirty="0"/>
          </a:p>
          <a:p>
            <a:r>
              <a:rPr lang="en-US" dirty="0" smtClean="0"/>
              <a:t>Connection to bipolar Cell</a:t>
            </a:r>
          </a:p>
          <a:p>
            <a:pPr lvl="1"/>
            <a:r>
              <a:rPr lang="en-US" dirty="0" smtClean="0"/>
              <a:t>1 cone to 1 bipolar cell</a:t>
            </a:r>
          </a:p>
          <a:p>
            <a:pPr lvl="1"/>
            <a:r>
              <a:rPr lang="en-US" dirty="0" smtClean="0"/>
              <a:t>Several rods to 1 bipolar cell</a:t>
            </a:r>
            <a:endParaRPr lang="en-US" dirty="0"/>
          </a:p>
          <a:p>
            <a:endParaRPr lang="en-US" dirty="0" smtClean="0"/>
          </a:p>
          <a:p>
            <a:endParaRPr lang="en-US" dirty="0"/>
          </a:p>
          <a:p>
            <a:endParaRPr lang="en-US" dirty="0" smtClean="0"/>
          </a:p>
          <a:p>
            <a:endParaRPr lang="en-US" dirty="0"/>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 Visual Information Complexity</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In order of increasing complexity</a:t>
            </a:r>
          </a:p>
          <a:p>
            <a:r>
              <a:rPr lang="en-US" dirty="0" smtClean="0"/>
              <a:t>Retina</a:t>
            </a:r>
          </a:p>
          <a:p>
            <a:pPr lvl="1"/>
            <a:r>
              <a:rPr lang="en-US" dirty="0" smtClean="0"/>
              <a:t>Processes visual information at the level of the ganglion cell</a:t>
            </a:r>
          </a:p>
          <a:p>
            <a:pPr lvl="1"/>
            <a:r>
              <a:rPr lang="en-US" dirty="0" smtClean="0"/>
              <a:t>Not only detection and transmission</a:t>
            </a:r>
          </a:p>
          <a:p>
            <a:r>
              <a:rPr lang="en-US" dirty="0" smtClean="0"/>
              <a:t>Visual Cortex:</a:t>
            </a:r>
          </a:p>
          <a:p>
            <a:pPr lvl="1"/>
            <a:r>
              <a:rPr lang="en-US" dirty="0" smtClean="0"/>
              <a:t>Feature detectors; highly specialized neurons, which only fire if there is a very specific stimulus in the environment</a:t>
            </a:r>
          </a:p>
          <a:p>
            <a:pPr lvl="1"/>
            <a:r>
              <a:rPr lang="en-US" dirty="0" smtClean="0"/>
              <a:t>Info will be passed to other feature detectors</a:t>
            </a:r>
          </a:p>
          <a:p>
            <a:pPr lvl="1"/>
            <a:r>
              <a:rPr lang="en-US" dirty="0" smtClean="0"/>
              <a:t>Ex: will only fire if they see a vertical line</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C1. Retina</a:t>
            </a:r>
            <a:endParaRPr lang="en-US" dirty="0"/>
          </a:p>
        </p:txBody>
      </p:sp>
      <p:sp>
        <p:nvSpPr>
          <p:cNvPr id="3" name="Content Placeholder 2"/>
          <p:cNvSpPr>
            <a:spLocks noGrp="1"/>
          </p:cNvSpPr>
          <p:nvPr>
            <p:ph idx="1"/>
          </p:nvPr>
        </p:nvSpPr>
        <p:spPr>
          <a:xfrm>
            <a:off x="457200" y="1600200"/>
            <a:ext cx="8229600" cy="5257800"/>
          </a:xfrm>
        </p:spPr>
        <p:txBody>
          <a:bodyPr>
            <a:normAutofit fontScale="77500" lnSpcReduction="20000"/>
          </a:bodyPr>
          <a:lstStyle/>
          <a:p>
            <a:r>
              <a:rPr lang="en-US" dirty="0" smtClean="0"/>
              <a:t>Parietal &amp; </a:t>
            </a:r>
            <a:r>
              <a:rPr lang="en-US" dirty="0" err="1" smtClean="0"/>
              <a:t>Temperal</a:t>
            </a:r>
            <a:r>
              <a:rPr lang="en-US" dirty="0" smtClean="0"/>
              <a:t> Lobes</a:t>
            </a:r>
          </a:p>
          <a:p>
            <a:pPr lvl="1"/>
            <a:r>
              <a:rPr lang="en-US" dirty="0" smtClean="0"/>
              <a:t>What Pathway and where Pathway</a:t>
            </a:r>
          </a:p>
          <a:p>
            <a:pPr lvl="1"/>
            <a:r>
              <a:rPr lang="en-US" dirty="0" smtClean="0"/>
              <a:t>Allows to recognize “what” we are looking at</a:t>
            </a:r>
          </a:p>
          <a:p>
            <a:pPr lvl="1"/>
            <a:r>
              <a:rPr lang="en-US" dirty="0" smtClean="0"/>
              <a:t>When info reaches, we will know where in space the object it is and allows to follow the movement of the object. Also allows us to move ourselves to that object </a:t>
            </a:r>
            <a:r>
              <a:rPr lang="en-US" dirty="0" err="1" smtClean="0"/>
              <a:t>ie</a:t>
            </a:r>
            <a:r>
              <a:rPr lang="en-US" dirty="0" smtClean="0"/>
              <a:t>. Grabbing it</a:t>
            </a:r>
          </a:p>
          <a:p>
            <a:r>
              <a:rPr lang="en-US" dirty="0" smtClean="0"/>
              <a:t>Parallel Processing</a:t>
            </a:r>
          </a:p>
          <a:p>
            <a:pPr lvl="1"/>
            <a:r>
              <a:rPr lang="en-US" dirty="0" smtClean="0"/>
              <a:t>Serial Processing: work will occur after the previous is completed.</a:t>
            </a:r>
          </a:p>
          <a:p>
            <a:pPr lvl="1"/>
            <a:r>
              <a:rPr lang="en-US" dirty="0" smtClean="0"/>
              <a:t>The brain will take the its job and break it into several specific pieces</a:t>
            </a:r>
          </a:p>
          <a:p>
            <a:pPr lvl="1"/>
            <a:r>
              <a:rPr lang="en-US" dirty="0" smtClean="0"/>
              <a:t>Different groups of neurons will handle different parts of the job</a:t>
            </a:r>
          </a:p>
          <a:p>
            <a:pPr lvl="1"/>
            <a:r>
              <a:rPr lang="en-US" dirty="0" smtClean="0"/>
              <a:t>Work will be done separately, however done simultaneously</a:t>
            </a:r>
          </a:p>
          <a:p>
            <a:pPr lvl="2"/>
            <a:r>
              <a:rPr lang="en-US" dirty="0" smtClean="0"/>
              <a:t>Ex: </a:t>
            </a:r>
            <a:r>
              <a:rPr lang="en-US" dirty="0" err="1" smtClean="0"/>
              <a:t>colour</a:t>
            </a:r>
            <a:r>
              <a:rPr lang="en-US" dirty="0" smtClean="0"/>
              <a:t>, shape, texture, movement, depth, </a:t>
            </a:r>
            <a:r>
              <a:rPr lang="en-US" dirty="0" err="1" smtClean="0"/>
              <a:t>config</a:t>
            </a:r>
            <a:r>
              <a:rPr lang="en-US" dirty="0" smtClean="0"/>
              <a:t> of a picture</a:t>
            </a:r>
          </a:p>
          <a:p>
            <a:pPr lvl="2"/>
            <a:r>
              <a:rPr lang="en-US" dirty="0" smtClean="0"/>
              <a:t>The info is shared and integrated into one coherent visual scene</a:t>
            </a:r>
            <a:endParaRPr lang="en-US" dirty="0"/>
          </a:p>
          <a:p>
            <a:endParaRPr lang="en-US" dirty="0"/>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 </a:t>
            </a:r>
            <a:r>
              <a:rPr lang="en-US" dirty="0" err="1" smtClean="0"/>
              <a:t>Colour</a:t>
            </a:r>
            <a:endParaRPr lang="en-US" dirty="0"/>
          </a:p>
        </p:txBody>
      </p:sp>
      <p:sp>
        <p:nvSpPr>
          <p:cNvPr id="3" name="Content Placeholder 2"/>
          <p:cNvSpPr>
            <a:spLocks noGrp="1"/>
          </p:cNvSpPr>
          <p:nvPr>
            <p:ph idx="1"/>
          </p:nvPr>
        </p:nvSpPr>
        <p:spPr/>
        <p:txBody>
          <a:bodyPr>
            <a:normAutofit/>
          </a:bodyPr>
          <a:lstStyle/>
          <a:p>
            <a:r>
              <a:rPr lang="en-US" dirty="0" smtClean="0"/>
              <a:t>Not a physical thing!</a:t>
            </a:r>
          </a:p>
          <a:p>
            <a:r>
              <a:rPr lang="en-US" dirty="0" smtClean="0"/>
              <a:t>Different theories as to how we see </a:t>
            </a:r>
            <a:r>
              <a:rPr lang="en-US" dirty="0" err="1" smtClean="0"/>
              <a:t>colour</a:t>
            </a:r>
            <a:endParaRPr lang="en-US" dirty="0" smtClean="0"/>
          </a:p>
          <a:p>
            <a:endParaRPr lang="en-US" dirty="0" smtClean="0"/>
          </a:p>
          <a:p>
            <a:endParaRPr lang="en-US" dirty="0"/>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D.1 Young-Helmholtz theory</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The </a:t>
            </a:r>
            <a:r>
              <a:rPr lang="en-US" dirty="0" err="1" smtClean="0"/>
              <a:t>trichromatic</a:t>
            </a:r>
            <a:r>
              <a:rPr lang="en-US" dirty="0" smtClean="0"/>
              <a:t> theory of vision</a:t>
            </a:r>
          </a:p>
          <a:p>
            <a:r>
              <a:rPr lang="en-US" dirty="0" smtClean="0"/>
              <a:t>There are 3 primary </a:t>
            </a:r>
            <a:r>
              <a:rPr lang="en-US" b="1" dirty="0" smtClean="0"/>
              <a:t>light</a:t>
            </a:r>
            <a:r>
              <a:rPr lang="en-US" dirty="0" smtClean="0"/>
              <a:t> </a:t>
            </a:r>
            <a:r>
              <a:rPr lang="en-US" dirty="0" err="1" smtClean="0"/>
              <a:t>colours</a:t>
            </a:r>
            <a:r>
              <a:rPr lang="en-US" dirty="0" smtClean="0"/>
              <a:t> (red, green, blue)</a:t>
            </a:r>
          </a:p>
          <a:p>
            <a:r>
              <a:rPr lang="en-US" dirty="0" smtClean="0"/>
              <a:t>With these </a:t>
            </a:r>
            <a:r>
              <a:rPr lang="en-US" dirty="0" err="1" smtClean="0"/>
              <a:t>colours</a:t>
            </a:r>
            <a:r>
              <a:rPr lang="en-US" dirty="0" smtClean="0"/>
              <a:t>, we can create all </a:t>
            </a:r>
            <a:r>
              <a:rPr lang="en-US" dirty="0" err="1" smtClean="0"/>
              <a:t>colours</a:t>
            </a:r>
            <a:r>
              <a:rPr lang="en-US" dirty="0" smtClean="0"/>
              <a:t> the human eye can see</a:t>
            </a:r>
          </a:p>
          <a:p>
            <a:pPr lvl="1"/>
            <a:r>
              <a:rPr lang="en-US" dirty="0" smtClean="0"/>
              <a:t>Therefore, there are three different types of cones in the retina</a:t>
            </a:r>
          </a:p>
          <a:p>
            <a:pPr lvl="1"/>
            <a:r>
              <a:rPr lang="en-US" dirty="0" smtClean="0"/>
              <a:t>Each type of cone can respond to a number of wavelengths, but is maximally responsive to a very specific wavelength (long, medium, long)</a:t>
            </a:r>
          </a:p>
          <a:p>
            <a:pPr lvl="1"/>
            <a:r>
              <a:rPr lang="en-US" dirty="0" smtClean="0"/>
              <a:t>The brain will </a:t>
            </a:r>
            <a:r>
              <a:rPr lang="en-US" dirty="0" err="1" smtClean="0"/>
              <a:t>crete</a:t>
            </a:r>
            <a:r>
              <a:rPr lang="en-US" dirty="0" smtClean="0"/>
              <a:t> the experience of a specific </a:t>
            </a:r>
            <a:r>
              <a:rPr lang="en-US" dirty="0" err="1" smtClean="0"/>
              <a:t>colour</a:t>
            </a:r>
            <a:r>
              <a:rPr lang="en-US" dirty="0" smtClean="0"/>
              <a:t> based on the wavelength and the </a:t>
            </a:r>
            <a:r>
              <a:rPr lang="en-US" dirty="0" err="1" smtClean="0"/>
              <a:t>colour</a:t>
            </a:r>
            <a:r>
              <a:rPr lang="en-US" dirty="0" smtClean="0"/>
              <a:t> of the cone</a:t>
            </a:r>
          </a:p>
          <a:p>
            <a:pPr lvl="1"/>
            <a:r>
              <a:rPr lang="en-US" dirty="0" err="1" smtClean="0"/>
              <a:t>Eg</a:t>
            </a:r>
            <a:r>
              <a:rPr lang="en-US" dirty="0" smtClean="0"/>
              <a:t>:  600 nm: s(0%) + m(25%) l(75%) </a:t>
            </a:r>
            <a:r>
              <a:rPr lang="en-US" smtClean="0"/>
              <a:t>= brownish-orange</a:t>
            </a:r>
            <a:endParaRPr lang="en-US" dirty="0" smtClean="0"/>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D.2 Opponent-Process Theory</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Another theory has to how we perceive color</a:t>
            </a:r>
          </a:p>
          <a:p>
            <a:r>
              <a:rPr lang="en-US" dirty="0" smtClean="0"/>
              <a:t>Developed by </a:t>
            </a:r>
            <a:r>
              <a:rPr lang="en-US" dirty="0" err="1" smtClean="0"/>
              <a:t>Hering</a:t>
            </a:r>
            <a:r>
              <a:rPr lang="en-US" dirty="0" smtClean="0"/>
              <a:t>; acknowledged the </a:t>
            </a:r>
            <a:r>
              <a:rPr lang="en-US" dirty="0" err="1" smtClean="0"/>
              <a:t>trichromachtic</a:t>
            </a:r>
            <a:r>
              <a:rPr lang="en-US" dirty="0" smtClean="0"/>
              <a:t> theory, but it doesn’t explain many visual phenomena</a:t>
            </a:r>
          </a:p>
          <a:p>
            <a:pPr lvl="1"/>
            <a:r>
              <a:rPr lang="en-US" dirty="0" smtClean="0"/>
              <a:t>Afterimages: a visual image that persists even though the physical stimulation is over</a:t>
            </a:r>
          </a:p>
          <a:p>
            <a:r>
              <a:rPr lang="en-US" dirty="0" smtClean="0"/>
              <a:t>There are 4 primary </a:t>
            </a:r>
            <a:r>
              <a:rPr lang="en-US" dirty="0" smtClean="0">
                <a:solidFill>
                  <a:srgbClr val="FF0000"/>
                </a:solidFill>
              </a:rPr>
              <a:t>light</a:t>
            </a:r>
            <a:r>
              <a:rPr lang="en-US" dirty="0" smtClean="0"/>
              <a:t> colors R G B Y</a:t>
            </a:r>
          </a:p>
          <a:p>
            <a:r>
              <a:rPr lang="en-US" dirty="0" smtClean="0"/>
              <a:t>Must be 3 antagonistic color systems</a:t>
            </a:r>
          </a:p>
          <a:p>
            <a:pPr lvl="1"/>
            <a:r>
              <a:rPr lang="en-US" dirty="0" smtClean="0"/>
              <a:t>RG, BY, BW</a:t>
            </a:r>
          </a:p>
          <a:p>
            <a:pPr lvl="1"/>
            <a:r>
              <a:rPr lang="en-US" dirty="0" smtClean="0"/>
              <a:t>The neurons in the system will respond in opposing ways to light waves of different lengths</a:t>
            </a:r>
          </a:p>
          <a:p>
            <a:pPr lvl="1"/>
            <a:r>
              <a:rPr lang="en-US" dirty="0" smtClean="0"/>
              <a:t>Ex: the neurons in RG system will respond in opposing ways to red light and the green light. If its excited by red, it will be inhibited by green and vice versa</a:t>
            </a:r>
          </a:p>
          <a:p>
            <a:pPr lvl="1"/>
            <a:r>
              <a:rPr lang="en-US" dirty="0" smtClean="0"/>
              <a:t>The neurons will never be excited or inhibited by both</a:t>
            </a:r>
          </a:p>
          <a:p>
            <a:pPr lvl="1"/>
            <a:r>
              <a:rPr lang="en-US" dirty="0" smtClean="0"/>
              <a:t>If neuron excites to red and blue = purple</a:t>
            </a:r>
          </a:p>
          <a:p>
            <a:pPr lvl="1"/>
            <a:endParaRPr lang="en-US" dirty="0" smtClean="0"/>
          </a:p>
          <a:p>
            <a:endParaRPr lang="en-US" dirty="0" smtClean="0"/>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D.3 Bottom Line (to date)</a:t>
            </a:r>
            <a:endParaRPr lang="en-US" dirty="0"/>
          </a:p>
        </p:txBody>
      </p:sp>
      <p:sp>
        <p:nvSpPr>
          <p:cNvPr id="3" name="Content Placeholder 2"/>
          <p:cNvSpPr>
            <a:spLocks noGrp="1"/>
          </p:cNvSpPr>
          <p:nvPr>
            <p:ph idx="1"/>
          </p:nvPr>
        </p:nvSpPr>
        <p:spPr/>
        <p:txBody>
          <a:bodyPr>
            <a:normAutofit fontScale="92500"/>
          </a:bodyPr>
          <a:lstStyle/>
          <a:p>
            <a:r>
              <a:rPr lang="en-US" dirty="0" smtClean="0"/>
              <a:t>Both theories work</a:t>
            </a:r>
          </a:p>
          <a:p>
            <a:r>
              <a:rPr lang="en-US" dirty="0" smtClean="0"/>
              <a:t>The </a:t>
            </a:r>
            <a:r>
              <a:rPr lang="en-US" dirty="0" err="1" smtClean="0"/>
              <a:t>trichromatic</a:t>
            </a:r>
            <a:r>
              <a:rPr lang="en-US" dirty="0" smtClean="0"/>
              <a:t> theory shows how the cones process</a:t>
            </a:r>
          </a:p>
          <a:p>
            <a:r>
              <a:rPr lang="en-US" dirty="0" smtClean="0"/>
              <a:t>Opp. Process ganglion (retina = neurons in the brain (</a:t>
            </a:r>
            <a:r>
              <a:rPr lang="en-US" dirty="0" err="1" smtClean="0"/>
              <a:t>e.g</a:t>
            </a:r>
            <a:r>
              <a:rPr lang="en-US" dirty="0" smtClean="0"/>
              <a:t> thalamus)</a:t>
            </a:r>
          </a:p>
          <a:p>
            <a:r>
              <a:rPr lang="en-US" dirty="0" smtClean="0"/>
              <a:t>So how do we see </a:t>
            </a:r>
            <a:r>
              <a:rPr lang="en-US" dirty="0" err="1" smtClean="0"/>
              <a:t>colour</a:t>
            </a:r>
            <a:endParaRPr lang="en-US" dirty="0" smtClean="0"/>
          </a:p>
          <a:p>
            <a:pPr lvl="1"/>
            <a:r>
              <a:rPr lang="en-US" dirty="0" smtClean="0"/>
              <a:t>The visible light will hit an object, and </a:t>
            </a:r>
            <a:r>
              <a:rPr lang="en-US" dirty="0" err="1" smtClean="0"/>
              <a:t>interect</a:t>
            </a:r>
            <a:r>
              <a:rPr lang="en-US" dirty="0" smtClean="0"/>
              <a:t> with the surface, some light absorbed and some reflected</a:t>
            </a:r>
          </a:p>
          <a:p>
            <a:pPr lvl="1"/>
            <a:r>
              <a:rPr lang="en-US" dirty="0" smtClean="0"/>
              <a:t>Brain will then </a:t>
            </a:r>
            <a:r>
              <a:rPr lang="en-US" dirty="0" err="1" smtClean="0"/>
              <a:t>percieve</a:t>
            </a:r>
            <a:r>
              <a:rPr lang="en-US" dirty="0" smtClean="0"/>
              <a:t> the pattern of reflected light</a:t>
            </a:r>
          </a:p>
          <a:p>
            <a:endParaRPr lang="en-US" dirty="0" smtClean="0"/>
          </a:p>
          <a:p>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III. Hearing (Audition)</a:t>
            </a:r>
            <a:endParaRPr lang="en-US" dirty="0"/>
          </a:p>
        </p:txBody>
      </p:sp>
      <p:sp>
        <p:nvSpPr>
          <p:cNvPr id="3" name="Content Placeholder 2"/>
          <p:cNvSpPr>
            <a:spLocks noGrp="1"/>
          </p:cNvSpPr>
          <p:nvPr>
            <p:ph idx="1"/>
          </p:nvPr>
        </p:nvSpPr>
        <p:spPr/>
        <p:txBody>
          <a:bodyPr/>
          <a:lstStyle/>
          <a:p>
            <a:r>
              <a:rPr lang="en-US" dirty="0" smtClean="0"/>
              <a:t>A. The stimulus</a:t>
            </a:r>
          </a:p>
          <a:p>
            <a:r>
              <a:rPr lang="en-US" dirty="0" smtClean="0"/>
              <a:t>B. the Ear</a:t>
            </a:r>
          </a:p>
          <a:p>
            <a:r>
              <a:rPr lang="en-US" dirty="0" smtClean="0"/>
              <a:t>C. Detecting Loudness</a:t>
            </a:r>
          </a:p>
          <a:p>
            <a:r>
              <a:rPr lang="en-US" dirty="0" smtClean="0"/>
              <a:t>D. Locating Sound</a:t>
            </a:r>
          </a:p>
          <a:p>
            <a:r>
              <a:rPr lang="en-US" dirty="0" smtClean="0"/>
              <a:t>E. Conduction Hearing Loss &amp; Deaf Culture</a:t>
            </a: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The stimulus</a:t>
            </a:r>
            <a:endParaRPr lang="en-US" dirty="0"/>
          </a:p>
        </p:txBody>
      </p:sp>
      <p:sp>
        <p:nvSpPr>
          <p:cNvPr id="3" name="Content Placeholder 2"/>
          <p:cNvSpPr>
            <a:spLocks noGrp="1"/>
          </p:cNvSpPr>
          <p:nvPr>
            <p:ph idx="1"/>
          </p:nvPr>
        </p:nvSpPr>
        <p:spPr/>
        <p:txBody>
          <a:bodyPr>
            <a:normAutofit/>
          </a:bodyPr>
          <a:lstStyle/>
          <a:p>
            <a:r>
              <a:rPr lang="en-US" dirty="0" smtClean="0"/>
              <a:t>The physical simulation: Sound wave</a:t>
            </a:r>
          </a:p>
          <a:p>
            <a:r>
              <a:rPr lang="en-US" dirty="0" smtClean="0"/>
              <a:t>Air molecules are disturbed and travel in a wave into the ear to be turned into sound</a:t>
            </a:r>
          </a:p>
          <a:p>
            <a:pPr lvl="1"/>
            <a:r>
              <a:rPr lang="en-US" dirty="0" smtClean="0"/>
              <a:t>Sound does not exists, it is psychological</a:t>
            </a:r>
          </a:p>
          <a:p>
            <a:r>
              <a:rPr lang="en-US" dirty="0" smtClean="0"/>
              <a:t>3 </a:t>
            </a:r>
            <a:r>
              <a:rPr lang="en-US" dirty="0" err="1" smtClean="0"/>
              <a:t>characterisitics</a:t>
            </a:r>
            <a:endParaRPr lang="en-US" dirty="0" smtClean="0"/>
          </a:p>
          <a:p>
            <a:endParaRPr lang="en-US" dirty="0" smtClean="0"/>
          </a:p>
          <a:p>
            <a:endParaRPr lang="en-US" dirty="0" smtClean="0"/>
          </a:p>
          <a:p>
            <a:endParaRPr lang="en-US" dirty="0" smtClean="0"/>
          </a:p>
          <a:p>
            <a:endParaRPr lang="en-US" dirty="0"/>
          </a:p>
        </p:txBody>
      </p:sp>
      <p:sp>
        <p:nvSpPr>
          <p:cNvPr id="4" name="TextBox 3"/>
          <p:cNvSpPr txBox="1"/>
          <p:nvPr/>
        </p:nvSpPr>
        <p:spPr>
          <a:xfrm>
            <a:off x="5257800" y="4495800"/>
            <a:ext cx="3200400" cy="1477328"/>
          </a:xfrm>
          <a:prstGeom prst="rect">
            <a:avLst/>
          </a:prstGeom>
          <a:noFill/>
        </p:spPr>
        <p:txBody>
          <a:bodyPr wrap="square" rtlCol="0">
            <a:spAutoFit/>
          </a:bodyPr>
          <a:lstStyle/>
          <a:p>
            <a:r>
              <a:rPr lang="en-US" dirty="0" smtClean="0"/>
              <a:t>Psychological</a:t>
            </a:r>
          </a:p>
          <a:p>
            <a:pPr>
              <a:buFont typeface="Arial" pitchFamily="34" charset="0"/>
              <a:buChar char="•"/>
            </a:pPr>
            <a:r>
              <a:rPr lang="en-US" dirty="0" smtClean="0"/>
              <a:t>Pitch</a:t>
            </a:r>
          </a:p>
          <a:p>
            <a:pPr>
              <a:buFont typeface="Arial" pitchFamily="34" charset="0"/>
              <a:buChar char="•"/>
            </a:pPr>
            <a:r>
              <a:rPr lang="en-US" dirty="0" smtClean="0"/>
              <a:t>Loudness</a:t>
            </a:r>
          </a:p>
          <a:p>
            <a:pPr>
              <a:buFont typeface="Arial" pitchFamily="34" charset="0"/>
              <a:buChar char="•"/>
            </a:pPr>
            <a:r>
              <a:rPr lang="en-US" dirty="0" smtClean="0"/>
              <a:t>Timbre ( what makes the voice unique, and recognizable)</a:t>
            </a:r>
            <a:endParaRPr lang="en-US" dirty="0"/>
          </a:p>
        </p:txBody>
      </p:sp>
      <p:sp>
        <p:nvSpPr>
          <p:cNvPr id="5" name="TextBox 4"/>
          <p:cNvSpPr txBox="1"/>
          <p:nvPr/>
        </p:nvSpPr>
        <p:spPr>
          <a:xfrm>
            <a:off x="381000" y="4419600"/>
            <a:ext cx="4038600" cy="1477328"/>
          </a:xfrm>
          <a:prstGeom prst="rect">
            <a:avLst/>
          </a:prstGeom>
          <a:noFill/>
        </p:spPr>
        <p:txBody>
          <a:bodyPr wrap="square" rtlCol="0">
            <a:spAutoFit/>
          </a:bodyPr>
          <a:lstStyle/>
          <a:p>
            <a:r>
              <a:rPr lang="en-US" dirty="0" smtClean="0"/>
              <a:t>Physical</a:t>
            </a:r>
          </a:p>
          <a:p>
            <a:pPr>
              <a:buFont typeface="Arial" pitchFamily="34" charset="0"/>
              <a:buChar char="•"/>
            </a:pPr>
            <a:r>
              <a:rPr lang="en-US" dirty="0" smtClean="0"/>
              <a:t>Frequency ( the length of the wave)</a:t>
            </a:r>
          </a:p>
          <a:p>
            <a:pPr>
              <a:buFont typeface="Arial" pitchFamily="34" charset="0"/>
              <a:buChar char="•"/>
            </a:pPr>
            <a:r>
              <a:rPr lang="en-US" dirty="0" smtClean="0"/>
              <a:t>Amplitude (Db)</a:t>
            </a:r>
          </a:p>
          <a:p>
            <a:pPr>
              <a:buFont typeface="Arial" pitchFamily="34" charset="0"/>
              <a:buChar char="•"/>
            </a:pPr>
            <a:r>
              <a:rPr lang="en-US" dirty="0" smtClean="0"/>
              <a:t>Complexity (the number of different  frequencies)</a:t>
            </a:r>
            <a:endParaRPr lang="en-US" dirty="0"/>
          </a:p>
        </p:txBody>
      </p:sp>
      <p:sp>
        <p:nvSpPr>
          <p:cNvPr id="6" name="TextBox 5"/>
          <p:cNvSpPr txBox="1"/>
          <p:nvPr/>
        </p:nvSpPr>
        <p:spPr>
          <a:xfrm>
            <a:off x="2057400" y="6239470"/>
            <a:ext cx="4527714" cy="923330"/>
          </a:xfrm>
          <a:prstGeom prst="rect">
            <a:avLst/>
          </a:prstGeom>
          <a:noFill/>
        </p:spPr>
        <p:txBody>
          <a:bodyPr wrap="none" rtlCol="0">
            <a:spAutoFit/>
          </a:bodyPr>
          <a:lstStyle/>
          <a:p>
            <a:r>
              <a:rPr lang="en-US" dirty="0" smtClean="0"/>
              <a:t>Long Wave = Long freq = Low pitch ex. Lion</a:t>
            </a:r>
          </a:p>
          <a:p>
            <a:r>
              <a:rPr lang="en-US" dirty="0" smtClean="0"/>
              <a:t>Short wave = short freq= high pitch ex. rooster</a:t>
            </a:r>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 The Ear</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Outer Ear</a:t>
            </a:r>
          </a:p>
          <a:p>
            <a:pPr lvl="1"/>
            <a:r>
              <a:rPr lang="en-US" dirty="0" smtClean="0"/>
              <a:t>Sound waves enter the ear thru the </a:t>
            </a:r>
            <a:r>
              <a:rPr lang="en-US" dirty="0" err="1" smtClean="0"/>
              <a:t>pinna</a:t>
            </a:r>
            <a:r>
              <a:rPr lang="en-US" dirty="0" smtClean="0"/>
              <a:t>; it funnels the sound waves into the ear</a:t>
            </a:r>
          </a:p>
          <a:p>
            <a:pPr lvl="1"/>
            <a:r>
              <a:rPr lang="en-US" dirty="0" smtClean="0"/>
              <a:t>Auditory canal: a thin tube inside the skull where it is amplified (amplified also by others)</a:t>
            </a:r>
          </a:p>
          <a:p>
            <a:r>
              <a:rPr lang="en-US" dirty="0" smtClean="0"/>
              <a:t>Middle Ear</a:t>
            </a:r>
          </a:p>
          <a:p>
            <a:pPr lvl="1"/>
            <a:r>
              <a:rPr lang="en-US" dirty="0" smtClean="0"/>
              <a:t>Eardrum: vibrates from the sound waves</a:t>
            </a:r>
            <a:br>
              <a:rPr lang="en-US" dirty="0" smtClean="0"/>
            </a:br>
            <a:r>
              <a:rPr lang="en-US" dirty="0" smtClean="0"/>
              <a:t>cause 3 tiny bones (</a:t>
            </a:r>
            <a:r>
              <a:rPr lang="en-US" dirty="0" err="1" smtClean="0"/>
              <a:t>ossicles</a:t>
            </a:r>
            <a:r>
              <a:rPr lang="en-US" dirty="0" smtClean="0"/>
              <a:t>) to start vibrating (study these names)</a:t>
            </a:r>
          </a:p>
          <a:p>
            <a:pPr lvl="1"/>
            <a:r>
              <a:rPr lang="en-US" dirty="0" smtClean="0"/>
              <a:t>Causes the oval window to vibrate</a:t>
            </a:r>
          </a:p>
          <a:p>
            <a:r>
              <a:rPr lang="en-US" dirty="0" smtClean="0"/>
              <a:t>Inner Ear</a:t>
            </a:r>
          </a:p>
          <a:p>
            <a:pPr lvl="1"/>
            <a:r>
              <a:rPr lang="en-US" dirty="0" smtClean="0"/>
              <a:t>Will cause pressure waves to form in the Cochlear fluid (cochlea)</a:t>
            </a:r>
          </a:p>
          <a:p>
            <a:pPr lvl="1"/>
            <a:r>
              <a:rPr lang="en-US" dirty="0" smtClean="0"/>
              <a:t>Will cause the Basilar membrane to vibrate</a:t>
            </a:r>
          </a:p>
          <a:p>
            <a:pPr lvl="1"/>
            <a:r>
              <a:rPr lang="en-US" dirty="0" smtClean="0"/>
              <a:t>Cause hair cells on the Basilar membrane to bend, activating them</a:t>
            </a:r>
          </a:p>
          <a:p>
            <a:pPr lvl="1"/>
            <a:r>
              <a:rPr lang="en-US" dirty="0" smtClean="0"/>
              <a:t>Cilia will detect, </a:t>
            </a:r>
            <a:r>
              <a:rPr lang="en-US" dirty="0" err="1" smtClean="0"/>
              <a:t>transduce</a:t>
            </a:r>
            <a:r>
              <a:rPr lang="en-US" dirty="0" smtClean="0"/>
              <a:t> and transmit  to other neurons</a:t>
            </a:r>
          </a:p>
          <a:p>
            <a:r>
              <a:rPr lang="en-US" dirty="0" smtClean="0"/>
              <a:t>Will reach the brain via auditory nerve for further processing</a:t>
            </a:r>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 Detecting Loudness</a:t>
            </a:r>
            <a:endParaRPr lang="en-US" dirty="0"/>
          </a:p>
        </p:txBody>
      </p:sp>
      <p:sp>
        <p:nvSpPr>
          <p:cNvPr id="3" name="Content Placeholder 2"/>
          <p:cNvSpPr>
            <a:spLocks noGrp="1"/>
          </p:cNvSpPr>
          <p:nvPr>
            <p:ph idx="1"/>
          </p:nvPr>
        </p:nvSpPr>
        <p:spPr/>
        <p:txBody>
          <a:bodyPr/>
          <a:lstStyle/>
          <a:p>
            <a:r>
              <a:rPr lang="en-US" dirty="0" smtClean="0"/>
              <a:t>Brain monitors the number of hair cells (cilia) is being fired</a:t>
            </a:r>
          </a:p>
          <a:p>
            <a:pPr lvl="1"/>
            <a:r>
              <a:rPr lang="en-US" dirty="0" smtClean="0"/>
              <a:t>The more hair cells = louder sound and v.v.</a:t>
            </a:r>
          </a:p>
          <a:p>
            <a:endParaRPr lang="en-US" dirty="0" smtClean="0"/>
          </a:p>
          <a:p>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 How do we perceive Pitch?</a:t>
            </a:r>
            <a:endParaRPr lang="en-US" dirty="0"/>
          </a:p>
        </p:txBody>
      </p:sp>
      <p:sp>
        <p:nvSpPr>
          <p:cNvPr id="3" name="Content Placeholder 2"/>
          <p:cNvSpPr>
            <a:spLocks noGrp="1"/>
          </p:cNvSpPr>
          <p:nvPr>
            <p:ph idx="1"/>
          </p:nvPr>
        </p:nvSpPr>
        <p:spPr/>
        <p:txBody>
          <a:bodyPr/>
          <a:lstStyle/>
          <a:p>
            <a:r>
              <a:rPr lang="en-US" dirty="0" smtClean="0"/>
              <a:t>D.1 Place theory</a:t>
            </a:r>
          </a:p>
          <a:p>
            <a:r>
              <a:rPr lang="en-US" dirty="0" smtClean="0"/>
              <a:t>D.2 frequency theory</a:t>
            </a:r>
          </a:p>
          <a:p>
            <a:r>
              <a:rPr lang="en-US" dirty="0" smtClean="0"/>
              <a:t>D.3 Bottom Line</a:t>
            </a:r>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D.1 Place theory</a:t>
            </a:r>
            <a:endParaRPr lang="en-US" dirty="0"/>
          </a:p>
        </p:txBody>
      </p:sp>
      <p:sp>
        <p:nvSpPr>
          <p:cNvPr id="3" name="Content Placeholder 2"/>
          <p:cNvSpPr>
            <a:spLocks noGrp="1"/>
          </p:cNvSpPr>
          <p:nvPr>
            <p:ph idx="1"/>
          </p:nvPr>
        </p:nvSpPr>
        <p:spPr/>
        <p:txBody>
          <a:bodyPr/>
          <a:lstStyle/>
          <a:p>
            <a:r>
              <a:rPr lang="en-US" dirty="0" smtClean="0"/>
              <a:t>Inside the cochlea there is a basilar membrane</a:t>
            </a:r>
          </a:p>
          <a:p>
            <a:r>
              <a:rPr lang="en-US" dirty="0" smtClean="0"/>
              <a:t>Sound waves of different frequencies will cause maximal activation in different places on the basilar membrane</a:t>
            </a:r>
          </a:p>
          <a:p>
            <a:r>
              <a:rPr lang="en-US" dirty="0" smtClean="0"/>
              <a:t>High frequency sound waves </a:t>
            </a:r>
            <a:r>
              <a:rPr lang="en-US" dirty="0" smtClean="0">
                <a:sym typeface="Wingdings" pitchFamily="2" charset="2"/>
              </a:rPr>
              <a:t> max act. At the beginning of membrane</a:t>
            </a:r>
          </a:p>
          <a:p>
            <a:r>
              <a:rPr lang="en-US" dirty="0" smtClean="0">
                <a:sym typeface="Wingdings" pitchFamily="2" charset="2"/>
              </a:rPr>
              <a:t>At low frequency  doesn’t work</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D.2 Frequency Theory</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The brain will monitor the rate of the firing of the cilia</a:t>
            </a:r>
          </a:p>
          <a:p>
            <a:r>
              <a:rPr lang="en-US" dirty="0" smtClean="0"/>
              <a:t>The frequency determines the rate of firing</a:t>
            </a:r>
          </a:p>
          <a:p>
            <a:pPr lvl="1"/>
            <a:r>
              <a:rPr lang="en-US" dirty="0" smtClean="0"/>
              <a:t>High freq. </a:t>
            </a:r>
            <a:r>
              <a:rPr lang="en-US" dirty="0" smtClean="0">
                <a:sym typeface="Wingdings" pitchFamily="2" charset="2"/>
              </a:rPr>
              <a:t> high # cilia</a:t>
            </a:r>
          </a:p>
          <a:p>
            <a:pPr lvl="1"/>
            <a:r>
              <a:rPr lang="en-US" dirty="0" smtClean="0">
                <a:sym typeface="Wingdings" pitchFamily="2" charset="2"/>
              </a:rPr>
              <a:t>Low freq  low</a:t>
            </a:r>
          </a:p>
          <a:p>
            <a:r>
              <a:rPr lang="en-US" dirty="0" smtClean="0">
                <a:sym typeface="Wingdings" pitchFamily="2" charset="2"/>
              </a:rPr>
              <a:t>1 Hz = 1 action potential firing/ second</a:t>
            </a:r>
          </a:p>
          <a:p>
            <a:r>
              <a:rPr lang="en-US" dirty="0" smtClean="0">
                <a:sym typeface="Wingdings" pitchFamily="2" charset="2"/>
              </a:rPr>
              <a:t>However, cilia can only fire 1000 AP/sec, however we can hear up to 20000 AP/sec</a:t>
            </a:r>
          </a:p>
          <a:p>
            <a:pPr lvl="1"/>
            <a:r>
              <a:rPr lang="en-US" dirty="0" smtClean="0">
                <a:sym typeface="Wingdings" pitchFamily="2" charset="2"/>
              </a:rPr>
              <a:t>The volley principle: when we have sound waves of high freq, other cilia will combine and synch together</a:t>
            </a:r>
          </a:p>
          <a:p>
            <a:pPr lvl="1"/>
            <a:r>
              <a:rPr lang="en-US" dirty="0" smtClean="0">
                <a:sym typeface="Wingdings" pitchFamily="2" charset="2"/>
              </a:rPr>
              <a:t>one group at a time will fire 1000 AP/sec in rapid succession</a:t>
            </a:r>
          </a:p>
          <a:p>
            <a:pPr lvl="1"/>
            <a:r>
              <a:rPr lang="en-US" dirty="0" smtClean="0">
                <a:sym typeface="Wingdings" pitchFamily="2" charset="2"/>
              </a:rPr>
              <a:t>1000 + 1000 + 1000 + 1000 = 4000</a:t>
            </a:r>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D.3 Bottom Line</a:t>
            </a:r>
            <a:endParaRPr lang="en-US" dirty="0"/>
          </a:p>
        </p:txBody>
      </p:sp>
      <p:sp>
        <p:nvSpPr>
          <p:cNvPr id="3" name="Content Placeholder 2"/>
          <p:cNvSpPr>
            <a:spLocks noGrp="1"/>
          </p:cNvSpPr>
          <p:nvPr>
            <p:ph idx="1"/>
          </p:nvPr>
        </p:nvSpPr>
        <p:spPr/>
        <p:txBody>
          <a:bodyPr/>
          <a:lstStyle/>
          <a:p>
            <a:r>
              <a:rPr lang="en-US" dirty="0" smtClean="0"/>
              <a:t>Both theories offer some explanation on how we perceive pitch</a:t>
            </a:r>
          </a:p>
          <a:p>
            <a:r>
              <a:rPr lang="en-US" dirty="0" smtClean="0"/>
              <a:t>Place theory: how we perceive high frequency</a:t>
            </a:r>
          </a:p>
          <a:p>
            <a:r>
              <a:rPr lang="en-US" dirty="0" smtClean="0"/>
              <a:t>Frequency theory: how we perceive low freq</a:t>
            </a:r>
          </a:p>
          <a:p>
            <a:r>
              <a:rPr lang="en-US" dirty="0" smtClean="0"/>
              <a:t>Combination: will explain everything</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 Locating Sound</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2 clues to know where sound waves are coming from</a:t>
            </a:r>
          </a:p>
          <a:p>
            <a:r>
              <a:rPr lang="en-US" dirty="0" smtClean="0"/>
              <a:t>Time arrival: </a:t>
            </a:r>
          </a:p>
          <a:p>
            <a:pPr lvl="1"/>
            <a:r>
              <a:rPr lang="en-US" dirty="0" smtClean="0"/>
              <a:t>the sound wave will hit the ear that is closest to the source. The tiny diff in timing will say whether its coming from left and right</a:t>
            </a:r>
          </a:p>
          <a:p>
            <a:r>
              <a:rPr lang="en-US" dirty="0" smtClean="0"/>
              <a:t>Loudness: </a:t>
            </a:r>
          </a:p>
          <a:p>
            <a:pPr lvl="1"/>
            <a:r>
              <a:rPr lang="en-US" dirty="0" smtClean="0"/>
              <a:t>the ear that is closer to the source will experience the sound wave louder</a:t>
            </a:r>
          </a:p>
          <a:p>
            <a:pPr lvl="1"/>
            <a:r>
              <a:rPr lang="en-US" dirty="0" smtClean="0"/>
              <a:t>The second ear will hear it more muffled, since it has to travel through brain and flesh of head</a:t>
            </a:r>
          </a:p>
          <a:p>
            <a:r>
              <a:rPr lang="en-US" dirty="0" smtClean="0"/>
              <a:t>Direct: if both receive the sound wave at the same time, how will we know which direction its coming from</a:t>
            </a:r>
          </a:p>
          <a:p>
            <a:pPr lvl="1"/>
            <a:r>
              <a:rPr lang="en-US" dirty="0" smtClean="0"/>
              <a:t>We cock or turn our heads</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 Hearing Loss &amp; Deaf Culture</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Conduction hearing Loss</a:t>
            </a:r>
          </a:p>
          <a:p>
            <a:pPr lvl="1"/>
            <a:r>
              <a:rPr lang="en-US" dirty="0" smtClean="0"/>
              <a:t>Some of the structures that carry/ transport the sound waves are damaged</a:t>
            </a:r>
          </a:p>
          <a:p>
            <a:pPr lvl="1"/>
            <a:r>
              <a:rPr lang="en-US" dirty="0" smtClean="0"/>
              <a:t>Solution: a digital hearing aid</a:t>
            </a:r>
          </a:p>
          <a:p>
            <a:pPr lvl="2"/>
            <a:r>
              <a:rPr lang="en-US" dirty="0" smtClean="0"/>
              <a:t>Amplifies the sound waves</a:t>
            </a:r>
          </a:p>
          <a:p>
            <a:pPr lvl="2"/>
            <a:r>
              <a:rPr lang="en-US" dirty="0" smtClean="0"/>
              <a:t>Compressed sound: only amplifies soft sounds</a:t>
            </a:r>
          </a:p>
          <a:p>
            <a:r>
              <a:rPr lang="en-US" dirty="0" err="1" smtClean="0"/>
              <a:t>Sensorineural</a:t>
            </a:r>
            <a:r>
              <a:rPr lang="en-US" dirty="0" smtClean="0"/>
              <a:t> Hearing Loss</a:t>
            </a:r>
          </a:p>
          <a:p>
            <a:pPr lvl="1"/>
            <a:r>
              <a:rPr lang="en-US" dirty="0" smtClean="0"/>
              <a:t>Some of the structure involved in the detection, transmission, transduction in hearing are damaged (</a:t>
            </a:r>
            <a:r>
              <a:rPr lang="en-US" dirty="0" err="1" smtClean="0"/>
              <a:t>ie</a:t>
            </a:r>
            <a:r>
              <a:rPr lang="en-US" dirty="0" smtClean="0"/>
              <a:t>. The auditory nerve)</a:t>
            </a:r>
          </a:p>
          <a:p>
            <a:pPr lvl="1"/>
            <a:r>
              <a:rPr lang="en-US" dirty="0" smtClean="0"/>
              <a:t>Solution: cochlear implants</a:t>
            </a:r>
          </a:p>
          <a:p>
            <a:pPr lvl="2"/>
            <a:r>
              <a:rPr lang="en-US" dirty="0" smtClean="0"/>
              <a:t>Implants electrodes in the cochlea to send electrical </a:t>
            </a:r>
            <a:r>
              <a:rPr lang="en-US" dirty="0" err="1" smtClean="0"/>
              <a:t>sim</a:t>
            </a:r>
            <a:r>
              <a:rPr lang="en-US" dirty="0" smtClean="0"/>
              <a:t>.</a:t>
            </a:r>
          </a:p>
          <a:p>
            <a:endParaRPr lang="en-US" dirty="0" smtClean="0"/>
          </a:p>
          <a:p>
            <a:endParaRPr lang="en-US" dirty="0" smtClean="0"/>
          </a:p>
          <a:p>
            <a:endParaRPr lang="en-US" dirty="0" smtClean="0"/>
          </a:p>
          <a:p>
            <a:endParaRPr lang="en-US" dirty="0" smtClean="0"/>
          </a:p>
          <a:p>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IV. Other Senses</a:t>
            </a:r>
            <a:endParaRPr lang="en-US" dirty="0"/>
          </a:p>
        </p:txBody>
      </p:sp>
      <p:sp>
        <p:nvSpPr>
          <p:cNvPr id="3" name="Content Placeholder 2"/>
          <p:cNvSpPr>
            <a:spLocks noGrp="1"/>
          </p:cNvSpPr>
          <p:nvPr>
            <p:ph idx="1"/>
          </p:nvPr>
        </p:nvSpPr>
        <p:spPr/>
        <p:txBody>
          <a:bodyPr/>
          <a:lstStyle/>
          <a:p>
            <a:r>
              <a:rPr lang="en-US" dirty="0" smtClean="0"/>
              <a:t>A. Touch</a:t>
            </a:r>
          </a:p>
          <a:p>
            <a:r>
              <a:rPr lang="en-US" dirty="0" smtClean="0"/>
              <a:t>B.  Smell</a:t>
            </a:r>
          </a:p>
          <a:p>
            <a:r>
              <a:rPr lang="en-US" dirty="0" smtClean="0"/>
              <a:t>C. Taste</a:t>
            </a:r>
          </a:p>
          <a:p>
            <a:r>
              <a:rPr lang="en-US" dirty="0" smtClean="0"/>
              <a:t>D. Body Position &amp; Movement</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Touch</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The largest organ is the Skin</a:t>
            </a:r>
          </a:p>
          <a:p>
            <a:pPr lvl="1"/>
            <a:r>
              <a:rPr lang="en-US" dirty="0" smtClean="0"/>
              <a:t>Protects and sense</a:t>
            </a:r>
          </a:p>
          <a:p>
            <a:r>
              <a:rPr lang="en-US" dirty="0" err="1" smtClean="0"/>
              <a:t>Cutaneous</a:t>
            </a:r>
            <a:r>
              <a:rPr lang="en-US" dirty="0" smtClean="0"/>
              <a:t> senses</a:t>
            </a:r>
          </a:p>
          <a:p>
            <a:r>
              <a:rPr lang="en-US" dirty="0" smtClean="0"/>
              <a:t>Includes touch and the other sensations of the skin</a:t>
            </a:r>
          </a:p>
          <a:p>
            <a:r>
              <a:rPr lang="en-US" dirty="0" smtClean="0"/>
              <a:t>4 Receptors on the skin</a:t>
            </a:r>
          </a:p>
          <a:p>
            <a:pPr lvl="1"/>
            <a:r>
              <a:rPr lang="en-US" dirty="0" smtClean="0"/>
              <a:t>Temp (warm &amp; cold), Pressure, Pain, Itch</a:t>
            </a:r>
          </a:p>
          <a:p>
            <a:r>
              <a:rPr lang="en-US" dirty="0" smtClean="0"/>
              <a:t>Other sensation are caused by different combinations of the receptors</a:t>
            </a:r>
          </a:p>
          <a:p>
            <a:r>
              <a:rPr lang="en-US" dirty="0" smtClean="0"/>
              <a:t>Ex: Intense heat = warm + cold receptors</a:t>
            </a:r>
          </a:p>
          <a:p>
            <a:r>
              <a:rPr lang="en-US" dirty="0" smtClean="0"/>
              <a:t>A1. Touch</a:t>
            </a:r>
          </a:p>
          <a:p>
            <a:r>
              <a:rPr lang="en-US" dirty="0" smtClean="0"/>
              <a:t>A2. Pain</a:t>
            </a:r>
          </a:p>
          <a:p>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A.1 Touch</a:t>
            </a:r>
            <a:endParaRPr lang="en-US" dirty="0"/>
          </a:p>
        </p:txBody>
      </p:sp>
      <p:sp>
        <p:nvSpPr>
          <p:cNvPr id="3" name="Content Placeholder 2"/>
          <p:cNvSpPr>
            <a:spLocks noGrp="1"/>
          </p:cNvSpPr>
          <p:nvPr>
            <p:ph idx="1"/>
          </p:nvPr>
        </p:nvSpPr>
        <p:spPr/>
        <p:txBody>
          <a:bodyPr/>
          <a:lstStyle/>
          <a:p>
            <a:r>
              <a:rPr lang="en-US" dirty="0" smtClean="0"/>
              <a:t>Importance</a:t>
            </a:r>
          </a:p>
          <a:p>
            <a:pPr lvl="1"/>
            <a:r>
              <a:rPr lang="en-US" dirty="0" smtClean="0"/>
              <a:t>Very important for physical and mental health </a:t>
            </a:r>
          </a:p>
          <a:p>
            <a:pPr lvl="1"/>
            <a:r>
              <a:rPr lang="en-US" dirty="0" smtClean="0"/>
              <a:t>Premature babies when touched develop faster</a:t>
            </a:r>
          </a:p>
          <a:p>
            <a:pPr lvl="1"/>
            <a:r>
              <a:rPr lang="en-US" dirty="0" smtClean="0"/>
              <a:t>Rats </a:t>
            </a:r>
          </a:p>
          <a:p>
            <a:endParaRPr lang="en-US" dirty="0" smtClean="0"/>
          </a:p>
          <a:p>
            <a:endParaRPr lang="en-US" dirty="0" smtClean="0"/>
          </a:p>
          <a:p>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2 Pain</a:t>
            </a:r>
            <a:endParaRPr lang="en-US" dirty="0"/>
          </a:p>
        </p:txBody>
      </p:sp>
      <p:sp>
        <p:nvSpPr>
          <p:cNvPr id="3" name="Content Placeholder 2"/>
          <p:cNvSpPr>
            <a:spLocks noGrp="1"/>
          </p:cNvSpPr>
          <p:nvPr>
            <p:ph idx="1"/>
          </p:nvPr>
        </p:nvSpPr>
        <p:spPr/>
        <p:txBody>
          <a:bodyPr/>
          <a:lstStyle/>
          <a:p>
            <a:r>
              <a:rPr lang="en-US" dirty="0" smtClean="0"/>
              <a:t>A.2.1 Introduction</a:t>
            </a:r>
          </a:p>
          <a:p>
            <a:r>
              <a:rPr lang="en-US" dirty="0" smtClean="0"/>
              <a:t>A.2.2 </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smtClean="0"/>
              <a:t>Pain: an unpleasant sensory, associated in actual or potential tissue damage</a:t>
            </a:r>
          </a:p>
          <a:p>
            <a:r>
              <a:rPr lang="en-US" dirty="0" err="1" smtClean="0"/>
              <a:t>Nociceptors</a:t>
            </a:r>
            <a:r>
              <a:rPr lang="en-US" dirty="0" smtClean="0"/>
              <a:t>: a sensory receptor that detect, </a:t>
            </a:r>
            <a:r>
              <a:rPr lang="en-US" dirty="0" err="1" smtClean="0"/>
              <a:t>tranduce</a:t>
            </a:r>
            <a:r>
              <a:rPr lang="en-US" dirty="0" smtClean="0"/>
              <a:t> and transmit harmful stimuli</a:t>
            </a:r>
          </a:p>
          <a:p>
            <a:r>
              <a:rPr lang="en-US" dirty="0" smtClean="0"/>
              <a:t>Survival: the ability of feeling pain is important for survival. </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A.2.1 Gate- Control Theory</a:t>
            </a:r>
            <a:endParaRPr lang="en-US" dirty="0"/>
          </a:p>
        </p:txBody>
      </p:sp>
      <p:sp>
        <p:nvSpPr>
          <p:cNvPr id="3" name="Content Placeholder 2"/>
          <p:cNvSpPr>
            <a:spLocks noGrp="1"/>
          </p:cNvSpPr>
          <p:nvPr>
            <p:ph idx="1"/>
          </p:nvPr>
        </p:nvSpPr>
        <p:spPr/>
        <p:txBody>
          <a:bodyPr>
            <a:normAutofit lnSpcReduction="10000"/>
          </a:bodyPr>
          <a:lstStyle/>
          <a:p>
            <a:r>
              <a:rPr lang="en-US" dirty="0" smtClean="0"/>
              <a:t>A neurological gate </a:t>
            </a:r>
            <a:r>
              <a:rPr lang="en-US" dirty="0" err="1" smtClean="0"/>
              <a:t>int</a:t>
            </a:r>
            <a:r>
              <a:rPr lang="en-US" dirty="0" smtClean="0"/>
              <a:t> eh </a:t>
            </a:r>
            <a:r>
              <a:rPr lang="en-US" dirty="0" err="1" smtClean="0"/>
              <a:t>pinal</a:t>
            </a:r>
            <a:r>
              <a:rPr lang="en-US" dirty="0" smtClean="0"/>
              <a:t> cord, once </a:t>
            </a:r>
            <a:r>
              <a:rPr lang="en-US" dirty="0" err="1" smtClean="0"/>
              <a:t>opend</a:t>
            </a:r>
            <a:r>
              <a:rPr lang="en-US" dirty="0" smtClean="0"/>
              <a:t> = feel </a:t>
            </a:r>
            <a:r>
              <a:rPr lang="en-US" dirty="0" err="1" smtClean="0"/>
              <a:t>painn</a:t>
            </a:r>
            <a:r>
              <a:rPr lang="en-US" dirty="0" smtClean="0"/>
              <a:t>, closed = no pain</a:t>
            </a:r>
          </a:p>
          <a:p>
            <a:pPr lvl="1"/>
            <a:r>
              <a:rPr lang="en-US" dirty="0" smtClean="0"/>
              <a:t>Small nerve fibers, when </a:t>
            </a:r>
            <a:r>
              <a:rPr lang="en-US" dirty="0" err="1" smtClean="0"/>
              <a:t>activitaed</a:t>
            </a:r>
            <a:r>
              <a:rPr lang="en-US" dirty="0" smtClean="0"/>
              <a:t> open the gate, and we feel pain</a:t>
            </a:r>
          </a:p>
          <a:p>
            <a:pPr lvl="1"/>
            <a:r>
              <a:rPr lang="en-US" dirty="0" smtClean="0"/>
              <a:t>Large nerve fibers, when activated close the gate, which lessens the pain or stops</a:t>
            </a:r>
          </a:p>
          <a:p>
            <a:pPr lvl="2"/>
            <a:r>
              <a:rPr lang="en-US" dirty="0" smtClean="0"/>
              <a:t>Carries other information</a:t>
            </a:r>
          </a:p>
          <a:p>
            <a:r>
              <a:rPr lang="en-US" dirty="0" smtClean="0"/>
              <a:t>Application: when we rub ourselves on a hurt hand or w/e it stimulates the large nerve fibers to close the gate</a:t>
            </a:r>
          </a:p>
          <a:p>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A.2.2 The role of the brain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The brain can play a role in closing the gate</a:t>
            </a:r>
          </a:p>
          <a:p>
            <a:r>
              <a:rPr lang="en-US" dirty="0" smtClean="0"/>
              <a:t>Stimulation-induced analgesia(feeling no pain)</a:t>
            </a:r>
          </a:p>
          <a:p>
            <a:pPr lvl="1"/>
            <a:r>
              <a:rPr lang="en-US" dirty="0" smtClean="0"/>
              <a:t>Stimulates areas in the brain which prevents the feeling of pain</a:t>
            </a:r>
          </a:p>
          <a:p>
            <a:r>
              <a:rPr lang="en-US" dirty="0" smtClean="0"/>
              <a:t>Belief-induced analgesia</a:t>
            </a:r>
          </a:p>
          <a:p>
            <a:pPr lvl="1"/>
            <a:r>
              <a:rPr lang="en-US" dirty="0" smtClean="0"/>
              <a:t>Our beliefs could open and close the gates</a:t>
            </a:r>
          </a:p>
          <a:p>
            <a:pPr lvl="1"/>
            <a:r>
              <a:rPr lang="en-US" dirty="0" smtClean="0"/>
              <a:t>Religious and spiritual things</a:t>
            </a:r>
          </a:p>
          <a:p>
            <a:pPr lvl="1"/>
            <a:r>
              <a:rPr lang="en-US" dirty="0" smtClean="0"/>
              <a:t>Placebo effect</a:t>
            </a:r>
          </a:p>
          <a:p>
            <a:r>
              <a:rPr lang="en-US" dirty="0" smtClean="0"/>
              <a:t>Stress-induced analgesia</a:t>
            </a:r>
          </a:p>
          <a:p>
            <a:pPr lvl="1"/>
            <a:r>
              <a:rPr lang="en-US" dirty="0" smtClean="0"/>
              <a:t>When were really stressed, we don’t feel pain</a:t>
            </a:r>
          </a:p>
          <a:p>
            <a:pPr lvl="1"/>
            <a:r>
              <a:rPr lang="en-US" dirty="0" smtClean="0"/>
              <a:t>A lion bit </a:t>
            </a:r>
            <a:r>
              <a:rPr lang="en-US" dirty="0" err="1" smtClean="0"/>
              <a:t>someones</a:t>
            </a:r>
            <a:r>
              <a:rPr lang="en-US" dirty="0" smtClean="0"/>
              <a:t> shoulder</a:t>
            </a:r>
          </a:p>
          <a:p>
            <a:r>
              <a:rPr lang="en-US" dirty="0" smtClean="0"/>
              <a:t>Endorphins</a:t>
            </a:r>
          </a:p>
          <a:p>
            <a:pPr lvl="1"/>
            <a:r>
              <a:rPr lang="en-US" dirty="0" smtClean="0"/>
              <a:t>All are mediated by endorphins (feel good chemical when were under strong physiological and physical stress)</a:t>
            </a:r>
          </a:p>
          <a:p>
            <a:pPr lvl="1"/>
            <a:r>
              <a:rPr lang="en-US" dirty="0" smtClean="0"/>
              <a:t>Internal morphine</a:t>
            </a:r>
          </a:p>
          <a:p>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Earn a point</a:t>
            </a:r>
            <a:endParaRPr lang="en-US" dirty="0"/>
          </a:p>
        </p:txBody>
      </p:sp>
      <p:sp>
        <p:nvSpPr>
          <p:cNvPr id="3" name="Content Placeholder 2"/>
          <p:cNvSpPr>
            <a:spLocks noGrp="1"/>
          </p:cNvSpPr>
          <p:nvPr>
            <p:ph idx="1"/>
          </p:nvPr>
        </p:nvSpPr>
        <p:spPr/>
        <p:txBody>
          <a:bodyPr/>
          <a:lstStyle/>
          <a:p>
            <a:r>
              <a:rPr lang="en-US" dirty="0" smtClean="0"/>
              <a:t>Pg. 256-258 + figure 6.22</a:t>
            </a:r>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 Smell (olfaction)</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A chemical sense (chemical stimulation), coming from odor molecules</a:t>
            </a:r>
          </a:p>
          <a:p>
            <a:r>
              <a:rPr lang="en-US" dirty="0" smtClean="0"/>
              <a:t>Inhaling the odor molecules </a:t>
            </a:r>
            <a:r>
              <a:rPr lang="en-US" dirty="0" smtClean="0">
                <a:sym typeface="Wingdings" pitchFamily="2" charset="2"/>
              </a:rPr>
              <a:t> go to nasal cavities  reach olfactory receptors in the olfactory epithelium</a:t>
            </a:r>
          </a:p>
          <a:p>
            <a:pPr lvl="1"/>
            <a:r>
              <a:rPr lang="en-US" dirty="0" smtClean="0">
                <a:sym typeface="Wingdings" pitchFamily="2" charset="2"/>
              </a:rPr>
              <a:t>A membrane covered with mucous and Cilia transmit info to olfactory bulb</a:t>
            </a:r>
          </a:p>
          <a:p>
            <a:pPr lvl="1"/>
            <a:r>
              <a:rPr lang="en-US" dirty="0" smtClean="0">
                <a:sym typeface="Wingdings" pitchFamily="2" charset="2"/>
              </a:rPr>
              <a:t>Info sent to different brain areas ex: temporal </a:t>
            </a:r>
          </a:p>
          <a:p>
            <a:pPr lvl="1"/>
            <a:r>
              <a:rPr lang="en-US" dirty="0" smtClean="0">
                <a:sym typeface="Wingdings" pitchFamily="2" charset="2"/>
              </a:rPr>
              <a:t>The only sense that doesn’t send it to the thalamus</a:t>
            </a:r>
          </a:p>
          <a:p>
            <a:pPr lvl="1"/>
            <a:r>
              <a:rPr lang="en-US" dirty="0" smtClean="0">
                <a:sym typeface="Wingdings" pitchFamily="2" charset="2"/>
              </a:rPr>
              <a:t>We have 10 million olfactory receptors  w/ 1000 different types</a:t>
            </a:r>
          </a:p>
          <a:p>
            <a:pPr lvl="1"/>
            <a:r>
              <a:rPr lang="en-US" dirty="0" smtClean="0">
                <a:sym typeface="Wingdings" pitchFamily="2" charset="2"/>
              </a:rPr>
              <a:t>However we smell 10 000 odors (from combinations)</a:t>
            </a:r>
          </a:p>
          <a:p>
            <a:r>
              <a:rPr lang="en-US" dirty="0" smtClean="0">
                <a:sym typeface="Wingdings" pitchFamily="2" charset="2"/>
              </a:rPr>
              <a:t>Regeneration: receptors are constantly regenerating (30-60 days)</a:t>
            </a:r>
          </a:p>
          <a:p>
            <a:pPr lvl="1"/>
            <a:r>
              <a:rPr lang="en-US" dirty="0" smtClean="0">
                <a:sym typeface="Wingdings" pitchFamily="2" charset="2"/>
              </a:rPr>
              <a:t>Aging: by 65  25% of receptors are lost</a:t>
            </a:r>
          </a:p>
          <a:p>
            <a:pPr lvl="1"/>
            <a:r>
              <a:rPr lang="en-US" dirty="0" smtClean="0">
                <a:sym typeface="Wingdings" pitchFamily="2" charset="2"/>
              </a:rPr>
              <a:t>             by 80  75% lost</a:t>
            </a:r>
          </a:p>
          <a:p>
            <a:r>
              <a:rPr lang="en-US" dirty="0" smtClean="0">
                <a:sym typeface="Wingdings" pitchFamily="2" charset="2"/>
              </a:rPr>
              <a:t> Very strong connection between smell, emotion, and memories</a:t>
            </a:r>
          </a:p>
          <a:p>
            <a:pPr lvl="1"/>
            <a:r>
              <a:rPr lang="en-US" dirty="0" smtClean="0">
                <a:sym typeface="Wingdings" pitchFamily="2" charset="2"/>
              </a:rPr>
              <a:t>Send info to the limbic system, which has centers that process emotion and memories</a:t>
            </a:r>
          </a:p>
          <a:p>
            <a:r>
              <a:rPr lang="en-US" dirty="0" err="1" smtClean="0">
                <a:sym typeface="Wingdings" pitchFamily="2" charset="2"/>
              </a:rPr>
              <a:t>Anosmia</a:t>
            </a:r>
            <a:r>
              <a:rPr lang="en-US" dirty="0" smtClean="0">
                <a:sym typeface="Wingdings" pitchFamily="2" charset="2"/>
              </a:rPr>
              <a:t>: the ability to lose sense of smell </a:t>
            </a:r>
          </a:p>
          <a:p>
            <a:pPr lvl="1"/>
            <a:r>
              <a:rPr lang="en-US" dirty="0" smtClean="0">
                <a:sym typeface="Wingdings" pitchFamily="2" charset="2"/>
              </a:rPr>
              <a:t>Specific </a:t>
            </a:r>
            <a:r>
              <a:rPr lang="en-US" dirty="0" err="1" smtClean="0">
                <a:sym typeface="Wingdings" pitchFamily="2" charset="2"/>
              </a:rPr>
              <a:t>anosmia</a:t>
            </a:r>
            <a:r>
              <a:rPr lang="en-US" dirty="0" smtClean="0">
                <a:sym typeface="Wingdings" pitchFamily="2" charset="2"/>
              </a:rPr>
              <a:t>: certain odors</a:t>
            </a:r>
          </a:p>
          <a:p>
            <a:r>
              <a:rPr lang="en-US" dirty="0" smtClean="0">
                <a:sym typeface="Wingdings" pitchFamily="2" charset="2"/>
              </a:rPr>
              <a:t>Asian herbalists are able to train their noses to sniff diseases </a:t>
            </a:r>
          </a:p>
          <a:p>
            <a:r>
              <a:rPr lang="en-US" dirty="0" smtClean="0">
                <a:sym typeface="Wingdings" pitchFamily="2" charset="2"/>
              </a:rPr>
              <a:t>Dogs can sniff out certain cancers with 85% accuracy</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 Taste or </a:t>
            </a:r>
            <a:r>
              <a:rPr lang="en-US" dirty="0" err="1" smtClean="0"/>
              <a:t>Gaustation</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A chemical sense coming from food molecules</a:t>
            </a:r>
          </a:p>
          <a:p>
            <a:pPr lvl="1"/>
            <a:r>
              <a:rPr lang="en-US" dirty="0" smtClean="0"/>
              <a:t>Food must dissolve in saliva and reach gustatory cells which with detect, </a:t>
            </a:r>
            <a:r>
              <a:rPr lang="en-US" dirty="0" err="1" smtClean="0"/>
              <a:t>transduce</a:t>
            </a:r>
            <a:r>
              <a:rPr lang="en-US" dirty="0" smtClean="0"/>
              <a:t> and transmit info</a:t>
            </a:r>
          </a:p>
          <a:p>
            <a:r>
              <a:rPr lang="en-US" dirty="0" smtClean="0"/>
              <a:t>Taste buds are found on the papillae on the tongue which contain the gustatory </a:t>
            </a:r>
          </a:p>
          <a:p>
            <a:r>
              <a:rPr lang="en-US" dirty="0" smtClean="0"/>
              <a:t>On tongue, cheeks, and roof of the mouth</a:t>
            </a:r>
          </a:p>
          <a:p>
            <a:r>
              <a:rPr lang="en-US" dirty="0" smtClean="0"/>
              <a:t> though only 4 basic sensations: sweet, sour, salty, bitter</a:t>
            </a:r>
          </a:p>
          <a:p>
            <a:r>
              <a:rPr lang="en-US" dirty="0" smtClean="0"/>
              <a:t>Now the 5</a:t>
            </a:r>
            <a:r>
              <a:rPr lang="en-US" baseline="30000" dirty="0" smtClean="0"/>
              <a:t>th</a:t>
            </a:r>
            <a:r>
              <a:rPr lang="en-US" dirty="0" smtClean="0"/>
              <a:t> taste </a:t>
            </a:r>
            <a:r>
              <a:rPr lang="en-US" dirty="0" err="1" smtClean="0"/>
              <a:t>Umami</a:t>
            </a:r>
            <a:r>
              <a:rPr lang="en-US" dirty="0" smtClean="0"/>
              <a:t>: savory, mushrooms, meat etc. </a:t>
            </a:r>
          </a:p>
          <a:p>
            <a:r>
              <a:rPr lang="en-US" dirty="0" smtClean="0"/>
              <a:t>Other tastes are a result from a combination of these ex: spicy, cooling</a:t>
            </a:r>
          </a:p>
          <a:p>
            <a:r>
              <a:rPr lang="en-US" dirty="0" smtClean="0"/>
              <a:t>Regenerate: live only 10-14 days</a:t>
            </a:r>
          </a:p>
          <a:p>
            <a:pPr lvl="1"/>
            <a:r>
              <a:rPr lang="en-US" dirty="0" smtClean="0"/>
              <a:t>Smoker/ alcoholics will destroy gustatory cells</a:t>
            </a:r>
          </a:p>
          <a:p>
            <a:pPr lvl="1"/>
            <a:r>
              <a:rPr lang="en-US" dirty="0" smtClean="0"/>
              <a:t>Aging: by 20 </a:t>
            </a:r>
            <a:r>
              <a:rPr lang="en-US" dirty="0" smtClean="0">
                <a:sym typeface="Wingdings" pitchFamily="2" charset="2"/>
              </a:rPr>
              <a:t> lose about ½ of cells</a:t>
            </a:r>
            <a:endParaRPr lang="en-US" dirty="0" smtClean="0"/>
          </a:p>
          <a:p>
            <a:r>
              <a:rPr lang="en-US" dirty="0" smtClean="0"/>
              <a:t>Strong connections from taste &amp; smell</a:t>
            </a:r>
          </a:p>
          <a:p>
            <a:pPr lvl="1"/>
            <a:r>
              <a:rPr lang="en-US" dirty="0" smtClean="0"/>
              <a:t>When you sick, you cannot smell food, thereby cant really taste it</a:t>
            </a:r>
          </a:p>
          <a:p>
            <a:r>
              <a:rPr lang="en-US" dirty="0" smtClean="0"/>
              <a:t>Sensory Interactions: different senses will influence and effect each other</a:t>
            </a:r>
          </a:p>
          <a:p>
            <a:r>
              <a:rPr lang="en-US" dirty="0" err="1" smtClean="0"/>
              <a:t>McGurk</a:t>
            </a:r>
            <a:r>
              <a:rPr lang="en-US" dirty="0" smtClean="0"/>
              <a:t> effect (check book)</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 Body Position &amp; Movement</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Vision, hearing connects to external world</a:t>
            </a:r>
          </a:p>
          <a:p>
            <a:r>
              <a:rPr lang="en-US" dirty="0" smtClean="0"/>
              <a:t>Connect you to your body</a:t>
            </a:r>
          </a:p>
          <a:p>
            <a:pPr lvl="1"/>
            <a:r>
              <a:rPr lang="en-US" dirty="0" err="1" smtClean="0"/>
              <a:t>Kinesthesis</a:t>
            </a:r>
            <a:r>
              <a:rPr lang="en-US" dirty="0" smtClean="0"/>
              <a:t>: allows you to know where your body parts are. The location, position, and orientation of your body parts and if the muscle is contracted or not</a:t>
            </a:r>
          </a:p>
          <a:p>
            <a:pPr lvl="1"/>
            <a:r>
              <a:rPr lang="en-US" dirty="0" smtClean="0"/>
              <a:t>Found all over the body: muscles, joints, ligaments, and tendons</a:t>
            </a:r>
          </a:p>
          <a:p>
            <a:pPr lvl="1"/>
            <a:r>
              <a:rPr lang="en-US" dirty="0" smtClean="0"/>
              <a:t>Watch the man who lost his body</a:t>
            </a:r>
          </a:p>
          <a:p>
            <a:r>
              <a:rPr lang="en-US" dirty="0" err="1" smtClean="0"/>
              <a:t>Vistibular</a:t>
            </a:r>
            <a:r>
              <a:rPr lang="en-US" dirty="0" smtClean="0"/>
              <a:t> Sense: connects you to your body</a:t>
            </a:r>
          </a:p>
          <a:p>
            <a:pPr lvl="1"/>
            <a:r>
              <a:rPr lang="en-US" dirty="0" smtClean="0"/>
              <a:t>Monitors the body as a whole, are you bending/turning</a:t>
            </a:r>
          </a:p>
          <a:p>
            <a:pPr lvl="1"/>
            <a:r>
              <a:rPr lang="en-US" dirty="0" smtClean="0"/>
              <a:t>Gives sense of equilibrium and balance</a:t>
            </a:r>
          </a:p>
          <a:p>
            <a:pPr lvl="1"/>
            <a:r>
              <a:rPr lang="en-US" dirty="0" smtClean="0"/>
              <a:t>In the inner ear</a:t>
            </a:r>
          </a:p>
          <a:p>
            <a:pPr lvl="2"/>
            <a:r>
              <a:rPr lang="en-US" dirty="0" smtClean="0"/>
              <a:t>Semi-circular canals: </a:t>
            </a:r>
            <a:r>
              <a:rPr lang="en-US" dirty="0" err="1" smtClean="0"/>
              <a:t>conne</a:t>
            </a:r>
            <a:endParaRPr lang="en-US" dirty="0" smtClean="0"/>
          </a:p>
          <a:p>
            <a:pPr lvl="2"/>
            <a:r>
              <a:rPr lang="en-US" dirty="0" smtClean="0"/>
              <a:t>Vestibular sacs: </a:t>
            </a:r>
            <a:r>
              <a:rPr lang="en-US" dirty="0" err="1" smtClean="0"/>
              <a:t>conntects</a:t>
            </a:r>
            <a:r>
              <a:rPr lang="en-US" dirty="0" smtClean="0"/>
              <a:t> canals to </a:t>
            </a:r>
            <a:r>
              <a:rPr lang="en-US" dirty="0" err="1" smtClean="0"/>
              <a:t>coclea</a:t>
            </a:r>
            <a:endParaRPr lang="en-US" dirty="0" smtClean="0"/>
          </a:p>
          <a:p>
            <a:pPr lvl="3"/>
            <a:r>
              <a:rPr lang="en-US" dirty="0" smtClean="0"/>
              <a:t>Both filled with fluids which cause pressure waves, activating the cilia which will DTT.</a:t>
            </a:r>
          </a:p>
          <a:p>
            <a:endParaRPr lang="en-US" dirty="0" smtClean="0"/>
          </a:p>
          <a:p>
            <a:endParaRPr lang="en-US" dirty="0" smtClean="0"/>
          </a:p>
          <a:p>
            <a:endParaRPr lang="en-US" dirty="0" smtClean="0"/>
          </a:p>
          <a:p>
            <a:endParaRPr lang="en-US" dirty="0"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ALL THE PREVIOUS ON FIRST MIDTERM</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981</TotalTime>
  <Words>2896</Words>
  <Application>Microsoft Office PowerPoint</Application>
  <PresentationFormat>On-screen Show (4:3)</PresentationFormat>
  <Paragraphs>361</Paragraphs>
  <Slides>44</Slides>
  <Notes>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Chapter 6  Sensation &amp; Perception</vt:lpstr>
      <vt:lpstr>Sensation &amp; Perception</vt:lpstr>
      <vt:lpstr>I. Basic Principles</vt:lpstr>
      <vt:lpstr>A. The Musts of Sensation</vt:lpstr>
      <vt:lpstr>Cont.</vt:lpstr>
      <vt:lpstr>B. Measuring the Senses</vt:lpstr>
      <vt:lpstr>Measuring the senses</vt:lpstr>
      <vt:lpstr>Measuring the Senses</vt:lpstr>
      <vt:lpstr>Cont. </vt:lpstr>
      <vt:lpstr>C. Sensory Adaptation</vt:lpstr>
      <vt:lpstr>II. Vision</vt:lpstr>
      <vt:lpstr>A. The Stimulus</vt:lpstr>
      <vt:lpstr>Slide 13</vt:lpstr>
      <vt:lpstr>B. The Eye</vt:lpstr>
      <vt:lpstr>B.1 the Retina- Structure</vt:lpstr>
      <vt:lpstr>B.2 The Retina – Rods &amp; Cones</vt:lpstr>
      <vt:lpstr>C. Visual Information Complexity</vt:lpstr>
      <vt:lpstr>C1. Retina</vt:lpstr>
      <vt:lpstr>D. Colour</vt:lpstr>
      <vt:lpstr>D.1 Young-Helmholtz theory</vt:lpstr>
      <vt:lpstr>D.2 Opponent-Process Theory</vt:lpstr>
      <vt:lpstr>D.3 Bottom Line (to date)</vt:lpstr>
      <vt:lpstr>III. Hearing (Audition)</vt:lpstr>
      <vt:lpstr>A. The stimulus</vt:lpstr>
      <vt:lpstr>B. The Ear</vt:lpstr>
      <vt:lpstr>C. Detecting Loudness</vt:lpstr>
      <vt:lpstr>D. How do we perceive Pitch?</vt:lpstr>
      <vt:lpstr>D.1 Place theory</vt:lpstr>
      <vt:lpstr>D.2 Frequency Theory</vt:lpstr>
      <vt:lpstr>D.3 Bottom Line</vt:lpstr>
      <vt:lpstr>E. Locating Sound</vt:lpstr>
      <vt:lpstr>F. Hearing Loss &amp; Deaf Culture</vt:lpstr>
      <vt:lpstr>IV. Other Senses</vt:lpstr>
      <vt:lpstr>A. Touch</vt:lpstr>
      <vt:lpstr>A.1 Touch</vt:lpstr>
      <vt:lpstr>A. 2 Pain</vt:lpstr>
      <vt:lpstr>Slide 37</vt:lpstr>
      <vt:lpstr>A.2.1 Gate- Control Theory</vt:lpstr>
      <vt:lpstr>A.2.2 The role of the brain</vt:lpstr>
      <vt:lpstr>Earn a point</vt:lpstr>
      <vt:lpstr>B. Smell (olfaction)</vt:lpstr>
      <vt:lpstr>C Taste or Gaustation</vt:lpstr>
      <vt:lpstr>D. Body Position &amp; Movement</vt:lpstr>
      <vt:lpstr>Slide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Soyeb</dc:creator>
  <cp:lastModifiedBy>Soyeb</cp:lastModifiedBy>
  <cp:revision>46</cp:revision>
  <dcterms:created xsi:type="dcterms:W3CDTF">2011-09-28T18:47:00Z</dcterms:created>
  <dcterms:modified xsi:type="dcterms:W3CDTF">2011-11-01T03:48:24Z</dcterms:modified>
</cp:coreProperties>
</file>