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6"/>
  </p:notesMasterIdLst>
  <p:sldIdLst>
    <p:sldId id="284" r:id="rId2"/>
    <p:sldId id="257" r:id="rId3"/>
    <p:sldId id="279" r:id="rId4"/>
    <p:sldId id="263" r:id="rId5"/>
    <p:sldId id="262" r:id="rId6"/>
    <p:sldId id="264" r:id="rId7"/>
    <p:sldId id="273" r:id="rId8"/>
    <p:sldId id="265" r:id="rId9"/>
    <p:sldId id="280" r:id="rId10"/>
    <p:sldId id="272" r:id="rId11"/>
    <p:sldId id="274" r:id="rId12"/>
    <p:sldId id="266" r:id="rId13"/>
    <p:sldId id="275" r:id="rId14"/>
    <p:sldId id="267" r:id="rId15"/>
    <p:sldId id="281" r:id="rId16"/>
    <p:sldId id="276" r:id="rId17"/>
    <p:sldId id="282" r:id="rId18"/>
    <p:sldId id="269" r:id="rId19"/>
    <p:sldId id="277" r:id="rId20"/>
    <p:sldId id="278" r:id="rId21"/>
    <p:sldId id="271" r:id="rId22"/>
    <p:sldId id="270" r:id="rId23"/>
    <p:sldId id="259" r:id="rId24"/>
    <p:sldId id="283"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1118" y="-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C2BA18-7A37-464F-9B0F-3115CB4BEB14}" type="datetimeFigureOut">
              <a:rPr lang="en-CA" smtClean="0"/>
              <a:pPr/>
              <a:t>16/10/2013</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E7BFDF-A8D6-4080-BA6B-C596EADD04FD}" type="slidenum">
              <a:rPr lang="en-CA" smtClean="0"/>
              <a:pPr/>
              <a:t>‹#›</a:t>
            </a:fld>
            <a:endParaRPr lang="en-CA"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F4864D97-A9A3-44F5-86CB-F088F9E44574}" type="datetime1">
              <a:rPr lang="en-CA" smtClean="0"/>
              <a:pPr/>
              <a:t>16/10/2013</a:t>
            </a:fld>
            <a:endParaRPr lang="en-CA" dirty="0"/>
          </a:p>
        </p:txBody>
      </p:sp>
      <p:sp>
        <p:nvSpPr>
          <p:cNvPr id="17" name="Footer Placeholder 16"/>
          <p:cNvSpPr>
            <a:spLocks noGrp="1"/>
          </p:cNvSpPr>
          <p:nvPr>
            <p:ph type="ftr" sz="quarter" idx="11"/>
          </p:nvPr>
        </p:nvSpPr>
        <p:spPr>
          <a:xfrm>
            <a:off x="2898648" y="6355080"/>
            <a:ext cx="3474720" cy="365760"/>
          </a:xfrm>
        </p:spPr>
        <p:txBody>
          <a:bodyPr/>
          <a:lstStyle/>
          <a:p>
            <a:endParaRPr lang="en-CA" dirty="0"/>
          </a:p>
        </p:txBody>
      </p:sp>
      <p:sp>
        <p:nvSpPr>
          <p:cNvPr id="29" name="Slide Number Placeholder 28"/>
          <p:cNvSpPr>
            <a:spLocks noGrp="1"/>
          </p:cNvSpPr>
          <p:nvPr>
            <p:ph type="sldNum" sz="quarter" idx="12"/>
          </p:nvPr>
        </p:nvSpPr>
        <p:spPr>
          <a:xfrm>
            <a:off x="1216152" y="6355080"/>
            <a:ext cx="1219200" cy="365760"/>
          </a:xfrm>
        </p:spPr>
        <p:txBody>
          <a:bodyPr/>
          <a:lstStyle/>
          <a:p>
            <a:fld id="{2CF2A2B0-0CE5-4A3C-B6F4-2E97D836DC41}" type="slidenum">
              <a:rPr lang="en-CA" smtClean="0"/>
              <a:pPr/>
              <a:t>‹#›</a:t>
            </a:fld>
            <a:endParaRPr lang="en-CA" dirty="0"/>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0ECFCB2-5095-4D50-BBA2-B52063B8FA61}" type="datetime1">
              <a:rPr lang="en-CA" smtClean="0"/>
              <a:pPr/>
              <a:t>16/10/2013</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2CF2A2B0-0CE5-4A3C-B6F4-2E97D836DC41}" type="slidenum">
              <a:rPr lang="en-CA" smtClean="0"/>
              <a:pPr/>
              <a:t>‹#›</a:t>
            </a:fld>
            <a:endParaRPr lang="en-CA" dirty="0"/>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8D04BF8D-84AD-4963-B1EB-1B872AD15C8D}" type="datetime1">
              <a:rPr lang="en-CA" smtClean="0"/>
              <a:pPr/>
              <a:t>16/10/2013</a:t>
            </a:fld>
            <a:endParaRPr lang="en-CA" dirty="0"/>
          </a:p>
        </p:txBody>
      </p:sp>
      <p:sp>
        <p:nvSpPr>
          <p:cNvPr id="5" name="Footer Placeholder 4"/>
          <p:cNvSpPr>
            <a:spLocks noGrp="1"/>
          </p:cNvSpPr>
          <p:nvPr>
            <p:ph type="ftr" sz="quarter" idx="11"/>
          </p:nvPr>
        </p:nvSpPr>
        <p:spPr>
          <a:xfrm>
            <a:off x="2898648" y="6355080"/>
            <a:ext cx="3474720" cy="365760"/>
          </a:xfrm>
        </p:spPr>
        <p:txBody>
          <a:bodyPr/>
          <a:lstStyle/>
          <a:p>
            <a:endParaRPr lang="en-CA" dirty="0"/>
          </a:p>
        </p:txBody>
      </p:sp>
      <p:sp>
        <p:nvSpPr>
          <p:cNvPr id="6" name="Slide Number Placeholder 5"/>
          <p:cNvSpPr>
            <a:spLocks noGrp="1"/>
          </p:cNvSpPr>
          <p:nvPr>
            <p:ph type="sldNum" sz="quarter" idx="12"/>
          </p:nvPr>
        </p:nvSpPr>
        <p:spPr>
          <a:xfrm>
            <a:off x="1069848" y="6355080"/>
            <a:ext cx="1520952" cy="365760"/>
          </a:xfrm>
        </p:spPr>
        <p:txBody>
          <a:bodyPr/>
          <a:lstStyle/>
          <a:p>
            <a:fld id="{2CF2A2B0-0CE5-4A3C-B6F4-2E97D836DC41}" type="slidenum">
              <a:rPr lang="en-CA" smtClean="0"/>
              <a:pPr/>
              <a:t>‹#›</a:t>
            </a:fld>
            <a:endParaRPr lang="en-CA" dirty="0"/>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06E1925-BF3F-4E86-A7FD-5CEBA465BBEF}" type="datetime1">
              <a:rPr lang="en-CA" smtClean="0"/>
              <a:pPr/>
              <a:t>16/10/2013</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2CF2A2B0-0CE5-4A3C-B6F4-2E97D836DC41}" type="slidenum">
              <a:rPr lang="en-CA" smtClean="0"/>
              <a:pPr/>
              <a:t>‹#›</a:t>
            </a:fld>
            <a:endParaRPr lang="en-CA" dirty="0"/>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DE7978D7-8B05-4258-B513-19D25C3E65E5}" type="datetime1">
              <a:rPr lang="en-CA" smtClean="0"/>
              <a:pPr/>
              <a:t>16/10/2013</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2CF2A2B0-0CE5-4A3C-B6F4-2E97D836DC41}" type="slidenum">
              <a:rPr lang="en-CA" smtClean="0"/>
              <a:pPr/>
              <a:t>‹#›</a:t>
            </a:fld>
            <a:endParaRPr lang="en-CA" dirty="0"/>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608334E-F6AE-4ABB-A082-00A9B58FC864}" type="datetime1">
              <a:rPr lang="en-CA" smtClean="0"/>
              <a:pPr/>
              <a:t>16/10/2013</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2CF2A2B0-0CE5-4A3C-B6F4-2E97D836DC41}" type="slidenum">
              <a:rPr lang="en-CA" smtClean="0"/>
              <a:pPr/>
              <a:t>‹#›</a:t>
            </a:fld>
            <a:endParaRPr lang="en-CA" dirty="0"/>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2531FE-604C-4C37-BFB6-58A805AB315C}" type="datetime1">
              <a:rPr lang="en-CA" smtClean="0"/>
              <a:pPr/>
              <a:t>16/10/2013</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2CF2A2B0-0CE5-4A3C-B6F4-2E97D836DC41}" type="slidenum">
              <a:rPr lang="en-CA" smtClean="0"/>
              <a:pPr/>
              <a:t>‹#›</a:t>
            </a:fld>
            <a:endParaRPr lang="en-CA" dirty="0"/>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F5EED87-30C2-4465-84EA-A03000CA8F34}" type="datetime1">
              <a:rPr lang="en-CA" smtClean="0"/>
              <a:pPr/>
              <a:t>16/10/2013</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2CF2A2B0-0CE5-4A3C-B6F4-2E97D836DC41}" type="slidenum">
              <a:rPr lang="en-CA" smtClean="0"/>
              <a:pPr/>
              <a:t>‹#›</a:t>
            </a:fld>
            <a:endParaRPr lang="en-CA"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B453AEC-D5CC-470D-87AD-D486F593B4C0}" type="datetime1">
              <a:rPr lang="en-CA" smtClean="0"/>
              <a:pPr/>
              <a:t>16/10/2013</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2CF2A2B0-0CE5-4A3C-B6F4-2E97D836DC41}" type="slidenum">
              <a:rPr lang="en-CA" smtClean="0"/>
              <a:pPr/>
              <a:t>‹#›</a:t>
            </a:fld>
            <a:endParaRPr lang="en-CA"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78B3FCD-634A-43F3-A9EB-35FD0EAF8253}" type="datetime1">
              <a:rPr lang="en-CA" smtClean="0"/>
              <a:pPr/>
              <a:t>16/10/2013</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2CF2A2B0-0CE5-4A3C-B6F4-2E97D836DC41}" type="slidenum">
              <a:rPr lang="en-CA" smtClean="0"/>
              <a:pPr/>
              <a:t>‹#›</a:t>
            </a:fld>
            <a:endParaRPr lang="en-C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14E65C4-928F-45E7-A2AD-2C649B5066BE}" type="datetime1">
              <a:rPr lang="en-CA" smtClean="0"/>
              <a:pPr/>
              <a:t>16/10/2013</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2CF2A2B0-0CE5-4A3C-B6F4-2E97D836DC41}" type="slidenum">
              <a:rPr lang="en-CA" smtClean="0"/>
              <a:pPr/>
              <a:t>‹#›</a:t>
            </a:fld>
            <a:endParaRPr lang="en-CA" dirty="0"/>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81DEFE3F-A338-405C-B58C-941321ABD27A}" type="datetime1">
              <a:rPr lang="en-CA" smtClean="0"/>
              <a:pPr/>
              <a:t>16/10/2013</a:t>
            </a:fld>
            <a:endParaRPr lang="en-CA" dirty="0"/>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CA" dirty="0"/>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2CF2A2B0-0CE5-4A3C-B6F4-2E97D836DC41}" type="slidenum">
              <a:rPr lang="en-CA" smtClean="0"/>
              <a:pPr/>
              <a:t>‹#›</a:t>
            </a:fld>
            <a:endParaRPr lang="en-CA" dirty="0"/>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CA" dirty="0" smtClean="0">
                <a:latin typeface="Times New Roman" pitchFamily="18" charset="0"/>
                <a:cs typeface="Times New Roman" pitchFamily="18" charset="0"/>
              </a:rPr>
              <a:t>Introduction to the Study of Law</a:t>
            </a:r>
            <a:br>
              <a:rPr lang="en-CA" dirty="0" smtClean="0">
                <a:latin typeface="Times New Roman" pitchFamily="18" charset="0"/>
                <a:cs typeface="Times New Roman" pitchFamily="18" charset="0"/>
              </a:rPr>
            </a:br>
            <a:r>
              <a:rPr lang="en-CA" dirty="0" smtClean="0">
                <a:latin typeface="Times New Roman" pitchFamily="18" charset="0"/>
                <a:cs typeface="Times New Roman" pitchFamily="18" charset="0"/>
              </a:rPr>
              <a:t>(DCC 2117)</a:t>
            </a:r>
            <a:endParaRPr lang="en-CA" dirty="0"/>
          </a:p>
        </p:txBody>
      </p:sp>
      <p:sp>
        <p:nvSpPr>
          <p:cNvPr id="4" name="Footer Placeholder 3"/>
          <p:cNvSpPr>
            <a:spLocks noGrp="1"/>
          </p:cNvSpPr>
          <p:nvPr>
            <p:ph type="ftr" sz="quarter" idx="11"/>
          </p:nvPr>
        </p:nvSpPr>
        <p:spPr>
          <a:xfrm>
            <a:off x="467544" y="6329848"/>
            <a:ext cx="7992888" cy="483528"/>
          </a:xfrm>
        </p:spPr>
        <p:txBody>
          <a:bodyPr/>
          <a:lstStyle/>
          <a:p>
            <a:r>
              <a:rPr lang="en-CA" sz="1200" dirty="0" smtClean="0"/>
              <a:t>The slides are based on: Neil Boyd, Canadian Law: An Introduction, 5th ed.(Nelson Education, 2011)</a:t>
            </a:r>
            <a:endParaRPr lang="en-CA" sz="1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Law: The Concept &amp; Role</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a:t>
            </a:fld>
            <a:endParaRPr lang="en-CA" dirty="0"/>
          </a:p>
        </p:txBody>
      </p:sp>
      <p:sp>
        <p:nvSpPr>
          <p:cNvPr id="4" name="Content Placeholder 3"/>
          <p:cNvSpPr>
            <a:spLocks noGrp="1"/>
          </p:cNvSpPr>
          <p:nvPr>
            <p:ph sz="quarter" idx="1"/>
          </p:nvPr>
        </p:nvSpPr>
        <p:spPr/>
        <p:txBody>
          <a:bodyPr>
            <a:normAutofit/>
          </a:bodyPr>
          <a:lstStyle/>
          <a:p>
            <a:r>
              <a:rPr lang="en-CA" dirty="0" smtClean="0"/>
              <a:t>Imagine if people were free to set up their own rules of conduct. What would the outcome of this state of affairs be?</a:t>
            </a:r>
          </a:p>
          <a:p>
            <a:r>
              <a:rPr lang="en-CA" b="1" dirty="0" smtClean="0">
                <a:solidFill>
                  <a:srgbClr val="FF0000"/>
                </a:solidFill>
              </a:rPr>
              <a:t>Law</a:t>
            </a:r>
            <a:r>
              <a:rPr lang="en-CA" dirty="0" smtClean="0">
                <a:solidFill>
                  <a:srgbClr val="FF0000"/>
                </a:solidFill>
              </a:rPr>
              <a:t> is a mechanism of regulation in a civilized society: it is a set of </a:t>
            </a:r>
            <a:r>
              <a:rPr lang="en-CA" dirty="0" smtClean="0">
                <a:solidFill>
                  <a:srgbClr val="FF0000"/>
                </a:solidFill>
              </a:rPr>
              <a:t>rules </a:t>
            </a:r>
            <a:r>
              <a:rPr lang="en-CA" dirty="0" smtClean="0">
                <a:solidFill>
                  <a:srgbClr val="FF0000"/>
                </a:solidFill>
              </a:rPr>
              <a:t>enforced by the state.</a:t>
            </a:r>
          </a:p>
          <a:p>
            <a:r>
              <a:rPr lang="en-CA" dirty="0" smtClean="0"/>
              <a:t>Law </a:t>
            </a:r>
            <a:r>
              <a:rPr lang="en-CA" dirty="0" smtClean="0">
                <a:solidFill>
                  <a:srgbClr val="FF0000"/>
                </a:solidFill>
              </a:rPr>
              <a:t>mirrors the state’s policy in different social, economic, cultural, civil and political fields.</a:t>
            </a:r>
          </a:p>
          <a:p>
            <a:r>
              <a:rPr lang="en-CA" dirty="0" smtClean="0"/>
              <a:t>The </a:t>
            </a:r>
            <a:r>
              <a:rPr lang="en-CA" b="1" dirty="0" smtClean="0">
                <a:solidFill>
                  <a:srgbClr val="FF0000"/>
                </a:solidFill>
              </a:rPr>
              <a:t>objective of law is to create a balance, and to solve tensions, between the interests of the individual and the interests of the community as a whole.</a:t>
            </a:r>
          </a:p>
          <a:p>
            <a:endParaRPr lang="en-CA" dirty="0" smtClean="0"/>
          </a:p>
          <a:p>
            <a:endParaRPr lang="en-CA"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Law: The Concept &amp; Role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3</a:t>
            </a:fld>
            <a:endParaRPr lang="en-CA" dirty="0"/>
          </a:p>
        </p:txBody>
      </p:sp>
      <p:sp>
        <p:nvSpPr>
          <p:cNvPr id="4" name="Content Placeholder 3"/>
          <p:cNvSpPr>
            <a:spLocks noGrp="1"/>
          </p:cNvSpPr>
          <p:nvPr>
            <p:ph sz="quarter" idx="1"/>
          </p:nvPr>
        </p:nvSpPr>
        <p:spPr/>
        <p:txBody>
          <a:bodyPr/>
          <a:lstStyle/>
          <a:p>
            <a:r>
              <a:rPr lang="en-CA" dirty="0" smtClean="0"/>
              <a:t>Law </a:t>
            </a:r>
            <a:r>
              <a:rPr lang="en-CA" b="1" dirty="0" smtClean="0">
                <a:solidFill>
                  <a:srgbClr val="FF0000"/>
                </a:solidFill>
              </a:rPr>
              <a:t>guarantees individuals’ rights and freedoms against each other and against the state.</a:t>
            </a:r>
          </a:p>
          <a:p>
            <a:r>
              <a:rPr lang="en-CA" dirty="0" smtClean="0"/>
              <a:t>Some developments (or tensions) that take place in a given community may not have an immediate solution in law. E.g. consider some of the challenges raised by the digital revolution in the last decade of the twentieth century.</a:t>
            </a:r>
          </a:p>
          <a:p>
            <a:r>
              <a:rPr lang="en-CA" dirty="0" smtClean="0"/>
              <a:t>In your opinion, which should come first law or technology?</a:t>
            </a:r>
          </a:p>
          <a:p>
            <a:pPr>
              <a:buNone/>
            </a:pPr>
            <a:endParaRPr lang="en-CA" dirty="0" smtClean="0"/>
          </a:p>
          <a:p>
            <a:endParaRPr lang="en-CA" dirty="0" smtClean="0"/>
          </a:p>
          <a:p>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Law: The Concept &amp; Role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4</a:t>
            </a:fld>
            <a:endParaRPr lang="en-CA" dirty="0"/>
          </a:p>
        </p:txBody>
      </p:sp>
      <p:sp>
        <p:nvSpPr>
          <p:cNvPr id="4" name="Content Placeholder 3"/>
          <p:cNvSpPr>
            <a:spLocks noGrp="1"/>
          </p:cNvSpPr>
          <p:nvPr>
            <p:ph sz="quarter" idx="1"/>
          </p:nvPr>
        </p:nvSpPr>
        <p:spPr/>
        <p:txBody>
          <a:bodyPr>
            <a:normAutofit/>
          </a:bodyPr>
          <a:lstStyle/>
          <a:p>
            <a:r>
              <a:rPr lang="en-CA" dirty="0" smtClean="0"/>
              <a:t>While law makers try to make law as clear as possible, the application of law is sometimes uncertain and unpredictable.</a:t>
            </a:r>
          </a:p>
          <a:p>
            <a:r>
              <a:rPr lang="en-CA" dirty="0" smtClean="0"/>
              <a:t>Are there sometimes difficult cases? </a:t>
            </a:r>
          </a:p>
          <a:p>
            <a:pPr>
              <a:buFont typeface="Wingdings" pitchFamily="2" charset="2"/>
              <a:buChar char="ü"/>
            </a:pPr>
            <a:r>
              <a:rPr lang="en-CA" dirty="0" smtClean="0"/>
              <a:t>E.g.: does one have privacy rights over the trash set outside on her/his property? [</a:t>
            </a:r>
            <a:r>
              <a:rPr lang="en-CA" i="1" dirty="0" smtClean="0"/>
              <a:t>R. v. Patrick</a:t>
            </a:r>
            <a:r>
              <a:rPr lang="en-CA" dirty="0" smtClean="0"/>
              <a:t>, 2009 SCC 17.]</a:t>
            </a:r>
          </a:p>
          <a:p>
            <a:pPr>
              <a:buFont typeface="Wingdings" pitchFamily="2" charset="2"/>
              <a:buChar char="ü"/>
            </a:pPr>
            <a:r>
              <a:rPr lang="en-CA" dirty="0" smtClean="0"/>
              <a:t>E.g.: can starvation justify Cannibalism?[</a:t>
            </a:r>
            <a:r>
              <a:rPr lang="en-CA" i="1" dirty="0" smtClean="0"/>
              <a:t>The Queen v. Dudley and Stephens</a:t>
            </a:r>
            <a:r>
              <a:rPr lang="en-CA" dirty="0" smtClean="0"/>
              <a:t> 14 Queens Bench Division 273 (1884)].</a:t>
            </a:r>
          </a:p>
          <a:p>
            <a:r>
              <a:rPr lang="en-CA" dirty="0" smtClean="0"/>
              <a:t>What role courts play in law interpretation or making?</a:t>
            </a:r>
          </a:p>
          <a:p>
            <a:endParaRPr lang="en-CA" dirty="0" smtClean="0"/>
          </a:p>
          <a:p>
            <a:pPr>
              <a:buNone/>
            </a:pPr>
            <a:endParaRPr lang="en-CA" dirty="0" smtClean="0"/>
          </a:p>
          <a:p>
            <a:endParaRPr lang="en-CA" dirty="0" smtClean="0"/>
          </a:p>
          <a:p>
            <a:endParaRPr lang="en-CA"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Law: The Theory</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5</a:t>
            </a:fld>
            <a:endParaRPr lang="en-CA" dirty="0"/>
          </a:p>
        </p:txBody>
      </p:sp>
      <p:sp>
        <p:nvSpPr>
          <p:cNvPr id="4" name="Content Placeholder 3"/>
          <p:cNvSpPr>
            <a:spLocks noGrp="1"/>
          </p:cNvSpPr>
          <p:nvPr>
            <p:ph sz="quarter" idx="1"/>
          </p:nvPr>
        </p:nvSpPr>
        <p:spPr/>
        <p:txBody>
          <a:bodyPr>
            <a:normAutofit fontScale="92500" lnSpcReduction="10000"/>
          </a:bodyPr>
          <a:lstStyle/>
          <a:p>
            <a:r>
              <a:rPr lang="en-CA" dirty="0" smtClean="0"/>
              <a:t>Individuals may have different perspectives on the law</a:t>
            </a:r>
          </a:p>
          <a:p>
            <a:r>
              <a:rPr lang="en-CA" dirty="0" smtClean="0"/>
              <a:t>Consider: mercy killing [</a:t>
            </a:r>
            <a:r>
              <a:rPr lang="en-CA" i="1" dirty="0" smtClean="0"/>
              <a:t>R. v. Latimer </a:t>
            </a:r>
            <a:r>
              <a:rPr lang="en-CA" dirty="0" smtClean="0"/>
              <a:t>[2001] 1 S.C.R. 3.];</a:t>
            </a:r>
          </a:p>
          <a:p>
            <a:pPr>
              <a:buNone/>
            </a:pPr>
            <a:r>
              <a:rPr lang="en-CA" dirty="0" smtClean="0"/>
              <a:t>same-sex marriage [</a:t>
            </a:r>
            <a:r>
              <a:rPr lang="en-CA" i="1" dirty="0" smtClean="0"/>
              <a:t>Civil Marriage Act</a:t>
            </a:r>
            <a:r>
              <a:rPr lang="en-CA" dirty="0" smtClean="0"/>
              <a:t>, S.C. 2005, c. 33 (Assented to 2005-07-20).], abortion [</a:t>
            </a:r>
            <a:r>
              <a:rPr lang="en-CA" i="1" dirty="0" smtClean="0"/>
              <a:t>R. v. </a:t>
            </a:r>
            <a:r>
              <a:rPr lang="en-CA" i="1" dirty="0" err="1" smtClean="0"/>
              <a:t>Morgentaler</a:t>
            </a:r>
            <a:r>
              <a:rPr lang="en-CA" dirty="0" smtClean="0"/>
              <a:t>, [1988] 1 S.C.R. 30.]. </a:t>
            </a:r>
          </a:p>
          <a:p>
            <a:r>
              <a:rPr lang="en-CA" dirty="0" smtClean="0"/>
              <a:t>Some philosophers had their own individual perspectives of law which led to a number of theories relating to the understanding of law.</a:t>
            </a:r>
          </a:p>
          <a:p>
            <a:r>
              <a:rPr lang="en-CA" dirty="0" smtClean="0"/>
              <a:t>There are </a:t>
            </a:r>
            <a:r>
              <a:rPr lang="en-CA" b="1" dirty="0" smtClean="0">
                <a:solidFill>
                  <a:srgbClr val="FF0000"/>
                </a:solidFill>
              </a:rPr>
              <a:t>traditional theories of law (e.g. Positivism, natural law, legal realism, Marxist theory of law)</a:t>
            </a:r>
          </a:p>
          <a:p>
            <a:r>
              <a:rPr lang="en-CA" dirty="0" smtClean="0"/>
              <a:t>Also, there are </a:t>
            </a:r>
            <a:r>
              <a:rPr lang="en-CA" b="1" dirty="0" smtClean="0">
                <a:solidFill>
                  <a:srgbClr val="FF0000"/>
                </a:solidFill>
              </a:rPr>
              <a:t>contemporary theories of law (e.g. critical legal perspective, feminist theories of law, libertarian theories of law, and the anarchist perspective on law. </a:t>
            </a:r>
          </a:p>
          <a:p>
            <a:pPr>
              <a:buNone/>
            </a:pPr>
            <a:endParaRPr lang="en-CA"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Traditional Theories of Law: Positivism</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6</a:t>
            </a:fld>
            <a:endParaRPr lang="en-CA" dirty="0"/>
          </a:p>
        </p:txBody>
      </p:sp>
      <p:sp>
        <p:nvSpPr>
          <p:cNvPr id="4" name="Content Placeholder 3"/>
          <p:cNvSpPr>
            <a:spLocks noGrp="1"/>
          </p:cNvSpPr>
          <p:nvPr>
            <p:ph sz="quarter" idx="1"/>
          </p:nvPr>
        </p:nvSpPr>
        <p:spPr/>
        <p:txBody>
          <a:bodyPr>
            <a:normAutofit fontScale="92500" lnSpcReduction="20000"/>
          </a:bodyPr>
          <a:lstStyle/>
          <a:p>
            <a:r>
              <a:rPr lang="en-CA" dirty="0" smtClean="0"/>
              <a:t>Generally, the essence of a positivist perspective on law is that we respect law (law is valid) because it is enacted by “the sovereign” and that whether or not the legal rule reflects a moral content must not limit the operation of the legal rule. </a:t>
            </a:r>
          </a:p>
          <a:p>
            <a:r>
              <a:rPr lang="en-CA" dirty="0" smtClean="0"/>
              <a:t>Positivism separates the validity of the content of a given law from the content of politics. The place of politics is the parliament and once the law is made, it is no longer appropriate to question the politics behind it.</a:t>
            </a:r>
          </a:p>
          <a:p>
            <a:r>
              <a:rPr lang="en-CA" dirty="0" smtClean="0"/>
              <a:t>The separation between law and politics increases the stability, predictability and certainty of the legal rules.</a:t>
            </a:r>
          </a:p>
          <a:p>
            <a:r>
              <a:rPr lang="en-CA" dirty="0" smtClean="0"/>
              <a:t>Positivism views the role of courts and lawyers as technical in nature and limited to the application of law. </a:t>
            </a:r>
          </a:p>
          <a:p>
            <a:r>
              <a:rPr lang="en-CA" dirty="0" smtClean="0"/>
              <a:t>The doctrine of “parliamentary supremacy” is one of the bases of positivism.  According to this doctrine, parliament makes and unmakes law which are enforced in the state.</a:t>
            </a:r>
          </a:p>
          <a:p>
            <a:endParaRPr lang="en-CA" dirty="0" smtClean="0"/>
          </a:p>
          <a:p>
            <a:pPr>
              <a:buNone/>
            </a:pPr>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Traditional Theories of Law: Positivism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7</a:t>
            </a:fld>
            <a:endParaRPr lang="en-CA" dirty="0"/>
          </a:p>
        </p:txBody>
      </p:sp>
      <p:sp>
        <p:nvSpPr>
          <p:cNvPr id="4" name="Content Placeholder 3"/>
          <p:cNvSpPr>
            <a:spLocks noGrp="1"/>
          </p:cNvSpPr>
          <p:nvPr>
            <p:ph sz="quarter" idx="1"/>
          </p:nvPr>
        </p:nvSpPr>
        <p:spPr/>
        <p:txBody>
          <a:bodyPr>
            <a:normAutofit lnSpcReduction="10000"/>
          </a:bodyPr>
          <a:lstStyle/>
          <a:p>
            <a:r>
              <a:rPr lang="en-CA" dirty="0" smtClean="0"/>
              <a:t>Another root of positivism can be found in the “social contract”, according to which parliaments are the expression of people’s will. Therefore, laws enacted by the parliament are valid and binding by the power of this will.</a:t>
            </a:r>
          </a:p>
          <a:p>
            <a:r>
              <a:rPr lang="en-CA" dirty="0" smtClean="0"/>
              <a:t>The particularities of Legal positivism are articulated differently by the different scholars of this theory:</a:t>
            </a:r>
          </a:p>
          <a:p>
            <a:pPr>
              <a:buFont typeface="Wingdings" pitchFamily="2" charset="2"/>
              <a:buChar char="ü"/>
            </a:pPr>
            <a:r>
              <a:rPr lang="en-CA" dirty="0" smtClean="0"/>
              <a:t>Jeremy Bentham: (expositors v. censors) (law in practice v. ideals)</a:t>
            </a:r>
          </a:p>
          <a:p>
            <a:pPr>
              <a:buFont typeface="Wingdings" pitchFamily="2" charset="2"/>
              <a:buChar char="ü"/>
            </a:pPr>
            <a:r>
              <a:rPr lang="en-CA" dirty="0" smtClean="0"/>
              <a:t>John Austin: law is a command by the sovereign enforced by sanctions. Austin believed that man-made law has to conform to God-given laws. This point of view was criticized as it confused law with morality.</a:t>
            </a:r>
          </a:p>
          <a:p>
            <a:endParaRPr lang="en-CA"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Traditional Theories of Law: Positivism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8</a:t>
            </a:fld>
            <a:endParaRPr lang="en-CA" dirty="0"/>
          </a:p>
        </p:txBody>
      </p:sp>
      <p:sp>
        <p:nvSpPr>
          <p:cNvPr id="4" name="Content Placeholder 3"/>
          <p:cNvSpPr>
            <a:spLocks noGrp="1"/>
          </p:cNvSpPr>
          <p:nvPr>
            <p:ph sz="quarter" idx="1"/>
          </p:nvPr>
        </p:nvSpPr>
        <p:spPr/>
        <p:txBody>
          <a:bodyPr>
            <a:normAutofit lnSpcReduction="10000"/>
          </a:bodyPr>
          <a:lstStyle/>
          <a:p>
            <a:pPr>
              <a:buFont typeface="Wingdings" pitchFamily="2" charset="2"/>
              <a:buChar char="ü"/>
            </a:pPr>
            <a:r>
              <a:rPr lang="en-CA" dirty="0" smtClean="0"/>
              <a:t>Hans </a:t>
            </a:r>
            <a:r>
              <a:rPr lang="en-CA" dirty="0" err="1" smtClean="0"/>
              <a:t>Kelsen</a:t>
            </a:r>
            <a:r>
              <a:rPr lang="en-CA" dirty="0" smtClean="0"/>
              <a:t>: The legal system is composed of a hierarchy of norms, the supreme of which is the “</a:t>
            </a:r>
            <a:r>
              <a:rPr lang="en-CA" dirty="0" err="1" smtClean="0"/>
              <a:t>Grundnorm</a:t>
            </a:r>
            <a:r>
              <a:rPr lang="en-CA" dirty="0" smtClean="0"/>
              <a:t>”. That is, each norm is valid by virtue of complying with the higher norm in the hierarchy. The “</a:t>
            </a:r>
            <a:r>
              <a:rPr lang="en-CA" dirty="0" err="1" smtClean="0"/>
              <a:t>Grundnorm</a:t>
            </a:r>
            <a:r>
              <a:rPr lang="en-CA" dirty="0" smtClean="0"/>
              <a:t>” must have a minimum level of effectiveness.</a:t>
            </a:r>
          </a:p>
          <a:p>
            <a:pPr>
              <a:buFont typeface="Wingdings" pitchFamily="2" charset="2"/>
              <a:buChar char="ü"/>
            </a:pPr>
            <a:r>
              <a:rPr lang="en-CA" dirty="0" smtClean="0"/>
              <a:t>H.L.A. Hart: </a:t>
            </a:r>
          </a:p>
          <a:p>
            <a:pPr>
              <a:buFont typeface="Arial" pitchFamily="34" charset="0"/>
              <a:buChar char="•"/>
            </a:pPr>
            <a:r>
              <a:rPr lang="en-CA" dirty="0" smtClean="0"/>
              <a:t>The legal system is a “secular construction”. </a:t>
            </a:r>
          </a:p>
          <a:p>
            <a:pPr>
              <a:buFont typeface="Arial" pitchFamily="34" charset="0"/>
              <a:buChar char="•"/>
            </a:pPr>
            <a:r>
              <a:rPr lang="en-CA" dirty="0" smtClean="0"/>
              <a:t>There is a distinction between primary and secondary rules.  </a:t>
            </a:r>
          </a:p>
          <a:p>
            <a:pPr>
              <a:buFont typeface="Arial" pitchFamily="34" charset="0"/>
              <a:buChar char="•"/>
            </a:pPr>
            <a:r>
              <a:rPr lang="en-CA" dirty="0" smtClean="0"/>
              <a:t>A primary rule is what controls behavior while the secondary rule provides the procedures to enforce the primary rule. </a:t>
            </a:r>
          </a:p>
          <a:p>
            <a:pPr>
              <a:buNone/>
            </a:pPr>
            <a:endParaRPr lang="en-CA" dirty="0" smtClean="0"/>
          </a:p>
          <a:p>
            <a:endParaRPr lang="en-C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Traditional Theories of Law: Positivism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9</a:t>
            </a:fld>
            <a:endParaRPr lang="en-CA" dirty="0"/>
          </a:p>
        </p:txBody>
      </p:sp>
      <p:sp>
        <p:nvSpPr>
          <p:cNvPr id="4" name="Content Placeholder 3"/>
          <p:cNvSpPr>
            <a:spLocks noGrp="1"/>
          </p:cNvSpPr>
          <p:nvPr>
            <p:ph sz="quarter" idx="1"/>
          </p:nvPr>
        </p:nvSpPr>
        <p:spPr/>
        <p:txBody>
          <a:bodyPr/>
          <a:lstStyle/>
          <a:p>
            <a:pPr>
              <a:buFont typeface="Arial" pitchFamily="34" charset="0"/>
              <a:buChar char="•"/>
            </a:pPr>
            <a:r>
              <a:rPr lang="en-CA" dirty="0" smtClean="0"/>
              <a:t>A secondary rule can be: rule of recognition (basic rule), rule of change, or rule of adjudication.</a:t>
            </a:r>
          </a:p>
          <a:p>
            <a:pPr>
              <a:buFont typeface="Arial" pitchFamily="34" charset="0"/>
              <a:buChar char="•"/>
            </a:pPr>
            <a:r>
              <a:rPr lang="en-CA" dirty="0" smtClean="0"/>
              <a:t>Asking about the morality of the legal rule may generate some morality challenges. Consider: (punishing the Nazi officials (retroactive punishment v. “there shall be no penalty without a valid law”. </a:t>
            </a:r>
          </a:p>
          <a:p>
            <a:pPr>
              <a:buFont typeface="Arial" pitchFamily="34" charset="0"/>
              <a:buChar char="•"/>
            </a:pPr>
            <a:r>
              <a:rPr lang="en-CA" dirty="0" smtClean="0"/>
              <a:t>The gains of positivism outweigh its risks. Do you agree?</a:t>
            </a:r>
          </a:p>
          <a:p>
            <a:endParaRPr lang="en-CA"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Traditional Theories of Law: Natural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10</a:t>
            </a:fld>
            <a:endParaRPr lang="en-CA" dirty="0"/>
          </a:p>
        </p:txBody>
      </p:sp>
      <p:sp>
        <p:nvSpPr>
          <p:cNvPr id="4" name="Content Placeholder 3"/>
          <p:cNvSpPr>
            <a:spLocks noGrp="1"/>
          </p:cNvSpPr>
          <p:nvPr>
            <p:ph sz="quarter" idx="1"/>
          </p:nvPr>
        </p:nvSpPr>
        <p:spPr/>
        <p:txBody>
          <a:bodyPr>
            <a:normAutofit fontScale="92500" lnSpcReduction="20000"/>
          </a:bodyPr>
          <a:lstStyle/>
          <a:p>
            <a:r>
              <a:rPr lang="en-CA" dirty="0" smtClean="0"/>
              <a:t>The essence of the natural law theory is that law must have a link with morality to be valid.</a:t>
            </a:r>
            <a:r>
              <a:rPr lang="en-CA" dirty="0"/>
              <a:t> </a:t>
            </a:r>
            <a:r>
              <a:rPr lang="en-CA" dirty="0" smtClean="0"/>
              <a:t>Put differently, “an unjust law is no law at all”</a:t>
            </a:r>
          </a:p>
          <a:p>
            <a:r>
              <a:rPr lang="en-CA" dirty="0" smtClean="0"/>
              <a:t>For centuries the natural law theory was based on religion-based values. Law must comply with the moral values prescribed by religion.</a:t>
            </a:r>
          </a:p>
          <a:p>
            <a:r>
              <a:rPr lang="en-CA" dirty="0" smtClean="0"/>
              <a:t>Later on, natural law theory took a secular direction.</a:t>
            </a:r>
          </a:p>
          <a:p>
            <a:r>
              <a:rPr lang="en-CA" dirty="0" smtClean="0"/>
              <a:t>Natural law espousers will ask questions about justice and fairness</a:t>
            </a:r>
          </a:p>
          <a:p>
            <a:r>
              <a:rPr lang="en-CA" dirty="0" smtClean="0"/>
              <a:t>One of the challenges facing the natural law theory is that some moral values are not easy to express in law. </a:t>
            </a:r>
          </a:p>
          <a:p>
            <a:r>
              <a:rPr lang="en-CA" dirty="0" smtClean="0"/>
              <a:t>But the most serious challenge is to reach a consensus on what forms the pool of moral values upon which law shall be based. Does this mean that people will invoke different values to justify their actions? </a:t>
            </a:r>
          </a:p>
          <a:p>
            <a:endParaRPr lang="en-CA"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Traditional theories of law: Natural Law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11</a:t>
            </a:fld>
            <a:endParaRPr lang="en-CA" dirty="0"/>
          </a:p>
        </p:txBody>
      </p:sp>
      <p:sp>
        <p:nvSpPr>
          <p:cNvPr id="4" name="Content Placeholder 3"/>
          <p:cNvSpPr>
            <a:spLocks noGrp="1"/>
          </p:cNvSpPr>
          <p:nvPr>
            <p:ph sz="quarter" idx="1"/>
          </p:nvPr>
        </p:nvSpPr>
        <p:spPr/>
        <p:txBody>
          <a:bodyPr>
            <a:normAutofit fontScale="92500" lnSpcReduction="10000"/>
          </a:bodyPr>
          <a:lstStyle/>
          <a:p>
            <a:r>
              <a:rPr lang="en-CA" dirty="0" smtClean="0"/>
              <a:t>How to solve the tension over the weight given over a moral value?</a:t>
            </a:r>
          </a:p>
          <a:p>
            <a:r>
              <a:rPr lang="en-CA" dirty="0" smtClean="0"/>
              <a:t>The role of natural law has diminished given the contemporary pragmatic orientation of the legal rule (“what is moral v. what works”) . Law is an outcome of compromises made between conflicting interests within the state. </a:t>
            </a:r>
          </a:p>
          <a:p>
            <a:r>
              <a:rPr lang="en-CA" dirty="0" smtClean="0"/>
              <a:t>Another challenge is that a gap exists sometimes between natural law and modern legal issues rapidly evolving.</a:t>
            </a:r>
          </a:p>
          <a:p>
            <a:r>
              <a:rPr lang="en-CA" dirty="0" smtClean="0"/>
              <a:t>Nevertheless,  natural law theory has influenced the Canadian Charter of Rights and Freedoms and the constitutions of most civilized states.</a:t>
            </a:r>
          </a:p>
          <a:p>
            <a:r>
              <a:rPr lang="en-CA" dirty="0" smtClean="0"/>
              <a:t>Do you think that rights and freedoms originating from natural law are absolute?</a:t>
            </a:r>
          </a:p>
          <a:p>
            <a:endParaRPr lang="en-CA"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Traditional Theories of Law: Legal Realism</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12</a:t>
            </a:fld>
            <a:endParaRPr lang="en-CA" dirty="0"/>
          </a:p>
        </p:txBody>
      </p:sp>
      <p:sp>
        <p:nvSpPr>
          <p:cNvPr id="4" name="Content Placeholder 3"/>
          <p:cNvSpPr>
            <a:spLocks noGrp="1"/>
          </p:cNvSpPr>
          <p:nvPr>
            <p:ph sz="quarter" idx="1"/>
          </p:nvPr>
        </p:nvSpPr>
        <p:spPr/>
        <p:txBody>
          <a:bodyPr>
            <a:normAutofit lnSpcReduction="10000"/>
          </a:bodyPr>
          <a:lstStyle/>
          <a:p>
            <a:r>
              <a:rPr lang="en-CA" dirty="0" smtClean="0"/>
              <a:t>The essence of this school of thought is that law must be looked at in its economic, social, cultural and political context. </a:t>
            </a:r>
          </a:p>
          <a:p>
            <a:r>
              <a:rPr lang="en-CA" dirty="0" smtClean="0"/>
              <a:t>Legal realism is not only concerned with the outcome of the application of law but also concerned with the understanding of the legal process. That is, law must not be looked at merely as a “correct” solution to a legal problem, but it must be understood having in mind the environment (social, economic, political, etc.) in which it applies or which has shaped it formation. </a:t>
            </a:r>
          </a:p>
          <a:p>
            <a:r>
              <a:rPr lang="en-CA" dirty="0" smtClean="0"/>
              <a:t>Legal realism is about learning from the past and examining the present to draw conclusions for the future of the operation of law.</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Traditional Theories of Law: Legal Realism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13</a:t>
            </a:fld>
            <a:endParaRPr lang="en-CA" dirty="0"/>
          </a:p>
        </p:txBody>
      </p:sp>
      <p:sp>
        <p:nvSpPr>
          <p:cNvPr id="4" name="Content Placeholder 3"/>
          <p:cNvSpPr>
            <a:spLocks noGrp="1"/>
          </p:cNvSpPr>
          <p:nvPr>
            <p:ph sz="quarter" idx="1"/>
          </p:nvPr>
        </p:nvSpPr>
        <p:spPr/>
        <p:txBody>
          <a:bodyPr/>
          <a:lstStyle/>
          <a:p>
            <a:r>
              <a:rPr lang="en-CA" dirty="0" smtClean="0"/>
              <a:t>Legal realism takes positivism a step further by considering the underlying policy behind law as shaped by different variables. It gives a heavy weight to the empirical examination of these variables.</a:t>
            </a:r>
          </a:p>
          <a:p>
            <a:r>
              <a:rPr lang="en-CA" dirty="0" smtClean="0"/>
              <a:t>According to the legal realism stream of thought, judges have a more liberal role in discovering the intent of the legislator. Thus, judicial precedents are “persuasive” rather than “binding”.</a:t>
            </a:r>
          </a:p>
          <a:p>
            <a:r>
              <a:rPr lang="en-CA" dirty="0" smtClean="0"/>
              <a:t>Judges need to identify the law before applying it. Doing so is not always straightforward.</a:t>
            </a:r>
          </a:p>
          <a:p>
            <a:r>
              <a:rPr lang="en-CA" dirty="0" smtClean="0"/>
              <a:t> What criticism can one have against legal realism?</a:t>
            </a:r>
          </a:p>
          <a:p>
            <a:endParaRPr lang="en-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Traditional Theories of Law: Marxist theory of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14</a:t>
            </a:fld>
            <a:endParaRPr lang="en-CA" dirty="0"/>
          </a:p>
        </p:txBody>
      </p:sp>
      <p:sp>
        <p:nvSpPr>
          <p:cNvPr id="4" name="Content Placeholder 3"/>
          <p:cNvSpPr>
            <a:spLocks noGrp="1"/>
          </p:cNvSpPr>
          <p:nvPr>
            <p:ph sz="quarter" idx="1"/>
          </p:nvPr>
        </p:nvSpPr>
        <p:spPr/>
        <p:txBody>
          <a:bodyPr>
            <a:normAutofit/>
          </a:bodyPr>
          <a:lstStyle/>
          <a:p>
            <a:r>
              <a:rPr lang="en-CA" dirty="0" smtClean="0"/>
              <a:t>It is hard to conclude a specific Marxist theory of law</a:t>
            </a:r>
          </a:p>
          <a:p>
            <a:r>
              <a:rPr lang="en-CA" dirty="0" smtClean="0"/>
              <a:t>A Marxist theory of law is concerned with criticising the capitalist system from a legal perspective. Therefore, the emphasis is on illustrating the role of law in creating the inequalities that a capitalist system suffers from.</a:t>
            </a:r>
          </a:p>
          <a:p>
            <a:r>
              <a:rPr lang="en-CA" dirty="0" smtClean="0"/>
              <a:t>In other words, it is a critique of the liberal legal systems, but does not amount to a core theory of law.</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Traditional Theories of Law : Marxist Theory of Law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15</a:t>
            </a:fld>
            <a:endParaRPr lang="en-CA" dirty="0"/>
          </a:p>
        </p:txBody>
      </p:sp>
      <p:sp>
        <p:nvSpPr>
          <p:cNvPr id="4" name="Content Placeholder 3"/>
          <p:cNvSpPr>
            <a:spLocks noGrp="1"/>
          </p:cNvSpPr>
          <p:nvPr>
            <p:ph sz="quarter" idx="1"/>
          </p:nvPr>
        </p:nvSpPr>
        <p:spPr/>
        <p:txBody>
          <a:bodyPr/>
          <a:lstStyle/>
          <a:p>
            <a:r>
              <a:rPr lang="en-CA" dirty="0" smtClean="0"/>
              <a:t>For Marx, the resistance against capitalism by the working class will gradually diminish the role of law and the ultimate outcome is a utopian communist state where all live in equality.</a:t>
            </a:r>
          </a:p>
          <a:p>
            <a:r>
              <a:rPr lang="en-CA" dirty="0" smtClean="0"/>
              <a:t>Different writings of Marx reveal some of his perspectives relating to law: e.g., the coercive nature of law, law as a reflection of the economic power, law as political in nature, etc.</a:t>
            </a:r>
          </a:p>
          <a:p>
            <a:endParaRPr lang="en-CA"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Contemporary Theories of Law: The Critical Legal Perspective</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16</a:t>
            </a:fld>
            <a:endParaRPr lang="en-CA" dirty="0"/>
          </a:p>
        </p:txBody>
      </p:sp>
      <p:sp>
        <p:nvSpPr>
          <p:cNvPr id="4" name="Content Placeholder 3"/>
          <p:cNvSpPr>
            <a:spLocks noGrp="1"/>
          </p:cNvSpPr>
          <p:nvPr>
            <p:ph sz="quarter" idx="1"/>
          </p:nvPr>
        </p:nvSpPr>
        <p:spPr/>
        <p:txBody>
          <a:bodyPr>
            <a:normAutofit/>
          </a:bodyPr>
          <a:lstStyle/>
          <a:p>
            <a:r>
              <a:rPr lang="en-CA" dirty="0" smtClean="0"/>
              <a:t>A critical legal perspective of law criticises the status quo of a legal system and aims at changing its norms and standards.</a:t>
            </a:r>
          </a:p>
          <a:p>
            <a:r>
              <a:rPr lang="en-CA" dirty="0" smtClean="0"/>
              <a:t>It tries to view the legal system as an irrational system that supports and generates political inequality.</a:t>
            </a:r>
          </a:p>
          <a:p>
            <a:r>
              <a:rPr lang="en-CA" dirty="0" smtClean="0"/>
              <a:t>A critical legal perspective is a direct attack against legal positivism.</a:t>
            </a:r>
          </a:p>
          <a:p>
            <a:r>
              <a:rPr lang="en-CA" dirty="0" smtClean="0"/>
              <a:t>A critical legal perspective examines the underlying policy behind a given law, its purpose, assumptions and values. It further challenges the contemporary relevance of these elements.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Contemporary Theories of Law: The Critical Legal Perspective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17</a:t>
            </a:fld>
            <a:endParaRPr lang="en-CA" dirty="0"/>
          </a:p>
        </p:txBody>
      </p:sp>
      <p:sp>
        <p:nvSpPr>
          <p:cNvPr id="4" name="Content Placeholder 3"/>
          <p:cNvSpPr>
            <a:spLocks noGrp="1"/>
          </p:cNvSpPr>
          <p:nvPr>
            <p:ph sz="quarter" idx="1"/>
          </p:nvPr>
        </p:nvSpPr>
        <p:spPr/>
        <p:txBody>
          <a:bodyPr/>
          <a:lstStyle/>
          <a:p>
            <a:r>
              <a:rPr lang="en-CA" dirty="0" smtClean="0"/>
              <a:t>It challenges the accepted legal norms and aims at revealing their shortcomings.</a:t>
            </a:r>
          </a:p>
          <a:p>
            <a:r>
              <a:rPr lang="en-CA" dirty="0" smtClean="0"/>
              <a:t>A critical legal perspective can be said to carry some of the traits of both the Marxist perspective and the legal realism stream of thought.</a:t>
            </a:r>
          </a:p>
          <a:p>
            <a:r>
              <a:rPr lang="en-CA" dirty="0" smtClean="0"/>
              <a:t>The critical legal perspective may establish its attack on the validity of a given law on bases of personal or political views.</a:t>
            </a:r>
          </a:p>
          <a:p>
            <a:pPr>
              <a:buNone/>
            </a:pPr>
            <a:endParaRPr lang="en-CA"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Contemporary Theories of Law: Feminist Theories of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18</a:t>
            </a:fld>
            <a:endParaRPr lang="en-CA" dirty="0"/>
          </a:p>
        </p:txBody>
      </p:sp>
      <p:sp>
        <p:nvSpPr>
          <p:cNvPr id="4" name="Content Placeholder 3"/>
          <p:cNvSpPr>
            <a:spLocks noGrp="1"/>
          </p:cNvSpPr>
          <p:nvPr>
            <p:ph sz="quarter" idx="1"/>
          </p:nvPr>
        </p:nvSpPr>
        <p:spPr/>
        <p:txBody>
          <a:bodyPr>
            <a:normAutofit fontScale="92500"/>
          </a:bodyPr>
          <a:lstStyle/>
          <a:p>
            <a:r>
              <a:rPr lang="en-CA" dirty="0" smtClean="0"/>
              <a:t>The essence of the feminist theory of law is that law is male oriented.</a:t>
            </a:r>
          </a:p>
          <a:p>
            <a:r>
              <a:rPr lang="en-CA" dirty="0" smtClean="0"/>
              <a:t>According to this point of view, both history and law were written by men; thus, law has traditionally overlooked the role of women.</a:t>
            </a:r>
          </a:p>
          <a:p>
            <a:r>
              <a:rPr lang="en-CA" dirty="0" smtClean="0"/>
              <a:t>Law is an embodiment of the man’s values, and its doctrines support keeping women subordinate to men.</a:t>
            </a:r>
          </a:p>
          <a:p>
            <a:r>
              <a:rPr lang="en-CA" dirty="0" smtClean="0"/>
              <a:t>One can name three waves of feminism:</a:t>
            </a:r>
          </a:p>
          <a:p>
            <a:pPr>
              <a:buFont typeface="Wingdings" pitchFamily="2" charset="2"/>
              <a:buChar char="ü"/>
            </a:pPr>
            <a:r>
              <a:rPr lang="en-CA" dirty="0" smtClean="0"/>
              <a:t>The first wave (late nineteenth and early twentieth centuries): middle-class women </a:t>
            </a:r>
            <a:r>
              <a:rPr lang="en-CA" i="1" dirty="0" smtClean="0"/>
              <a:t>complained</a:t>
            </a:r>
            <a:r>
              <a:rPr lang="en-CA" dirty="0" smtClean="0"/>
              <a:t> from the inequality they experienced in different civil, political, social, economic and cultural domains. E.g.: (no right to vote).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Contemporary Theories of Law: Feminist Theories of Law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19</a:t>
            </a:fld>
            <a:endParaRPr lang="en-CA" dirty="0"/>
          </a:p>
        </p:txBody>
      </p:sp>
      <p:sp>
        <p:nvSpPr>
          <p:cNvPr id="4" name="Content Placeholder 3"/>
          <p:cNvSpPr>
            <a:spLocks noGrp="1"/>
          </p:cNvSpPr>
          <p:nvPr>
            <p:ph sz="quarter" idx="1"/>
          </p:nvPr>
        </p:nvSpPr>
        <p:spPr/>
        <p:txBody>
          <a:bodyPr>
            <a:normAutofit lnSpcReduction="10000"/>
          </a:bodyPr>
          <a:lstStyle/>
          <a:p>
            <a:pPr>
              <a:buFont typeface="Wingdings" pitchFamily="2" charset="2"/>
              <a:buChar char="ü"/>
            </a:pPr>
            <a:r>
              <a:rPr lang="en-CA" dirty="0" smtClean="0"/>
              <a:t>The second wave: (1960s-1970s): women directed their </a:t>
            </a:r>
            <a:r>
              <a:rPr lang="en-CA" i="1" dirty="0" smtClean="0"/>
              <a:t>criticism to the legal system </a:t>
            </a:r>
            <a:r>
              <a:rPr lang="en-CA" dirty="0" smtClean="0"/>
              <a:t>as a whole. The whole legal system was seen as a tool of inequality between women and men. Women </a:t>
            </a:r>
            <a:r>
              <a:rPr lang="en-CA" i="1" dirty="0" smtClean="0"/>
              <a:t>sought changes </a:t>
            </a:r>
            <a:r>
              <a:rPr lang="en-CA" dirty="0" smtClean="0"/>
              <a:t>in the legal system and in their lives.</a:t>
            </a:r>
          </a:p>
          <a:p>
            <a:pPr>
              <a:buFont typeface="Wingdings" pitchFamily="2" charset="2"/>
              <a:buChar char="ü"/>
            </a:pPr>
            <a:r>
              <a:rPr lang="en-CA" dirty="0" smtClean="0"/>
              <a:t>The third wave: recently more feminist scholarship has emerged to, first, provide a radical analysis of the role of law and </a:t>
            </a:r>
            <a:r>
              <a:rPr lang="en-CA" i="1" dirty="0" smtClean="0"/>
              <a:t>critique of the role of essential legal notions </a:t>
            </a:r>
            <a:r>
              <a:rPr lang="en-CA" dirty="0" smtClean="0"/>
              <a:t>(e.g. objectivity and neutrality) in the equality gap between men and women. This wave is very critical of the positive nature of law. Second, it tries to modify the status of women by </a:t>
            </a:r>
            <a:r>
              <a:rPr lang="en-CA" i="1" dirty="0" smtClean="0"/>
              <a:t>conceiving a different understanding of law  </a:t>
            </a:r>
            <a:r>
              <a:rPr lang="en-CA" dirty="0" smtClean="0"/>
              <a:t>and its approach to both men and women.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Contemporary theories of law: Feminist theories of law (Cont.)</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20</a:t>
            </a:fld>
            <a:endParaRPr lang="en-CA" dirty="0"/>
          </a:p>
        </p:txBody>
      </p:sp>
      <p:sp>
        <p:nvSpPr>
          <p:cNvPr id="4" name="Content Placeholder 3"/>
          <p:cNvSpPr>
            <a:spLocks noGrp="1"/>
          </p:cNvSpPr>
          <p:nvPr>
            <p:ph sz="quarter" idx="1"/>
          </p:nvPr>
        </p:nvSpPr>
        <p:spPr/>
        <p:txBody>
          <a:bodyPr/>
          <a:lstStyle/>
          <a:p>
            <a:r>
              <a:rPr lang="en-CA" dirty="0" smtClean="0"/>
              <a:t>It is hard to reach a unified feminist theory of law. While all feminists share the goal of bridging the equality gap resulting from law’s different approach to gender, many different insights exist under the umbrella of feminism.  </a:t>
            </a:r>
          </a:p>
          <a:p>
            <a:pPr>
              <a:buNone/>
            </a:pPr>
            <a:endParaRPr lang="en-CA"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Contemporary Theories of Law: The Anarchist Perspective</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21</a:t>
            </a:fld>
            <a:endParaRPr lang="en-CA" dirty="0"/>
          </a:p>
        </p:txBody>
      </p:sp>
      <p:sp>
        <p:nvSpPr>
          <p:cNvPr id="4" name="Content Placeholder 3"/>
          <p:cNvSpPr>
            <a:spLocks noGrp="1"/>
          </p:cNvSpPr>
          <p:nvPr>
            <p:ph sz="quarter" idx="1"/>
          </p:nvPr>
        </p:nvSpPr>
        <p:spPr/>
        <p:txBody>
          <a:bodyPr>
            <a:normAutofit/>
          </a:bodyPr>
          <a:lstStyle/>
          <a:p>
            <a:r>
              <a:rPr lang="en-CA" dirty="0" smtClean="0"/>
              <a:t>The anarchist stream of thought opposes any form of state control.</a:t>
            </a:r>
          </a:p>
          <a:p>
            <a:r>
              <a:rPr lang="en-CA" dirty="0" smtClean="0"/>
              <a:t>According to this school of thought, state control is a mechanism of oppression and responsible for many tragedies that humanity has gone through.</a:t>
            </a:r>
          </a:p>
          <a:p>
            <a:r>
              <a:rPr lang="en-CA" dirty="0" smtClean="0"/>
              <a:t>The anarchists believe in egalitarianism: inequality of wealth and power is the path toward oppression.</a:t>
            </a:r>
          </a:p>
          <a:p>
            <a:r>
              <a:rPr lang="en-CA" dirty="0" smtClean="0"/>
              <a:t>From economic perspective, the anarchist perspective supports the cooperative and communal ownership and highly endorses the concept of “social security”.</a:t>
            </a:r>
          </a:p>
          <a:p>
            <a:pPr>
              <a:buNone/>
            </a:pPr>
            <a:r>
              <a:rPr lang="en-CA" dirty="0" smtClean="0"/>
              <a:t> </a:t>
            </a:r>
            <a:endParaRPr lang="en-C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Contemporary Theories of Law: Libertarian Theories</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22</a:t>
            </a:fld>
            <a:endParaRPr lang="en-CA" dirty="0"/>
          </a:p>
        </p:txBody>
      </p:sp>
      <p:sp>
        <p:nvSpPr>
          <p:cNvPr id="4" name="Content Placeholder 3"/>
          <p:cNvSpPr>
            <a:spLocks noGrp="1"/>
          </p:cNvSpPr>
          <p:nvPr>
            <p:ph sz="quarter" idx="1"/>
          </p:nvPr>
        </p:nvSpPr>
        <p:spPr/>
        <p:txBody>
          <a:bodyPr/>
          <a:lstStyle/>
          <a:p>
            <a:r>
              <a:rPr lang="en-CA" dirty="0" smtClean="0"/>
              <a:t>Under the libertarian perspective of law the focus is on individual rights rather than on communal rights.</a:t>
            </a:r>
          </a:p>
          <a:p>
            <a:r>
              <a:rPr lang="en-CA" dirty="0" smtClean="0"/>
              <a:t>The intervention of the government is kept to minimum. The role of law is to enforce contracts and to preserve the social order.</a:t>
            </a:r>
          </a:p>
          <a:p>
            <a:r>
              <a:rPr lang="en-CA" dirty="0" smtClean="0"/>
              <a:t>The concept of social security is missing in the libertarian theories of law.</a:t>
            </a:r>
            <a:endParaRPr lang="en-CA"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Rule of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23</a:t>
            </a:fld>
            <a:endParaRPr lang="en-CA" dirty="0"/>
          </a:p>
        </p:txBody>
      </p:sp>
      <p:sp>
        <p:nvSpPr>
          <p:cNvPr id="4" name="Content Placeholder 3"/>
          <p:cNvSpPr>
            <a:spLocks noGrp="1"/>
          </p:cNvSpPr>
          <p:nvPr>
            <p:ph sz="quarter" idx="1"/>
          </p:nvPr>
        </p:nvSpPr>
        <p:spPr/>
        <p:txBody>
          <a:bodyPr/>
          <a:lstStyle/>
          <a:p>
            <a:r>
              <a:rPr lang="en-CA" dirty="0" smtClean="0"/>
              <a:t>This is an important concept in law and may have different meanings</a:t>
            </a:r>
          </a:p>
          <a:p>
            <a:r>
              <a:rPr lang="en-CA" dirty="0" smtClean="0"/>
              <a:t>It refers to a society in which human relations are governed by law.</a:t>
            </a:r>
          </a:p>
          <a:p>
            <a:r>
              <a:rPr lang="en-CA" dirty="0" smtClean="0"/>
              <a:t>The rule of law is a notion relevant to the concept of justice.</a:t>
            </a:r>
          </a:p>
          <a:p>
            <a:r>
              <a:rPr lang="en-CA" dirty="0" smtClean="0"/>
              <a:t>Rule of law also means that the executive branch of the government cannot interfere with the judicial process “judicial independence”.</a:t>
            </a:r>
          </a:p>
          <a:p>
            <a:r>
              <a:rPr lang="en-CA" dirty="0" smtClean="0"/>
              <a:t>The rule of law is also relevant to the principle of “legality” under criminal law.</a:t>
            </a:r>
            <a:endParaRPr lang="en-CA"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General Discussion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24</a:t>
            </a:fld>
            <a:endParaRPr lang="en-CA" dirty="0"/>
          </a:p>
        </p:txBody>
      </p:sp>
      <p:sp>
        <p:nvSpPr>
          <p:cNvPr id="4" name="Content Placeholder 3"/>
          <p:cNvSpPr>
            <a:spLocks noGrp="1"/>
          </p:cNvSpPr>
          <p:nvPr>
            <p:ph sz="quarter" idx="1"/>
          </p:nvPr>
        </p:nvSpPr>
        <p:spPr/>
        <p:txBody>
          <a:bodyPr/>
          <a:lstStyle/>
          <a:p>
            <a:r>
              <a:rPr lang="en-CA" dirty="0" smtClean="0"/>
              <a:t>What does law mean to you?</a:t>
            </a:r>
          </a:p>
          <a:p>
            <a:r>
              <a:rPr lang="en-CA" dirty="0" smtClean="0"/>
              <a:t>What function does it serve?</a:t>
            </a:r>
          </a:p>
          <a:p>
            <a:r>
              <a:rPr lang="en-CA" dirty="0" smtClean="0"/>
              <a:t>What is the relationship between law and theory?</a:t>
            </a:r>
          </a:p>
          <a:p>
            <a:r>
              <a:rPr lang="en-CA" dirty="0" smtClean="0"/>
              <a:t>What perspective of law do you prefer?</a:t>
            </a:r>
          </a:p>
          <a:p>
            <a:pPr>
              <a:buNone/>
            </a:pPr>
            <a:endParaRPr lang="en-CA"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Custom 1">
      <a:majorFont>
        <a:latin typeface="Times New Roman"/>
        <a:ea typeface=""/>
        <a:cs typeface=""/>
      </a:majorFont>
      <a:minorFont>
        <a:latin typeface="Times New Roman"/>
        <a:ea typeface=""/>
        <a:cs typeface=""/>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9861</TotalTime>
  <Words>2366</Words>
  <Application>Microsoft Office PowerPoint</Application>
  <PresentationFormat>On-screen Show (4:3)</PresentationFormat>
  <Paragraphs>141</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Origin</vt:lpstr>
      <vt:lpstr>Introduction to the Study of Law (DCC 2117)</vt:lpstr>
      <vt:lpstr>Law: The Concept &amp; Role</vt:lpstr>
      <vt:lpstr>Law: The Concept &amp; Role (Cont.)</vt:lpstr>
      <vt:lpstr>Law: The Concept &amp; Role (cont.)</vt:lpstr>
      <vt:lpstr>Law: The Theory</vt:lpstr>
      <vt:lpstr>Traditional Theories of Law: Positivism</vt:lpstr>
      <vt:lpstr>Traditional Theories of Law: Positivism (cont.)</vt:lpstr>
      <vt:lpstr>Traditional Theories of Law: Positivism (cont.)</vt:lpstr>
      <vt:lpstr>Traditional Theories of Law: Positivism (cont.)</vt:lpstr>
      <vt:lpstr>Traditional Theories of Law: Natural Law</vt:lpstr>
      <vt:lpstr>Traditional theories of law: Natural Law (Cont.)</vt:lpstr>
      <vt:lpstr>Traditional Theories of Law: Legal Realism</vt:lpstr>
      <vt:lpstr>Traditional Theories of Law: Legal Realism (cont.)</vt:lpstr>
      <vt:lpstr>Traditional Theories of Law: Marxist theory of law</vt:lpstr>
      <vt:lpstr>Traditional Theories of Law : Marxist Theory of Law (Cont.)</vt:lpstr>
      <vt:lpstr>Contemporary Theories of Law: The Critical Legal Perspective</vt:lpstr>
      <vt:lpstr>Contemporary Theories of Law: The Critical Legal Perspective (Cont.)</vt:lpstr>
      <vt:lpstr>Contemporary Theories of Law: Feminist Theories of Law</vt:lpstr>
      <vt:lpstr>Contemporary Theories of Law: Feminist Theories of Law (Cont.)</vt:lpstr>
      <vt:lpstr>Contemporary theories of law: Feminist theories of law (Cont.)</vt:lpstr>
      <vt:lpstr>Contemporary Theories of Law: The Anarchist Perspective</vt:lpstr>
      <vt:lpstr>Contemporary Theories of Law: Libertarian Theories</vt:lpstr>
      <vt:lpstr>The Rule of Law</vt:lpstr>
      <vt:lpstr>General Discussion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Saleh Al-Sharieh</dc:creator>
  <cp:lastModifiedBy>Stan</cp:lastModifiedBy>
  <cp:revision>561</cp:revision>
  <dcterms:created xsi:type="dcterms:W3CDTF">2011-01-18T22:12:32Z</dcterms:created>
  <dcterms:modified xsi:type="dcterms:W3CDTF">2013-10-20T16:59:51Z</dcterms:modified>
</cp:coreProperties>
</file>