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704" r:id="rId1"/>
  </p:sldMasterIdLst>
  <p:notesMasterIdLst>
    <p:notesMasterId r:id="rId31"/>
  </p:notesMasterIdLst>
  <p:sldIdLst>
    <p:sldId id="405" r:id="rId2"/>
    <p:sldId id="373" r:id="rId3"/>
    <p:sldId id="374" r:id="rId4"/>
    <p:sldId id="375" r:id="rId5"/>
    <p:sldId id="400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401" r:id="rId15"/>
    <p:sldId id="385" r:id="rId16"/>
    <p:sldId id="403" r:id="rId17"/>
    <p:sldId id="386" r:id="rId18"/>
    <p:sldId id="387" r:id="rId19"/>
    <p:sldId id="388" r:id="rId20"/>
    <p:sldId id="389" r:id="rId21"/>
    <p:sldId id="390" r:id="rId22"/>
    <p:sldId id="391" r:id="rId23"/>
    <p:sldId id="392" r:id="rId24"/>
    <p:sldId id="393" r:id="rId25"/>
    <p:sldId id="399" r:id="rId26"/>
    <p:sldId id="394" r:id="rId27"/>
    <p:sldId id="395" r:id="rId28"/>
    <p:sldId id="404" r:id="rId29"/>
    <p:sldId id="396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4A1A"/>
    <a:srgbClr val="990033"/>
    <a:srgbClr val="006600"/>
    <a:srgbClr val="777777"/>
    <a:srgbClr val="010004"/>
    <a:srgbClr val="339966"/>
    <a:srgbClr val="339933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8" autoAdjust="0"/>
    <p:restoredTop sz="76683" autoAdjust="0"/>
  </p:normalViewPr>
  <p:slideViewPr>
    <p:cSldViewPr>
      <p:cViewPr>
        <p:scale>
          <a:sx n="90" d="100"/>
          <a:sy n="90" d="100"/>
        </p:scale>
        <p:origin x="-420" y="-138"/>
      </p:cViewPr>
      <p:guideLst>
        <p:guide orient="horz" pos="3360"/>
        <p:guide pos="321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7.xml"/><Relationship Id="rId2" Type="http://schemas.openxmlformats.org/officeDocument/2006/relationships/slide" Target="slides/slide15.xml"/><Relationship Id="rId1" Type="http://schemas.openxmlformats.org/officeDocument/2006/relationships/slide" Target="slides/slide6.xml"/><Relationship Id="rId5" Type="http://schemas.openxmlformats.org/officeDocument/2006/relationships/slide" Target="slides/slide21.xml"/><Relationship Id="rId4" Type="http://schemas.openxmlformats.org/officeDocument/2006/relationships/slide" Target="slides/slide2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23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fld id="{74631A4D-7905-48E1-A487-A7A676FADBA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14F8D5-BC7A-490B-8199-98AF95E0D81E}" type="slidenum">
              <a:rPr lang="en-US"/>
              <a:pPr/>
              <a:t>1</a:t>
            </a:fld>
            <a:endParaRPr lang="en-US"/>
          </a:p>
        </p:txBody>
      </p:sp>
      <p:sp>
        <p:nvSpPr>
          <p:cNvPr id="73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21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miter lim="800000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9A0FE0-2628-4148-AED9-B95AB2C3CBAC}" type="slidenum">
              <a:rPr lang="en-US"/>
              <a:pPr/>
              <a:t>5</a:t>
            </a:fld>
            <a:endParaRPr lang="en-US"/>
          </a:p>
        </p:txBody>
      </p:sp>
      <p:sp>
        <p:nvSpPr>
          <p:cNvPr id="75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20"/>
          <p:cNvSpPr>
            <a:spLocks noChangeShapeType="1"/>
          </p:cNvSpPr>
          <p:nvPr/>
        </p:nvSpPr>
        <p:spPr bwMode="auto">
          <a:xfrm>
            <a:off x="0" y="476672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20"/>
          <p:cNvSpPr>
            <a:spLocks noChangeShapeType="1"/>
          </p:cNvSpPr>
          <p:nvPr/>
        </p:nvSpPr>
        <p:spPr bwMode="auto">
          <a:xfrm>
            <a:off x="0" y="2132856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8" name="Picture 7" descr="Ross_0070009872_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348880"/>
            <a:ext cx="3240360" cy="4050450"/>
          </a:xfrm>
          <a:prstGeom prst="rect">
            <a:avLst/>
          </a:prstGeom>
        </p:spPr>
      </p:pic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6804248" y="548680"/>
            <a:ext cx="2152874" cy="1505545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800"/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683568" y="5157192"/>
            <a:ext cx="20882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663300"/>
                </a:solidFill>
              </a:rPr>
              <a:t>Prepared by</a:t>
            </a:r>
          </a:p>
          <a:p>
            <a:endParaRPr lang="en-US" sz="1600" b="1" dirty="0">
              <a:solidFill>
                <a:srgbClr val="663300"/>
              </a:solidFill>
            </a:endParaRPr>
          </a:p>
          <a:p>
            <a:r>
              <a:rPr lang="en-US" sz="1600" b="1" dirty="0" smtClean="0">
                <a:solidFill>
                  <a:srgbClr val="663300"/>
                </a:solidFill>
              </a:rPr>
              <a:t>Professor Wei Wang</a:t>
            </a:r>
          </a:p>
          <a:p>
            <a:r>
              <a:rPr lang="en-US" sz="1600" b="1" dirty="0" smtClean="0">
                <a:solidFill>
                  <a:srgbClr val="663300"/>
                </a:solidFill>
              </a:rPr>
              <a:t>Queen’s University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69850"/>
            <a:ext cx="8001000" cy="1206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14400" y="1371600"/>
            <a:ext cx="8001000" cy="4495800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741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here for title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6200" y="87313"/>
            <a:ext cx="7620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 smtClean="0">
                <a:solidFill>
                  <a:srgbClr val="FFFFFF"/>
                </a:solidFill>
              </a:rPr>
              <a:t>2-</a:t>
            </a:r>
            <a:fld id="{5B1A76B9-12AD-4B86-907E-D3F7D50CFC70}" type="slidenum">
              <a:rPr lang="en-US" sz="1800" smtClean="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FFFF"/>
                </a:solidFill>
              </a:rPr>
              <a:t>15-</a:t>
            </a:r>
            <a:fld id="{36A71ED0-329B-4930-AB50-A8A9D974957C}" type="slidenum">
              <a:rPr lang="en-US" sz="1800" b="0">
                <a:solidFill>
                  <a:srgbClr val="FFFF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1800" b="0">
              <a:solidFill>
                <a:srgbClr val="FFFFFF"/>
              </a:solidFill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b="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b="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13" name="Rectangle 17"/>
          <p:cNvSpPr>
            <a:spLocks noChangeArrowheads="1"/>
          </p:cNvSpPr>
          <p:nvPr userDrawn="1"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14" name="Line 20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  <p:sp>
        <p:nvSpPr>
          <p:cNvPr id="15" name="Text Box 21"/>
          <p:cNvSpPr txBox="1">
            <a:spLocks noChangeArrowheads="1"/>
          </p:cNvSpPr>
          <p:nvPr userDrawn="1"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FFFF"/>
                </a:solidFill>
              </a:rPr>
              <a:t>16-</a:t>
            </a:r>
            <a:fld id="{D19D4010-FE1B-4AA1-A051-7E01DF2FBF80}" type="slidenum">
              <a:rPr lang="en-US" sz="1800" b="0">
                <a:solidFill>
                  <a:srgbClr val="FFFF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1800" b="0">
              <a:solidFill>
                <a:srgbClr val="FFFFFF"/>
              </a:solidFill>
            </a:endParaRPr>
          </a:p>
        </p:txBody>
      </p:sp>
      <p:sp>
        <p:nvSpPr>
          <p:cNvPr id="18" name="Text Box 24"/>
          <p:cNvSpPr txBox="1">
            <a:spLocks noChangeArrowheads="1"/>
          </p:cNvSpPr>
          <p:nvPr userDrawn="1"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A" sz="1000" b="1" i="1" kern="1200" dirty="0">
                <a:solidFill>
                  <a:srgbClr val="54642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©</a:t>
            </a:r>
            <a:r>
              <a:rPr lang="en-CA" sz="1000" b="1" i="1" kern="1200" dirty="0">
                <a:solidFill>
                  <a:srgbClr val="54642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1000" b="1" i="1" kern="1200" dirty="0" smtClean="0">
                <a:solidFill>
                  <a:srgbClr val="54642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2011 </a:t>
            </a:r>
            <a:r>
              <a:rPr lang="en-CA" sz="1000" b="1" i="1" kern="1200" dirty="0">
                <a:solidFill>
                  <a:srgbClr val="54642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McGraw–Hill Ryerson  Limited</a:t>
            </a:r>
            <a:r>
              <a:rPr lang="en-US" sz="1000" b="1" i="1" kern="1200" dirty="0">
                <a:solidFill>
                  <a:srgbClr val="54642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6.bin"/><Relationship Id="rId9" Type="http://schemas.openxmlformats.org/officeDocument/2006/relationships/oleObject" Target="../embeddings/oleObject3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138862" cy="1520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36" tIns="51618" rIns="103236" bIns="51618">
            <a:spAutoFit/>
          </a:bodyPr>
          <a:lstStyle/>
          <a:p>
            <a:pPr defTabSz="1031875">
              <a:spcBef>
                <a:spcPct val="20000"/>
              </a:spcBef>
              <a:buClr>
                <a:srgbClr val="000000"/>
              </a:buClr>
            </a:pPr>
            <a:r>
              <a:rPr lang="en-US" sz="4600" dirty="0" smtClean="0">
                <a:solidFill>
                  <a:srgbClr val="546422"/>
                </a:solidFill>
                <a:cs typeface="Times New Roman" pitchFamily="18" charset="0"/>
              </a:rPr>
              <a:t>Capital Structure: Basic Concepts</a:t>
            </a:r>
            <a:endParaRPr lang="en-US" sz="4600" dirty="0">
              <a:solidFill>
                <a:srgbClr val="546422"/>
              </a:solidFill>
              <a:cs typeface="Times New Roman" pitchFamily="18" charset="0"/>
            </a:endParaRPr>
          </a:p>
        </p:txBody>
      </p:sp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defTabSz="1031875" eaLnBrk="0" hangingPunct="0"/>
            <a:r>
              <a:rPr lang="en-US" sz="8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16</a:t>
            </a:r>
            <a:endParaRPr lang="en-US" sz="81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0" y="0"/>
            <a:ext cx="2057400" cy="38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algn="r" defTabSz="1031875" eaLnBrk="0" hangingPunct="0"/>
            <a:r>
              <a:rPr lang="en-US" sz="1800" dirty="0">
                <a:solidFill>
                  <a:srgbClr val="546422"/>
                </a:solidFill>
                <a:latin typeface="Arial" charset="0"/>
              </a:rPr>
              <a:t>Chapter </a:t>
            </a:r>
            <a:r>
              <a:rPr lang="en-US" sz="1800" dirty="0" smtClean="0">
                <a:solidFill>
                  <a:srgbClr val="546422"/>
                </a:solidFill>
                <a:latin typeface="Arial" charset="0"/>
              </a:rPr>
              <a:t>Sixteen </a:t>
            </a:r>
            <a:endParaRPr lang="en-US" sz="1800" dirty="0">
              <a:solidFill>
                <a:srgbClr val="5464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/>
              <a:t>Chapter Outline</a:t>
            </a:r>
          </a:p>
        </p:txBody>
      </p:sp>
      <p:sp>
        <p:nvSpPr>
          <p:cNvPr id="73113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371600"/>
            <a:ext cx="8610600" cy="5105400"/>
          </a:xfrm>
        </p:spPr>
        <p:txBody>
          <a:bodyPr/>
          <a:lstStyle/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16.1 The Capital-Structure Question and The Pie Theory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16.2 Maximizing Firm Value versus Maximizing Stockholder Interests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16.3 Financial Leverage and Firm Value: An Example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16.4 Modigliani and Miller: Proposition II (No Taxes)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16.5 Taxes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16.6 Summary and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7" name="Rectangle 3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2800" dirty="0" smtClean="0"/>
              <a:t>The </a:t>
            </a:r>
            <a:r>
              <a:rPr lang="en-US" sz="2800" dirty="0"/>
              <a:t>Capital-Structure Question and The Pie </a:t>
            </a:r>
            <a:r>
              <a:rPr lang="en-US" sz="2800" dirty="0" smtClean="0"/>
              <a:t>Theory </a:t>
            </a:r>
            <a:r>
              <a:rPr lang="en-US" sz="1600" i="1" dirty="0" smtClean="0"/>
              <a:t>LO16.1</a:t>
            </a:r>
            <a:endParaRPr lang="en-US" sz="2800" dirty="0"/>
          </a:p>
        </p:txBody>
      </p:sp>
      <p:sp>
        <p:nvSpPr>
          <p:cNvPr id="733188" name="Rectangle 4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The value of a firm is defined to be the sum of the value of the firm’s debt and the firm’s equity.</a:t>
            </a:r>
          </a:p>
          <a:p>
            <a:r>
              <a:rPr lang="en-US" sz="2800" i="1" dirty="0"/>
              <a:t>V </a:t>
            </a:r>
            <a:r>
              <a:rPr lang="en-US" sz="2800" dirty="0">
                <a:sym typeface="WP MathA" pitchFamily="2" charset="2"/>
              </a:rPr>
              <a:t>=</a:t>
            </a:r>
            <a:r>
              <a:rPr lang="en-US" sz="2800" i="1" dirty="0"/>
              <a:t> </a:t>
            </a:r>
            <a:r>
              <a:rPr lang="en-US" sz="2800" i="1" dirty="0">
                <a:sym typeface="Symbol" pitchFamily="18" charset="2"/>
              </a:rPr>
              <a:t>B + S</a:t>
            </a:r>
          </a:p>
          <a:p>
            <a:endParaRPr lang="en-US" dirty="0">
              <a:sym typeface="Symbol" pitchFamily="18" charset="2"/>
            </a:endParaRPr>
          </a:p>
          <a:p>
            <a:endParaRPr lang="en-US" dirty="0">
              <a:sym typeface="Symbol" pitchFamily="18" charset="2"/>
            </a:endParaRPr>
          </a:p>
        </p:txBody>
      </p:sp>
      <p:sp>
        <p:nvSpPr>
          <p:cNvPr id="733196" name="Rectangle 12"/>
          <p:cNvSpPr>
            <a:spLocks noChangeArrowheads="1"/>
          </p:cNvSpPr>
          <p:nvPr/>
        </p:nvSpPr>
        <p:spPr bwMode="auto">
          <a:xfrm>
            <a:off x="914400" y="3124200"/>
            <a:ext cx="4419600" cy="30813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  <a:sym typeface="Symbol" pitchFamily="18" charset="2"/>
              </a:rPr>
              <a:t>  If the goal of the management of the firm is to make the firm as valuable as possible, then the firm should pick the debt-equity ratio that makes the pie as big as possible. </a:t>
            </a:r>
          </a:p>
        </p:txBody>
      </p:sp>
      <p:sp>
        <p:nvSpPr>
          <p:cNvPr id="733197" name="Text Box 13"/>
          <p:cNvSpPr txBox="1">
            <a:spLocks noChangeArrowheads="1"/>
          </p:cNvSpPr>
          <p:nvPr/>
        </p:nvSpPr>
        <p:spPr bwMode="auto">
          <a:xfrm>
            <a:off x="5867400" y="5943600"/>
            <a:ext cx="25146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Value of the Firm</a:t>
            </a:r>
          </a:p>
        </p:txBody>
      </p:sp>
      <p:sp>
        <p:nvSpPr>
          <p:cNvPr id="733198" name="Oval 14"/>
          <p:cNvSpPr>
            <a:spLocks noChangeArrowheads="1"/>
          </p:cNvSpPr>
          <p:nvPr/>
        </p:nvSpPr>
        <p:spPr bwMode="auto">
          <a:xfrm>
            <a:off x="5943600" y="3581400"/>
            <a:ext cx="1981200" cy="1905000"/>
          </a:xfrm>
          <a:prstGeom prst="ellipse">
            <a:avLst/>
          </a:prstGeom>
          <a:solidFill>
            <a:schemeClr val="tx2"/>
          </a:solidFill>
          <a:ln w="12700">
            <a:noFill/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3199" name="Arc 15"/>
          <p:cNvSpPr>
            <a:spLocks/>
          </p:cNvSpPr>
          <p:nvPr/>
        </p:nvSpPr>
        <p:spPr bwMode="auto">
          <a:xfrm>
            <a:off x="6973888" y="3581400"/>
            <a:ext cx="819150" cy="990600"/>
          </a:xfrm>
          <a:custGeom>
            <a:avLst/>
            <a:gdLst>
              <a:gd name="G0" fmla="+- 0 0 0"/>
              <a:gd name="G1" fmla="+- 21597 0 0"/>
              <a:gd name="G2" fmla="+- 21600 0 0"/>
              <a:gd name="T0" fmla="*/ 334 w 18816"/>
              <a:gd name="T1" fmla="*/ 0 h 21597"/>
              <a:gd name="T2" fmla="*/ 18816 w 18816"/>
              <a:gd name="T3" fmla="*/ 10990 h 21597"/>
              <a:gd name="T4" fmla="*/ 0 w 18816"/>
              <a:gd name="T5" fmla="*/ 21597 h 215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816" h="21597" fill="none" extrusionOk="0">
                <a:moveTo>
                  <a:pt x="334" y="-1"/>
                </a:moveTo>
                <a:cubicBezTo>
                  <a:pt x="8010" y="118"/>
                  <a:pt x="15046" y="4302"/>
                  <a:pt x="18816" y="10989"/>
                </a:cubicBezTo>
              </a:path>
              <a:path w="18816" h="21597" stroke="0" extrusionOk="0">
                <a:moveTo>
                  <a:pt x="334" y="-1"/>
                </a:moveTo>
                <a:cubicBezTo>
                  <a:pt x="8010" y="118"/>
                  <a:pt x="15046" y="4302"/>
                  <a:pt x="18816" y="10989"/>
                </a:cubicBezTo>
                <a:lnTo>
                  <a:pt x="0" y="21597"/>
                </a:lnTo>
                <a:close/>
              </a:path>
            </a:pathLst>
          </a:custGeom>
          <a:solidFill>
            <a:srgbClr val="DE280A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3200" name="Arc 16"/>
          <p:cNvSpPr>
            <a:spLocks/>
          </p:cNvSpPr>
          <p:nvPr/>
        </p:nvSpPr>
        <p:spPr bwMode="auto">
          <a:xfrm>
            <a:off x="6530975" y="3581400"/>
            <a:ext cx="1414463" cy="1905000"/>
          </a:xfrm>
          <a:custGeom>
            <a:avLst/>
            <a:gdLst>
              <a:gd name="G0" fmla="+- 8717 0 0"/>
              <a:gd name="G1" fmla="+- 21585 0 0"/>
              <a:gd name="G2" fmla="+- 21600 0 0"/>
              <a:gd name="T0" fmla="*/ 9520 w 30317"/>
              <a:gd name="T1" fmla="*/ 0 h 43185"/>
              <a:gd name="T2" fmla="*/ 0 w 30317"/>
              <a:gd name="T3" fmla="*/ 41348 h 43185"/>
              <a:gd name="T4" fmla="*/ 8717 w 30317"/>
              <a:gd name="T5" fmla="*/ 21585 h 43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317" h="43185" fill="none" extrusionOk="0">
                <a:moveTo>
                  <a:pt x="9520" y="-1"/>
                </a:moveTo>
                <a:cubicBezTo>
                  <a:pt x="21128" y="431"/>
                  <a:pt x="30317" y="9968"/>
                  <a:pt x="30317" y="21585"/>
                </a:cubicBezTo>
                <a:cubicBezTo>
                  <a:pt x="30317" y="33514"/>
                  <a:pt x="20646" y="43185"/>
                  <a:pt x="8717" y="43185"/>
                </a:cubicBezTo>
                <a:cubicBezTo>
                  <a:pt x="5715" y="43185"/>
                  <a:pt x="2746" y="42559"/>
                  <a:pt x="0" y="41347"/>
                </a:cubicBezTo>
              </a:path>
              <a:path w="30317" h="43185" stroke="0" extrusionOk="0">
                <a:moveTo>
                  <a:pt x="9520" y="-1"/>
                </a:moveTo>
                <a:cubicBezTo>
                  <a:pt x="21128" y="431"/>
                  <a:pt x="30317" y="9968"/>
                  <a:pt x="30317" y="21585"/>
                </a:cubicBezTo>
                <a:cubicBezTo>
                  <a:pt x="30317" y="33514"/>
                  <a:pt x="20646" y="43185"/>
                  <a:pt x="8717" y="43185"/>
                </a:cubicBezTo>
                <a:cubicBezTo>
                  <a:pt x="5715" y="43185"/>
                  <a:pt x="2746" y="42559"/>
                  <a:pt x="0" y="41347"/>
                </a:cubicBezTo>
                <a:lnTo>
                  <a:pt x="8717" y="21585"/>
                </a:lnTo>
                <a:close/>
              </a:path>
            </a:pathLst>
          </a:custGeom>
          <a:solidFill>
            <a:srgbClr val="DE280A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3209" name="Text Box 25" descr="Parchment"/>
          <p:cNvSpPr txBox="1">
            <a:spLocks noChangeArrowheads="1"/>
          </p:cNvSpPr>
          <p:nvPr/>
        </p:nvSpPr>
        <p:spPr bwMode="auto">
          <a:xfrm>
            <a:off x="6477000" y="3733800"/>
            <a:ext cx="3048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i="1">
                <a:solidFill>
                  <a:srgbClr val="DE280A"/>
                </a:solidFill>
              </a:rPr>
              <a:t>S</a:t>
            </a:r>
          </a:p>
        </p:txBody>
      </p:sp>
      <p:sp>
        <p:nvSpPr>
          <p:cNvPr id="733210" name="Text Box 26"/>
          <p:cNvSpPr txBox="1">
            <a:spLocks noChangeArrowheads="1"/>
          </p:cNvSpPr>
          <p:nvPr/>
        </p:nvSpPr>
        <p:spPr bwMode="auto">
          <a:xfrm>
            <a:off x="7010400" y="3733800"/>
            <a:ext cx="38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i="1">
                <a:solidFill>
                  <a:schemeClr val="tx2"/>
                </a:solidFill>
              </a:rPr>
              <a:t>B</a:t>
            </a:r>
          </a:p>
        </p:txBody>
      </p:sp>
      <p:sp>
        <p:nvSpPr>
          <p:cNvPr id="733212" name="Text Box 28"/>
          <p:cNvSpPr txBox="1">
            <a:spLocks noChangeArrowheads="1"/>
          </p:cNvSpPr>
          <p:nvPr/>
        </p:nvSpPr>
        <p:spPr bwMode="auto">
          <a:xfrm>
            <a:off x="7010400" y="3733800"/>
            <a:ext cx="38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i="1">
                <a:solidFill>
                  <a:schemeClr val="tx2"/>
                </a:solidFill>
              </a:rPr>
              <a:t>B</a:t>
            </a:r>
          </a:p>
        </p:txBody>
      </p:sp>
      <p:grpSp>
        <p:nvGrpSpPr>
          <p:cNvPr id="733201" name="Group 17"/>
          <p:cNvGrpSpPr>
            <a:grpSpLocks/>
          </p:cNvGrpSpPr>
          <p:nvPr/>
        </p:nvGrpSpPr>
        <p:grpSpPr bwMode="auto">
          <a:xfrm>
            <a:off x="5659438" y="3429000"/>
            <a:ext cx="2646362" cy="2514600"/>
            <a:chOff x="3565" y="480"/>
            <a:chExt cx="1667" cy="1584"/>
          </a:xfrm>
        </p:grpSpPr>
        <p:sp>
          <p:nvSpPr>
            <p:cNvPr id="733202" name="Text Box 18" descr="Parchment"/>
            <p:cNvSpPr txBox="1">
              <a:spLocks noChangeArrowheads="1"/>
            </p:cNvSpPr>
            <p:nvPr/>
          </p:nvSpPr>
          <p:spPr bwMode="auto">
            <a:xfrm>
              <a:off x="4080" y="672"/>
              <a:ext cx="192" cy="40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600" i="1">
                  <a:solidFill>
                    <a:srgbClr val="DE280A"/>
                  </a:solidFill>
                </a:rPr>
                <a:t>S</a:t>
              </a:r>
            </a:p>
          </p:txBody>
        </p:sp>
        <p:grpSp>
          <p:nvGrpSpPr>
            <p:cNvPr id="733203" name="Group 19"/>
            <p:cNvGrpSpPr>
              <a:grpSpLocks/>
            </p:cNvGrpSpPr>
            <p:nvPr/>
          </p:nvGrpSpPr>
          <p:grpSpPr bwMode="auto">
            <a:xfrm>
              <a:off x="3565" y="480"/>
              <a:ext cx="1667" cy="1584"/>
              <a:chOff x="768" y="624"/>
              <a:chExt cx="1667" cy="1584"/>
            </a:xfrm>
          </p:grpSpPr>
          <p:sp>
            <p:nvSpPr>
              <p:cNvPr id="733204" name="Arc 20"/>
              <p:cNvSpPr>
                <a:spLocks/>
              </p:cNvSpPr>
              <p:nvPr/>
            </p:nvSpPr>
            <p:spPr bwMode="auto">
              <a:xfrm>
                <a:off x="768" y="624"/>
                <a:ext cx="1667" cy="1584"/>
              </a:xfrm>
              <a:custGeom>
                <a:avLst/>
                <a:gdLst>
                  <a:gd name="G0" fmla="+- 21600 0 0"/>
                  <a:gd name="G1" fmla="+- 21600 0 0"/>
                  <a:gd name="G2" fmla="+- 21600 0 0"/>
                  <a:gd name="T0" fmla="*/ 43080 w 43080"/>
                  <a:gd name="T1" fmla="*/ 23877 h 43200"/>
                  <a:gd name="T2" fmla="*/ 25561 w 43080"/>
                  <a:gd name="T3" fmla="*/ 366 h 43200"/>
                  <a:gd name="T4" fmla="*/ 21600 w 43080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080" h="43200" fill="none" extrusionOk="0">
                    <a:moveTo>
                      <a:pt x="43079" y="23876"/>
                    </a:moveTo>
                    <a:cubicBezTo>
                      <a:pt x="41915" y="34863"/>
                      <a:pt x="32647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928" y="-1"/>
                      <a:pt x="24254" y="122"/>
                      <a:pt x="25560" y="366"/>
                    </a:cubicBezTo>
                  </a:path>
                  <a:path w="43080" h="43200" stroke="0" extrusionOk="0">
                    <a:moveTo>
                      <a:pt x="43079" y="23876"/>
                    </a:moveTo>
                    <a:cubicBezTo>
                      <a:pt x="41915" y="34863"/>
                      <a:pt x="32647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928" y="-1"/>
                      <a:pt x="24254" y="122"/>
                      <a:pt x="25560" y="366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solidFill>
                <a:srgbClr val="0070C0"/>
              </a:solidFill>
              <a:ln w="12700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733205" name="Arc 21"/>
              <p:cNvSpPr>
                <a:spLocks/>
              </p:cNvSpPr>
              <p:nvPr/>
            </p:nvSpPr>
            <p:spPr bwMode="auto">
              <a:xfrm>
                <a:off x="1236" y="624"/>
                <a:ext cx="1199" cy="1584"/>
              </a:xfrm>
              <a:custGeom>
                <a:avLst/>
                <a:gdLst>
                  <a:gd name="G0" fmla="+- 9213 0 0"/>
                  <a:gd name="G1" fmla="+- 21599 0 0"/>
                  <a:gd name="G2" fmla="+- 21600 0 0"/>
                  <a:gd name="T0" fmla="*/ 9457 w 30813"/>
                  <a:gd name="T1" fmla="*/ 0 h 43199"/>
                  <a:gd name="T2" fmla="*/ 0 w 30813"/>
                  <a:gd name="T3" fmla="*/ 41136 h 43199"/>
                  <a:gd name="T4" fmla="*/ 9213 w 30813"/>
                  <a:gd name="T5" fmla="*/ 21599 h 43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813" h="43199" fill="none" extrusionOk="0">
                    <a:moveTo>
                      <a:pt x="9456" y="0"/>
                    </a:moveTo>
                    <a:cubicBezTo>
                      <a:pt x="21290" y="134"/>
                      <a:pt x="30813" y="9764"/>
                      <a:pt x="30813" y="21599"/>
                    </a:cubicBezTo>
                    <a:cubicBezTo>
                      <a:pt x="30813" y="33528"/>
                      <a:pt x="21142" y="43199"/>
                      <a:pt x="9213" y="43199"/>
                    </a:cubicBezTo>
                    <a:cubicBezTo>
                      <a:pt x="6027" y="43199"/>
                      <a:pt x="2881" y="42494"/>
                      <a:pt x="0" y="41135"/>
                    </a:cubicBezTo>
                  </a:path>
                  <a:path w="30813" h="43199" stroke="0" extrusionOk="0">
                    <a:moveTo>
                      <a:pt x="9456" y="0"/>
                    </a:moveTo>
                    <a:cubicBezTo>
                      <a:pt x="21290" y="134"/>
                      <a:pt x="30813" y="9764"/>
                      <a:pt x="30813" y="21599"/>
                    </a:cubicBezTo>
                    <a:cubicBezTo>
                      <a:pt x="30813" y="33528"/>
                      <a:pt x="21142" y="43199"/>
                      <a:pt x="9213" y="43199"/>
                    </a:cubicBezTo>
                    <a:cubicBezTo>
                      <a:pt x="6027" y="43199"/>
                      <a:pt x="2881" y="42494"/>
                      <a:pt x="0" y="41135"/>
                    </a:cubicBezTo>
                    <a:lnTo>
                      <a:pt x="9213" y="21599"/>
                    </a:lnTo>
                    <a:close/>
                  </a:path>
                </a:pathLst>
              </a:custGeom>
              <a:solidFill>
                <a:srgbClr val="FFC000"/>
              </a:solidFill>
              <a:ln w="12700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733206" name="Text Box 22"/>
            <p:cNvSpPr txBox="1">
              <a:spLocks noChangeArrowheads="1"/>
            </p:cNvSpPr>
            <p:nvPr/>
          </p:nvSpPr>
          <p:spPr bwMode="auto">
            <a:xfrm>
              <a:off x="4416" y="672"/>
              <a:ext cx="240" cy="40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600" i="1">
                  <a:solidFill>
                    <a:schemeClr val="tx2"/>
                  </a:solidFill>
                </a:rPr>
                <a:t>B</a:t>
              </a:r>
            </a:p>
          </p:txBody>
        </p:sp>
        <p:sp>
          <p:nvSpPr>
            <p:cNvPr id="733207" name="Text Box 23" descr="Parchment"/>
            <p:cNvSpPr txBox="1">
              <a:spLocks noChangeArrowheads="1"/>
            </p:cNvSpPr>
            <p:nvPr/>
          </p:nvSpPr>
          <p:spPr bwMode="auto">
            <a:xfrm>
              <a:off x="4080" y="672"/>
              <a:ext cx="192" cy="40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600" i="1" dirty="0">
                  <a:solidFill>
                    <a:srgbClr val="FFC000"/>
                  </a:solidFill>
                </a:rPr>
                <a:t>S</a:t>
              </a:r>
            </a:p>
          </p:txBody>
        </p:sp>
        <p:sp>
          <p:nvSpPr>
            <p:cNvPr id="733208" name="Text Box 24"/>
            <p:cNvSpPr txBox="1">
              <a:spLocks noChangeArrowheads="1"/>
            </p:cNvSpPr>
            <p:nvPr/>
          </p:nvSpPr>
          <p:spPr bwMode="auto">
            <a:xfrm>
              <a:off x="4416" y="672"/>
              <a:ext cx="240" cy="40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600" i="1" dirty="0">
                  <a:solidFill>
                    <a:srgbClr val="00B0F0"/>
                  </a:solidFill>
                </a:rPr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3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188" grpId="0" build="p" autoUpdateAnimBg="0"/>
      <p:bldP spid="733196" grpId="0"/>
      <p:bldP spid="7332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The Capital-Structure </a:t>
            </a:r>
            <a:r>
              <a:rPr lang="en-US" dirty="0" smtClean="0"/>
              <a:t>Question		</a:t>
            </a:r>
            <a:r>
              <a:rPr lang="en-US" sz="1600" i="1" dirty="0" smtClean="0"/>
              <a:t>LO16.1</a:t>
            </a:r>
            <a:endParaRPr lang="en-US" sz="1600" dirty="0"/>
          </a:p>
        </p:txBody>
      </p:sp>
      <p:sp>
        <p:nvSpPr>
          <p:cNvPr id="7342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5105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2800" dirty="0"/>
              <a:t>There are really two important questions:</a:t>
            </a:r>
          </a:p>
          <a:p>
            <a:pPr marL="0" indent="0">
              <a:buFont typeface="Symbol" pitchFamily="18" charset="2"/>
              <a:buAutoNum type="arabicPeriod"/>
            </a:pPr>
            <a:r>
              <a:rPr lang="en-US" sz="2800" dirty="0"/>
              <a:t>Why should the stockholders care about maximizing </a:t>
            </a:r>
            <a:r>
              <a:rPr lang="en-US" sz="2800" i="1" dirty="0"/>
              <a:t>firm</a:t>
            </a:r>
            <a:r>
              <a:rPr lang="en-US" sz="2800" dirty="0"/>
              <a:t> value? Perhaps they should be interested in strategies that maximize </a:t>
            </a:r>
            <a:r>
              <a:rPr lang="en-US" sz="2800" i="1" dirty="0"/>
              <a:t>shareholder</a:t>
            </a:r>
            <a:r>
              <a:rPr lang="en-US" sz="2800" dirty="0"/>
              <a:t> value.</a:t>
            </a:r>
          </a:p>
          <a:p>
            <a:pPr marL="0" indent="0">
              <a:buFont typeface="Symbol" pitchFamily="18" charset="2"/>
              <a:buAutoNum type="arabicPeriod"/>
            </a:pPr>
            <a:r>
              <a:rPr lang="en-US" sz="2800" dirty="0"/>
              <a:t>What is the ratio of debt-to-equity that maximizes the shareholder’s value</a:t>
            </a:r>
            <a:r>
              <a:rPr lang="en-US" sz="2800" dirty="0" smtClean="0"/>
              <a:t>?</a:t>
            </a:r>
            <a:endParaRPr lang="en-US" sz="2800" dirty="0"/>
          </a:p>
          <a:p>
            <a:pPr marL="0" indent="0">
              <a:buFontTx/>
              <a:buNone/>
            </a:pPr>
            <a:endParaRPr lang="en-US" sz="2800" dirty="0" smtClean="0"/>
          </a:p>
          <a:p>
            <a:pPr marL="0" indent="0">
              <a:buFontTx/>
              <a:buNone/>
            </a:pPr>
            <a:r>
              <a:rPr lang="en-US" sz="2800" dirty="0" smtClean="0"/>
              <a:t>As </a:t>
            </a:r>
            <a:r>
              <a:rPr lang="en-US" sz="2800" dirty="0"/>
              <a:t>it turns out, changes in capital structure benefit the stockholders </a:t>
            </a:r>
            <a:r>
              <a:rPr lang="en-US" sz="2800" i="1" dirty="0"/>
              <a:t>if and only if</a:t>
            </a:r>
            <a:r>
              <a:rPr lang="en-US" sz="2800" dirty="0"/>
              <a:t> the value of the firm increases.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884" name="Rectangle 4"/>
          <p:cNvSpPr>
            <a:spLocks noChangeArrowheads="1"/>
          </p:cNvSpPr>
          <p:nvPr/>
        </p:nvSpPr>
        <p:spPr bwMode="auto">
          <a:xfrm>
            <a:off x="827088" y="69850"/>
            <a:ext cx="8316912" cy="92075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 smtClean="0">
                <a:solidFill>
                  <a:srgbClr val="644A1A"/>
                </a:solidFill>
              </a:rPr>
              <a:t>Maximizing </a:t>
            </a:r>
            <a:r>
              <a:rPr lang="en-US" sz="3600" b="0" dirty="0">
                <a:solidFill>
                  <a:srgbClr val="644A1A"/>
                </a:solidFill>
              </a:rPr>
              <a:t>Firm Value versus Maximizing Stockholder </a:t>
            </a:r>
            <a:r>
              <a:rPr lang="en-US" sz="3600" b="0" dirty="0" smtClean="0">
                <a:solidFill>
                  <a:srgbClr val="644A1A"/>
                </a:solidFill>
              </a:rPr>
              <a:t>Interests				</a:t>
            </a:r>
            <a:r>
              <a:rPr lang="en-US" sz="1600" b="0" i="1" dirty="0" smtClean="0">
                <a:solidFill>
                  <a:srgbClr val="644A1A"/>
                </a:solidFill>
              </a:rPr>
              <a:t>LO16.2</a:t>
            </a:r>
            <a:endParaRPr lang="en-US" sz="3600" b="0" dirty="0">
              <a:solidFill>
                <a:srgbClr val="644A1A"/>
              </a:solidFill>
            </a:endParaRPr>
          </a:p>
        </p:txBody>
      </p:sp>
      <p:sp>
        <p:nvSpPr>
          <p:cNvPr id="762889" name="Rectangle 9"/>
          <p:cNvSpPr>
            <a:spLocks noChangeArrowheads="1"/>
          </p:cNvSpPr>
          <p:nvPr/>
        </p:nvSpPr>
        <p:spPr bwMode="auto">
          <a:xfrm>
            <a:off x="914400" y="1295400"/>
            <a:ext cx="8001000" cy="47132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The text demonstrates through an example that shareholders should care about maximizing firm value rather than in strategies that maximize equity value.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In general, changes in capital structure benefit (hurt) shareholders if and only if firm value increases (decreases)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Therefore, managers should choose the capital structure that maximizes the firm value.</a:t>
            </a: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2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2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2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2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2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2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288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Financial </a:t>
            </a:r>
            <a:r>
              <a:rPr lang="en-US" dirty="0"/>
              <a:t>Leverage, EPS, and </a:t>
            </a:r>
            <a:r>
              <a:rPr lang="en-US" dirty="0" smtClean="0"/>
              <a:t>ROE	</a:t>
            </a:r>
            <a:r>
              <a:rPr lang="en-US" sz="1600" i="1" dirty="0" smtClean="0"/>
              <a:t>LO16.3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35235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2743200"/>
            <a:ext cx="7772400" cy="3505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		</a:t>
            </a:r>
            <a:r>
              <a:rPr lang="en-US" sz="2400" u="sng"/>
              <a:t>Current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Assets	$20,000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Debt	$0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Equity	$20,000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Debt/Equity ratio	0.00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Interest rate	n/a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Shares outstanding	400	</a:t>
            </a:r>
          </a:p>
          <a:p>
            <a:pPr>
              <a:lnSpc>
                <a:spcPct val="90000"/>
              </a:lnSpc>
              <a:buFontTx/>
              <a:buNone/>
              <a:tabLst>
                <a:tab pos="4114800" algn="r"/>
                <a:tab pos="6343650" algn="r"/>
              </a:tabLst>
            </a:pPr>
            <a:r>
              <a:rPr lang="en-US" sz="2400"/>
              <a:t>Share price	$50	</a:t>
            </a:r>
          </a:p>
        </p:txBody>
      </p:sp>
      <p:sp>
        <p:nvSpPr>
          <p:cNvPr id="735236" name="Rectangle 4"/>
          <p:cNvSpPr>
            <a:spLocks noChangeArrowheads="1"/>
          </p:cNvSpPr>
          <p:nvPr/>
        </p:nvSpPr>
        <p:spPr bwMode="auto">
          <a:xfrm>
            <a:off x="1371600" y="2743200"/>
            <a:ext cx="7772400" cy="3505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/>
              <a:t>		</a:t>
            </a:r>
            <a:r>
              <a:rPr lang="en-US" sz="2500" b="0" u="sng">
                <a:solidFill>
                  <a:srgbClr val="280ADE"/>
                </a:solidFill>
              </a:rPr>
              <a:t>	Proposed</a:t>
            </a:r>
            <a:endParaRPr lang="en-US" sz="2500" b="0">
              <a:solidFill>
                <a:srgbClr val="280ADE"/>
              </a:solidFill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$20,000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$8,000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$12,000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2/3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8%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240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4114800" algn="r"/>
                <a:tab pos="6343650" algn="r"/>
              </a:tabLst>
            </a:pPr>
            <a:r>
              <a:rPr lang="en-US" sz="2500" b="0">
                <a:solidFill>
                  <a:srgbClr val="280ADE"/>
                </a:solidFill>
              </a:rPr>
              <a:t>			$50</a:t>
            </a:r>
          </a:p>
        </p:txBody>
      </p:sp>
      <p:sp>
        <p:nvSpPr>
          <p:cNvPr id="735237" name="Text Box 5"/>
          <p:cNvSpPr txBox="1">
            <a:spLocks noChangeArrowheads="1"/>
          </p:cNvSpPr>
          <p:nvPr/>
        </p:nvSpPr>
        <p:spPr bwMode="auto">
          <a:xfrm>
            <a:off x="1295400" y="1447800"/>
            <a:ext cx="7543800" cy="120032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Consider an all-equity firm that is considering going into debt. (Maybe some of the original shareholders want to cash out.)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5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5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5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35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352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352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5236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78" name="Rectangle 2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  <a:noFill/>
          <a:ln/>
        </p:spPr>
        <p:txBody>
          <a:bodyPr/>
          <a:lstStyle/>
          <a:p>
            <a:r>
              <a:rPr lang="en-US" sz="3000" dirty="0"/>
              <a:t>EPS and ROE Under Current Capital </a:t>
            </a:r>
            <a:r>
              <a:rPr lang="en-US" sz="3000" dirty="0" smtClean="0"/>
              <a:t>Structure	</a:t>
            </a:r>
            <a:r>
              <a:rPr lang="en-US" sz="1600" i="1" dirty="0" smtClean="0"/>
              <a:t>LO16.3</a:t>
            </a:r>
            <a:endParaRPr lang="en-US" sz="1600" i="1" dirty="0"/>
          </a:p>
        </p:txBody>
      </p:sp>
      <p:sp>
        <p:nvSpPr>
          <p:cNvPr id="736279" name="Rectangle 2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/>
          <a:lstStyle/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dirty="0"/>
              <a:t>				</a:t>
            </a:r>
            <a:r>
              <a:rPr lang="en-US" sz="2800" u="sng" dirty="0"/>
              <a:t>Recession	Expected	Expansion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EBIT	$1,000	$2,000	$3,000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Interest	0	0	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u="sng" dirty="0"/>
              <a:t>Net income	$1,000	$2,000	$3,000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EPS	$2.50	$5.00	$7.50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ROA	5%	10%	15%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ROE	5%	10%	15%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endParaRPr lang="en-US" sz="2800" dirty="0"/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Current Shares Outstanding = 400 shares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6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6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6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6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6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6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6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6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6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36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6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6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6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6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6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6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6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6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6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6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6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36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6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6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627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86" name="Rectangle 6"/>
          <p:cNvSpPr>
            <a:spLocks noGrp="1" noChangeArrowheads="1"/>
          </p:cNvSpPr>
          <p:nvPr>
            <p:ph type="title"/>
          </p:nvPr>
        </p:nvSpPr>
        <p:spPr>
          <a:xfrm>
            <a:off x="762000" y="69850"/>
            <a:ext cx="8382000" cy="1206500"/>
          </a:xfrm>
          <a:noFill/>
          <a:ln/>
        </p:spPr>
        <p:txBody>
          <a:bodyPr/>
          <a:lstStyle/>
          <a:p>
            <a:r>
              <a:rPr lang="en-US" sz="3000" dirty="0" smtClean="0"/>
              <a:t>EPS and ROE Under Current Capital </a:t>
            </a:r>
            <a:r>
              <a:rPr lang="en-US" sz="3000" dirty="0" smtClean="0"/>
              <a:t>Structure 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37287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/>
          <a:lstStyle/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dirty="0"/>
              <a:t>				</a:t>
            </a:r>
            <a:r>
              <a:rPr lang="en-US" sz="2800" u="sng" dirty="0"/>
              <a:t>Recession	Expected	Expansion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EBIT	$1,000	$2,000	$3,000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Interest	640	640	640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u="sng" dirty="0"/>
              <a:t>Net income	$360	$1,360	$2,360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EPS	$1.50	$5.67	$9.83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ROA	1.8%	6.8%	11.8%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ROE	3.0%	11.3%	19.7%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endParaRPr lang="en-US" sz="2800" dirty="0"/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2800" dirty="0"/>
              <a:t>Proposed Shares Outstanding = 240 shares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7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7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7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7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7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7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37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7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7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7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7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7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7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7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7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7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7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7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372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72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72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28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000" dirty="0"/>
              <a:t>EPS and ROE Under Both Capital </a:t>
            </a:r>
            <a:r>
              <a:rPr lang="en-US" sz="3000" dirty="0" smtClean="0"/>
              <a:t>Structures	</a:t>
            </a:r>
            <a:r>
              <a:rPr lang="en-US" sz="1600" i="1" dirty="0" smtClean="0"/>
              <a:t>LO16.3</a:t>
            </a:r>
            <a:endParaRPr lang="en-US" sz="3000" dirty="0"/>
          </a:p>
        </p:txBody>
      </p:sp>
      <p:sp>
        <p:nvSpPr>
          <p:cNvPr id="738308" name="Rectangle 4" descr="Recycled paper"/>
          <p:cNvSpPr>
            <a:spLocks noChangeArrowheads="1"/>
          </p:cNvSpPr>
          <p:nvPr/>
        </p:nvSpPr>
        <p:spPr bwMode="auto">
          <a:xfrm>
            <a:off x="990600" y="1219200"/>
            <a:ext cx="7772400" cy="251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/>
              <a:t>	</a:t>
            </a:r>
            <a:r>
              <a:rPr lang="en-US" sz="1600" b="0" dirty="0">
                <a:solidFill>
                  <a:srgbClr val="644A1A"/>
                </a:solidFill>
              </a:rPr>
              <a:t>All-Equity			</a:t>
            </a:r>
            <a:r>
              <a:rPr lang="en-US" sz="1600" b="0" u="sng" dirty="0">
                <a:solidFill>
                  <a:srgbClr val="644A1A"/>
                </a:solidFill>
              </a:rPr>
              <a:t>Recession	Expected	Expansion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EBIT	$1,000	$2,000	$3,000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Interest	0	0	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u="sng" dirty="0">
                <a:solidFill>
                  <a:srgbClr val="644A1A"/>
                </a:solidFill>
              </a:rPr>
              <a:t>Net income	$1,000	$2,000	$3,000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EPS	$2.50	$5.00	$7.50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ROA	5%	10%	15%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ROE	5%	10%	15%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dirty="0">
                <a:solidFill>
                  <a:srgbClr val="644A1A"/>
                </a:solidFill>
              </a:rPr>
              <a:t>Current Shares Outstanding = 400 shares</a:t>
            </a:r>
          </a:p>
        </p:txBody>
      </p:sp>
      <p:sp>
        <p:nvSpPr>
          <p:cNvPr id="738310" name="Rectangle 6" descr="Parchment"/>
          <p:cNvSpPr>
            <a:spLocks noChangeArrowheads="1"/>
          </p:cNvSpPr>
          <p:nvPr/>
        </p:nvSpPr>
        <p:spPr bwMode="auto">
          <a:xfrm>
            <a:off x="1017588" y="3733800"/>
            <a:ext cx="7772400" cy="2819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/>
              <a:t>	</a:t>
            </a:r>
            <a:r>
              <a:rPr lang="en-US" b="0" dirty="0">
                <a:solidFill>
                  <a:srgbClr val="644A1A"/>
                </a:solidFill>
              </a:rPr>
              <a:t>Levered</a:t>
            </a:r>
            <a:r>
              <a:rPr lang="en-US" sz="1500" b="0" dirty="0">
                <a:solidFill>
                  <a:srgbClr val="644A1A"/>
                </a:solidFill>
              </a:rPr>
              <a:t>			</a:t>
            </a:r>
            <a:r>
              <a:rPr lang="en-US" sz="1500" b="0" u="sng" dirty="0">
                <a:solidFill>
                  <a:srgbClr val="644A1A"/>
                </a:solidFill>
              </a:rPr>
              <a:t>Recession	Expected	Expansion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EBIT	$1,000	$2,000	$3,000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Interest	640	640	640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u="sng" dirty="0">
                <a:solidFill>
                  <a:srgbClr val="644A1A"/>
                </a:solidFill>
              </a:rPr>
              <a:t>Net income	$360	$1,360	$2,360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EPS	$1.50	$5.67	$9.83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ROA	1.8%	6.8%	11.8%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ROE	3.0%	11.3%	19.7%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endParaRPr lang="en-US" sz="1500" b="0" dirty="0">
              <a:solidFill>
                <a:srgbClr val="644A1A"/>
              </a:solidFill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b="0" dirty="0">
                <a:solidFill>
                  <a:srgbClr val="644A1A"/>
                </a:solidFill>
              </a:rPr>
              <a:t>Proposed Shares Outstanding = 240 shares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8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8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8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38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8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8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8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8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8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8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8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8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8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8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8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383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83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83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83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330" name="Line 2"/>
          <p:cNvSpPr>
            <a:spLocks noChangeShapeType="1"/>
          </p:cNvSpPr>
          <p:nvPr/>
        </p:nvSpPr>
        <p:spPr bwMode="auto">
          <a:xfrm flipV="1">
            <a:off x="2652713" y="3028950"/>
            <a:ext cx="4711700" cy="2020888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1" name="Line 3"/>
          <p:cNvSpPr>
            <a:spLocks noChangeShapeType="1"/>
          </p:cNvSpPr>
          <p:nvPr/>
        </p:nvSpPr>
        <p:spPr bwMode="auto">
          <a:xfrm flipV="1">
            <a:off x="2647950" y="2305050"/>
            <a:ext cx="4686300" cy="3333750"/>
          </a:xfrm>
          <a:prstGeom prst="line">
            <a:avLst/>
          </a:prstGeom>
          <a:noFill/>
          <a:ln w="38100">
            <a:solidFill>
              <a:srgbClr val="006600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9332" name="Rectangle 4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Financial Leverage and </a:t>
            </a:r>
            <a:r>
              <a:rPr lang="en-US" dirty="0" smtClean="0"/>
              <a:t>EPS			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39333" name="Line 5"/>
          <p:cNvSpPr>
            <a:spLocks noChangeShapeType="1"/>
          </p:cNvSpPr>
          <p:nvPr/>
        </p:nvSpPr>
        <p:spPr bwMode="auto">
          <a:xfrm>
            <a:off x="2652713" y="1524000"/>
            <a:ext cx="3175" cy="45196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4" name="Line 6"/>
          <p:cNvSpPr>
            <a:spLocks noChangeShapeType="1"/>
          </p:cNvSpPr>
          <p:nvPr/>
        </p:nvSpPr>
        <p:spPr bwMode="auto">
          <a:xfrm>
            <a:off x="2581275" y="6021388"/>
            <a:ext cx="61913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5" name="Line 7"/>
          <p:cNvSpPr>
            <a:spLocks noChangeShapeType="1"/>
          </p:cNvSpPr>
          <p:nvPr/>
        </p:nvSpPr>
        <p:spPr bwMode="auto">
          <a:xfrm>
            <a:off x="2581275" y="5410200"/>
            <a:ext cx="61913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6" name="Line 8"/>
          <p:cNvSpPr>
            <a:spLocks noChangeShapeType="1"/>
          </p:cNvSpPr>
          <p:nvPr/>
        </p:nvSpPr>
        <p:spPr bwMode="auto">
          <a:xfrm>
            <a:off x="2581275" y="4805363"/>
            <a:ext cx="61913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7" name="Line 9"/>
          <p:cNvSpPr>
            <a:spLocks noChangeShapeType="1"/>
          </p:cNvSpPr>
          <p:nvPr/>
        </p:nvSpPr>
        <p:spPr bwMode="auto">
          <a:xfrm>
            <a:off x="2581275" y="4162425"/>
            <a:ext cx="61913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8" name="Line 10"/>
          <p:cNvSpPr>
            <a:spLocks noChangeShapeType="1"/>
          </p:cNvSpPr>
          <p:nvPr/>
        </p:nvSpPr>
        <p:spPr bwMode="auto">
          <a:xfrm>
            <a:off x="2581275" y="3513138"/>
            <a:ext cx="61913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39" name="Line 11"/>
          <p:cNvSpPr>
            <a:spLocks noChangeShapeType="1"/>
          </p:cNvSpPr>
          <p:nvPr/>
        </p:nvSpPr>
        <p:spPr bwMode="auto">
          <a:xfrm>
            <a:off x="2581275" y="2870200"/>
            <a:ext cx="61913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0" name="Line 12"/>
          <p:cNvSpPr>
            <a:spLocks noChangeShapeType="1"/>
          </p:cNvSpPr>
          <p:nvPr/>
        </p:nvSpPr>
        <p:spPr bwMode="auto">
          <a:xfrm>
            <a:off x="2581275" y="2220913"/>
            <a:ext cx="61913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1" name="Line 13"/>
          <p:cNvSpPr>
            <a:spLocks noChangeShapeType="1"/>
          </p:cNvSpPr>
          <p:nvPr/>
        </p:nvSpPr>
        <p:spPr bwMode="auto">
          <a:xfrm>
            <a:off x="2581275" y="1577975"/>
            <a:ext cx="61913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2" name="Line 14"/>
          <p:cNvSpPr>
            <a:spLocks noChangeShapeType="1"/>
          </p:cNvSpPr>
          <p:nvPr/>
        </p:nvSpPr>
        <p:spPr bwMode="auto">
          <a:xfrm>
            <a:off x="2667000" y="5410200"/>
            <a:ext cx="56515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3" name="Line 15"/>
          <p:cNvSpPr>
            <a:spLocks noChangeShapeType="1"/>
          </p:cNvSpPr>
          <p:nvPr/>
        </p:nvSpPr>
        <p:spPr bwMode="auto">
          <a:xfrm flipV="1">
            <a:off x="2652713" y="5338763"/>
            <a:ext cx="3175" cy="7143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4" name="Line 16"/>
          <p:cNvSpPr>
            <a:spLocks noChangeShapeType="1"/>
          </p:cNvSpPr>
          <p:nvPr/>
        </p:nvSpPr>
        <p:spPr bwMode="auto">
          <a:xfrm flipV="1">
            <a:off x="3656013" y="5410200"/>
            <a:ext cx="1587" cy="714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5" name="Line 17"/>
          <p:cNvSpPr>
            <a:spLocks noChangeShapeType="1"/>
          </p:cNvSpPr>
          <p:nvPr/>
        </p:nvSpPr>
        <p:spPr bwMode="auto">
          <a:xfrm flipV="1">
            <a:off x="5486400" y="5410200"/>
            <a:ext cx="3175" cy="714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6" name="Line 18"/>
          <p:cNvSpPr>
            <a:spLocks noChangeShapeType="1"/>
          </p:cNvSpPr>
          <p:nvPr/>
        </p:nvSpPr>
        <p:spPr bwMode="auto">
          <a:xfrm flipV="1">
            <a:off x="8275638" y="5410200"/>
            <a:ext cx="1587" cy="7143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47" name="Rectangle 19"/>
          <p:cNvSpPr>
            <a:spLocks noChangeArrowheads="1"/>
          </p:cNvSpPr>
          <p:nvPr/>
        </p:nvSpPr>
        <p:spPr bwMode="auto">
          <a:xfrm>
            <a:off x="1962150" y="5867400"/>
            <a:ext cx="612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(2.00)</a:t>
            </a:r>
          </a:p>
        </p:txBody>
      </p:sp>
      <p:sp>
        <p:nvSpPr>
          <p:cNvPr id="739348" name="Rectangle 20"/>
          <p:cNvSpPr>
            <a:spLocks noChangeArrowheads="1"/>
          </p:cNvSpPr>
          <p:nvPr/>
        </p:nvSpPr>
        <p:spPr bwMode="auto">
          <a:xfrm>
            <a:off x="2036763" y="5257800"/>
            <a:ext cx="44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0.00</a:t>
            </a:r>
          </a:p>
        </p:txBody>
      </p:sp>
      <p:sp>
        <p:nvSpPr>
          <p:cNvPr id="739349" name="Rectangle 21"/>
          <p:cNvSpPr>
            <a:spLocks noChangeArrowheads="1"/>
          </p:cNvSpPr>
          <p:nvPr/>
        </p:nvSpPr>
        <p:spPr bwMode="auto">
          <a:xfrm>
            <a:off x="2036763" y="4673600"/>
            <a:ext cx="44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2.00</a:t>
            </a:r>
          </a:p>
        </p:txBody>
      </p:sp>
      <p:sp>
        <p:nvSpPr>
          <p:cNvPr id="739350" name="Rectangle 22"/>
          <p:cNvSpPr>
            <a:spLocks noChangeArrowheads="1"/>
          </p:cNvSpPr>
          <p:nvPr/>
        </p:nvSpPr>
        <p:spPr bwMode="auto">
          <a:xfrm>
            <a:off x="2036763" y="4032250"/>
            <a:ext cx="44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4.00</a:t>
            </a:r>
          </a:p>
        </p:txBody>
      </p:sp>
      <p:sp>
        <p:nvSpPr>
          <p:cNvPr id="739351" name="Rectangle 23"/>
          <p:cNvSpPr>
            <a:spLocks noChangeArrowheads="1"/>
          </p:cNvSpPr>
          <p:nvPr/>
        </p:nvSpPr>
        <p:spPr bwMode="auto">
          <a:xfrm>
            <a:off x="2036763" y="3381375"/>
            <a:ext cx="44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6.00</a:t>
            </a:r>
          </a:p>
        </p:txBody>
      </p:sp>
      <p:sp>
        <p:nvSpPr>
          <p:cNvPr id="739352" name="Rectangle 24"/>
          <p:cNvSpPr>
            <a:spLocks noChangeArrowheads="1"/>
          </p:cNvSpPr>
          <p:nvPr/>
        </p:nvSpPr>
        <p:spPr bwMode="auto">
          <a:xfrm>
            <a:off x="2036763" y="2740025"/>
            <a:ext cx="44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8.00</a:t>
            </a:r>
          </a:p>
        </p:txBody>
      </p:sp>
      <p:sp>
        <p:nvSpPr>
          <p:cNvPr id="739353" name="Rectangle 25"/>
          <p:cNvSpPr>
            <a:spLocks noChangeArrowheads="1"/>
          </p:cNvSpPr>
          <p:nvPr/>
        </p:nvSpPr>
        <p:spPr bwMode="auto">
          <a:xfrm>
            <a:off x="1928813" y="2090738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10.00</a:t>
            </a:r>
          </a:p>
        </p:txBody>
      </p:sp>
      <p:sp>
        <p:nvSpPr>
          <p:cNvPr id="739354" name="Rectangle 26"/>
          <p:cNvSpPr>
            <a:spLocks noChangeArrowheads="1"/>
          </p:cNvSpPr>
          <p:nvPr/>
        </p:nvSpPr>
        <p:spPr bwMode="auto">
          <a:xfrm>
            <a:off x="1928813" y="1447800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 dirty="0"/>
              <a:t>12.00</a:t>
            </a:r>
          </a:p>
        </p:txBody>
      </p:sp>
      <p:sp>
        <p:nvSpPr>
          <p:cNvPr id="739355" name="Rectangle 27"/>
          <p:cNvSpPr>
            <a:spLocks noChangeArrowheads="1"/>
          </p:cNvSpPr>
          <p:nvPr/>
        </p:nvSpPr>
        <p:spPr bwMode="auto">
          <a:xfrm>
            <a:off x="3349625" y="5653088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1,000</a:t>
            </a:r>
          </a:p>
        </p:txBody>
      </p:sp>
      <p:sp>
        <p:nvSpPr>
          <p:cNvPr id="739356" name="Rectangle 28"/>
          <p:cNvSpPr>
            <a:spLocks noChangeArrowheads="1"/>
          </p:cNvSpPr>
          <p:nvPr/>
        </p:nvSpPr>
        <p:spPr bwMode="auto">
          <a:xfrm>
            <a:off x="5233988" y="5653088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2,000</a:t>
            </a:r>
          </a:p>
        </p:txBody>
      </p:sp>
      <p:sp>
        <p:nvSpPr>
          <p:cNvPr id="739357" name="Rectangle 29"/>
          <p:cNvSpPr>
            <a:spLocks noChangeArrowheads="1"/>
          </p:cNvSpPr>
          <p:nvPr/>
        </p:nvSpPr>
        <p:spPr bwMode="auto">
          <a:xfrm>
            <a:off x="7119938" y="5653088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3,000</a:t>
            </a:r>
          </a:p>
        </p:txBody>
      </p:sp>
      <p:sp>
        <p:nvSpPr>
          <p:cNvPr id="739359" name="Rectangle 31"/>
          <p:cNvSpPr>
            <a:spLocks noChangeArrowheads="1"/>
          </p:cNvSpPr>
          <p:nvPr/>
        </p:nvSpPr>
        <p:spPr bwMode="auto">
          <a:xfrm rot="16200000">
            <a:off x="1511300" y="3676650"/>
            <a:ext cx="438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/>
              <a:t>EPS</a:t>
            </a:r>
          </a:p>
        </p:txBody>
      </p:sp>
      <p:sp>
        <p:nvSpPr>
          <p:cNvPr id="739360" name="Rectangle 32"/>
          <p:cNvSpPr>
            <a:spLocks noChangeArrowheads="1"/>
          </p:cNvSpPr>
          <p:nvPr/>
        </p:nvSpPr>
        <p:spPr bwMode="auto">
          <a:xfrm>
            <a:off x="6330950" y="1535113"/>
            <a:ext cx="92392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61" name="Rectangle 33"/>
          <p:cNvSpPr>
            <a:spLocks noChangeArrowheads="1"/>
          </p:cNvSpPr>
          <p:nvPr/>
        </p:nvSpPr>
        <p:spPr bwMode="auto">
          <a:xfrm>
            <a:off x="7315200" y="1981200"/>
            <a:ext cx="4937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>
                <a:solidFill>
                  <a:srgbClr val="006600"/>
                </a:solidFill>
              </a:rPr>
              <a:t>Debt</a:t>
            </a:r>
          </a:p>
        </p:txBody>
      </p:sp>
      <p:sp>
        <p:nvSpPr>
          <p:cNvPr id="739365" name="Rectangle 37"/>
          <p:cNvSpPr>
            <a:spLocks noChangeArrowheads="1"/>
          </p:cNvSpPr>
          <p:nvPr/>
        </p:nvSpPr>
        <p:spPr bwMode="auto">
          <a:xfrm>
            <a:off x="7391400" y="2819400"/>
            <a:ext cx="868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000" b="0" dirty="0">
                <a:solidFill>
                  <a:srgbClr val="7030A0"/>
                </a:solidFill>
              </a:rPr>
              <a:t>No Debt</a:t>
            </a:r>
          </a:p>
        </p:txBody>
      </p:sp>
      <p:sp>
        <p:nvSpPr>
          <p:cNvPr id="739369" name="Rectangle 41"/>
          <p:cNvSpPr>
            <a:spLocks noChangeArrowheads="1"/>
          </p:cNvSpPr>
          <p:nvPr/>
        </p:nvSpPr>
        <p:spPr bwMode="auto">
          <a:xfrm>
            <a:off x="4114800" y="2081213"/>
            <a:ext cx="12287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70" name="Rectangle 42"/>
          <p:cNvSpPr>
            <a:spLocks noChangeArrowheads="1"/>
          </p:cNvSpPr>
          <p:nvPr/>
        </p:nvSpPr>
        <p:spPr bwMode="auto">
          <a:xfrm>
            <a:off x="3200400" y="3505200"/>
            <a:ext cx="1676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2000" b="0">
                <a:solidFill>
                  <a:srgbClr val="0344E5"/>
                </a:solidFill>
              </a:rPr>
              <a:t>Break-even point </a:t>
            </a:r>
          </a:p>
        </p:txBody>
      </p:sp>
      <p:sp>
        <p:nvSpPr>
          <p:cNvPr id="739375" name="Text Box 47"/>
          <p:cNvSpPr txBox="1">
            <a:spLocks noChangeArrowheads="1"/>
          </p:cNvSpPr>
          <p:nvPr/>
        </p:nvSpPr>
        <p:spPr bwMode="auto">
          <a:xfrm>
            <a:off x="5791200" y="6096000"/>
            <a:ext cx="31242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/>
              <a:t>EBI in dollars, no taxes</a:t>
            </a:r>
          </a:p>
        </p:txBody>
      </p:sp>
      <p:sp>
        <p:nvSpPr>
          <p:cNvPr id="739376" name="Line 48"/>
          <p:cNvSpPr>
            <a:spLocks noChangeShapeType="1"/>
          </p:cNvSpPr>
          <p:nvPr/>
        </p:nvSpPr>
        <p:spPr bwMode="auto">
          <a:xfrm flipV="1">
            <a:off x="7464425" y="5422900"/>
            <a:ext cx="3175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9377" name="Text Box 49"/>
          <p:cNvSpPr txBox="1">
            <a:spLocks noChangeArrowheads="1"/>
          </p:cNvSpPr>
          <p:nvPr/>
        </p:nvSpPr>
        <p:spPr bwMode="auto">
          <a:xfrm>
            <a:off x="6781800" y="3368675"/>
            <a:ext cx="16764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FF0000"/>
                </a:solidFill>
              </a:rPr>
              <a:t>Advantage to debt</a:t>
            </a:r>
          </a:p>
        </p:txBody>
      </p:sp>
      <p:sp>
        <p:nvSpPr>
          <p:cNvPr id="739378" name="Arc 50"/>
          <p:cNvSpPr>
            <a:spLocks/>
          </p:cNvSpPr>
          <p:nvPr/>
        </p:nvSpPr>
        <p:spPr bwMode="auto">
          <a:xfrm flipH="1" flipV="1">
            <a:off x="6705600" y="3040063"/>
            <a:ext cx="771525" cy="381000"/>
          </a:xfrm>
          <a:custGeom>
            <a:avLst/>
            <a:gdLst>
              <a:gd name="G0" fmla="+- 21586 0 0"/>
              <a:gd name="G1" fmla="+- 0 0 0"/>
              <a:gd name="G2" fmla="+- 21600 0 0"/>
              <a:gd name="T0" fmla="*/ 31246 w 31246"/>
              <a:gd name="T1" fmla="*/ 19320 h 21600"/>
              <a:gd name="T2" fmla="*/ 0 w 31246"/>
              <a:gd name="T3" fmla="*/ 791 h 21600"/>
              <a:gd name="T4" fmla="*/ 21586 w 3124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1246" h="21600" fill="none" extrusionOk="0">
                <a:moveTo>
                  <a:pt x="31245" y="19319"/>
                </a:moveTo>
                <a:cubicBezTo>
                  <a:pt x="28246" y="20819"/>
                  <a:pt x="24939" y="21599"/>
                  <a:pt x="21586" y="21600"/>
                </a:cubicBezTo>
                <a:cubicBezTo>
                  <a:pt x="9964" y="21600"/>
                  <a:pt x="426" y="12404"/>
                  <a:pt x="0" y="790"/>
                </a:cubicBezTo>
              </a:path>
              <a:path w="31246" h="21600" stroke="0" extrusionOk="0">
                <a:moveTo>
                  <a:pt x="31245" y="19319"/>
                </a:moveTo>
                <a:cubicBezTo>
                  <a:pt x="28246" y="20819"/>
                  <a:pt x="24939" y="21599"/>
                  <a:pt x="21586" y="21600"/>
                </a:cubicBezTo>
                <a:cubicBezTo>
                  <a:pt x="9964" y="21600"/>
                  <a:pt x="426" y="12404"/>
                  <a:pt x="0" y="790"/>
                </a:cubicBezTo>
                <a:lnTo>
                  <a:pt x="21586" y="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round/>
            <a:headEnd type="triangle" w="med" len="med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9379" name="Text Box 51"/>
          <p:cNvSpPr txBox="1">
            <a:spLocks noChangeArrowheads="1"/>
          </p:cNvSpPr>
          <p:nvPr/>
        </p:nvSpPr>
        <p:spPr bwMode="auto">
          <a:xfrm>
            <a:off x="2819400" y="5791200"/>
            <a:ext cx="19050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FF0000"/>
                </a:solidFill>
              </a:rPr>
              <a:t>Disadvantage to debt</a:t>
            </a:r>
          </a:p>
        </p:txBody>
      </p:sp>
      <p:sp>
        <p:nvSpPr>
          <p:cNvPr id="739380" name="Arc 52"/>
          <p:cNvSpPr>
            <a:spLocks/>
          </p:cNvSpPr>
          <p:nvPr/>
        </p:nvSpPr>
        <p:spPr bwMode="auto">
          <a:xfrm flipH="1" flipV="1">
            <a:off x="2895600" y="5105400"/>
            <a:ext cx="771525" cy="661988"/>
          </a:xfrm>
          <a:custGeom>
            <a:avLst/>
            <a:gdLst>
              <a:gd name="G0" fmla="+- 21586 0 0"/>
              <a:gd name="G1" fmla="+- 0 0 0"/>
              <a:gd name="G2" fmla="+- 21600 0 0"/>
              <a:gd name="T0" fmla="*/ 31246 w 31246"/>
              <a:gd name="T1" fmla="*/ 19320 h 21600"/>
              <a:gd name="T2" fmla="*/ 0 w 31246"/>
              <a:gd name="T3" fmla="*/ 791 h 21600"/>
              <a:gd name="T4" fmla="*/ 21586 w 3124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1246" h="21600" fill="none" extrusionOk="0">
                <a:moveTo>
                  <a:pt x="31245" y="19319"/>
                </a:moveTo>
                <a:cubicBezTo>
                  <a:pt x="28246" y="20819"/>
                  <a:pt x="24939" y="21599"/>
                  <a:pt x="21586" y="21600"/>
                </a:cubicBezTo>
                <a:cubicBezTo>
                  <a:pt x="9964" y="21600"/>
                  <a:pt x="426" y="12404"/>
                  <a:pt x="0" y="790"/>
                </a:cubicBezTo>
              </a:path>
              <a:path w="31246" h="21600" stroke="0" extrusionOk="0">
                <a:moveTo>
                  <a:pt x="31245" y="19319"/>
                </a:moveTo>
                <a:cubicBezTo>
                  <a:pt x="28246" y="20819"/>
                  <a:pt x="24939" y="21599"/>
                  <a:pt x="21586" y="21600"/>
                </a:cubicBezTo>
                <a:cubicBezTo>
                  <a:pt x="9964" y="21600"/>
                  <a:pt x="426" y="12404"/>
                  <a:pt x="0" y="790"/>
                </a:cubicBezTo>
                <a:lnTo>
                  <a:pt x="21586" y="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round/>
            <a:headEnd type="triangle" w="med" len="med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9381" name="Text Box 53"/>
          <p:cNvSpPr txBox="1">
            <a:spLocks noChangeArrowheads="1"/>
          </p:cNvSpPr>
          <p:nvPr/>
        </p:nvSpPr>
        <p:spPr bwMode="auto">
          <a:xfrm>
            <a:off x="5334000" y="6096000"/>
            <a:ext cx="1066800" cy="457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0"/>
              <a:t>EBIT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9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3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9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3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3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3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3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9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9330" grpId="0" animBg="1"/>
      <p:bldP spid="739331" grpId="0" animBg="1"/>
      <p:bldP spid="739361" grpId="0" autoUpdateAnimBg="0"/>
      <p:bldP spid="739365" grpId="0" autoUpdateAnimBg="0"/>
      <p:bldP spid="739370" grpId="0" autoUpdateAnimBg="0"/>
      <p:bldP spid="739377" grpId="0" autoUpdateAnimBg="0"/>
      <p:bldP spid="739378" grpId="0" animBg="1"/>
      <p:bldP spid="739379" grpId="0" autoUpdateAnimBg="0"/>
      <p:bldP spid="739380" grpId="0" animBg="1"/>
      <p:bldP spid="73938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000" dirty="0"/>
              <a:t>Assumptions of the Modigliani-Miller </a:t>
            </a:r>
            <a:r>
              <a:rPr lang="en-US" sz="3000" dirty="0" smtClean="0"/>
              <a:t>Model	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40357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/>
          <a:lstStyle/>
          <a:p>
            <a:r>
              <a:rPr lang="en-US"/>
              <a:t>Homogeneous Expectations</a:t>
            </a:r>
          </a:p>
          <a:p>
            <a:r>
              <a:rPr lang="en-US"/>
              <a:t>Homogeneous Business Risk Classes</a:t>
            </a:r>
          </a:p>
          <a:p>
            <a:r>
              <a:rPr lang="en-US"/>
              <a:t>Perpetual Cash Flows</a:t>
            </a:r>
          </a:p>
          <a:p>
            <a:r>
              <a:rPr lang="en-US"/>
              <a:t>Perfect Capital Markets:</a:t>
            </a:r>
          </a:p>
          <a:p>
            <a:pPr lvl="1"/>
            <a:r>
              <a:rPr lang="en-US"/>
              <a:t>Perfect competition</a:t>
            </a:r>
          </a:p>
          <a:p>
            <a:pPr lvl="1"/>
            <a:r>
              <a:rPr lang="en-US"/>
              <a:t>Firms and investors can borrow/lend at the same rate</a:t>
            </a:r>
          </a:p>
          <a:p>
            <a:pPr lvl="1"/>
            <a:r>
              <a:rPr lang="en-US"/>
              <a:t>Equal access to all relevant information</a:t>
            </a:r>
          </a:p>
          <a:p>
            <a:pPr lvl="1"/>
            <a:r>
              <a:rPr lang="en-US"/>
              <a:t>No transaction costs</a:t>
            </a:r>
          </a:p>
          <a:p>
            <a:pPr lvl="1"/>
            <a:r>
              <a:rPr lang="en-US"/>
              <a:t>No taxes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4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4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4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4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4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0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0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0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0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40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40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0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0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0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0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40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40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03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03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03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035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Homemade Leverage: An </a:t>
            </a:r>
            <a:r>
              <a:rPr lang="en-US" dirty="0" smtClean="0"/>
              <a:t>Example	</a:t>
            </a:r>
            <a:r>
              <a:rPr lang="en-US" i="1" dirty="0" smtClean="0"/>
              <a:t> 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41379" name="Rectangle 3"/>
          <p:cNvSpPr>
            <a:spLocks noChangeArrowheads="1"/>
          </p:cNvSpPr>
          <p:nvPr/>
        </p:nvSpPr>
        <p:spPr bwMode="auto">
          <a:xfrm>
            <a:off x="1066800" y="1219200"/>
            <a:ext cx="7772400" cy="502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 u="sng">
                <a:solidFill>
                  <a:srgbClr val="644A1A"/>
                </a:solidFill>
              </a:rPr>
              <a:t>	Recession	Expected	Expansion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 i="1">
                <a:solidFill>
                  <a:srgbClr val="644A1A"/>
                </a:solidFill>
              </a:rPr>
              <a:t>EPS of Unlevered Firm	$2.50	$5.00	$7.50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endParaRPr lang="en-US" b="0">
              <a:solidFill>
                <a:srgbClr val="644A1A"/>
              </a:solidFill>
            </a:endParaRP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>
                <a:solidFill>
                  <a:srgbClr val="644A1A"/>
                </a:solidFill>
              </a:rPr>
              <a:t>Earnings for 40 shares	$100	$200	$300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 u="sng">
                <a:solidFill>
                  <a:srgbClr val="644A1A"/>
                </a:solidFill>
              </a:rPr>
              <a:t>Less interest on $800 (8%)	$64	$64	$64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>
                <a:solidFill>
                  <a:srgbClr val="644A1A"/>
                </a:solidFill>
              </a:rPr>
              <a:t>Net Profits	$36	$136	$236</a:t>
            </a:r>
            <a:endParaRPr lang="en-US" b="0" u="sng">
              <a:solidFill>
                <a:srgbClr val="644A1A"/>
              </a:solidFill>
            </a:endParaRP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>
                <a:solidFill>
                  <a:srgbClr val="644A1A"/>
                </a:solidFill>
              </a:rPr>
              <a:t>ROE (Net Profits / $12,000)	3.0%	11.3%	19.7%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endParaRPr lang="en-US" b="0">
              <a:solidFill>
                <a:srgbClr val="644A1A"/>
              </a:solidFill>
            </a:endParaRP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>
                <a:solidFill>
                  <a:srgbClr val="644A1A"/>
                </a:solidFill>
              </a:rPr>
              <a:t>We are buying 40 shares of a $50 stock on margin. We get the same ROE as if we bought into a levered firm.</a:t>
            </a:r>
          </a:p>
          <a:p>
            <a:pPr>
              <a:spcBef>
                <a:spcPct val="20000"/>
              </a:spcBef>
              <a:buClr>
                <a:srgbClr val="671739"/>
              </a:buClr>
              <a:tabLst>
                <a:tab pos="4514850" algn="r"/>
                <a:tab pos="5886450" algn="r"/>
                <a:tab pos="7372350" algn="r"/>
              </a:tabLst>
            </a:pPr>
            <a:r>
              <a:rPr lang="en-US" b="0">
                <a:solidFill>
                  <a:srgbClr val="644A1A"/>
                </a:solidFill>
              </a:rPr>
              <a:t>Our personal debt equity ratio is:</a:t>
            </a:r>
          </a:p>
        </p:txBody>
      </p:sp>
      <p:graphicFrame>
        <p:nvGraphicFramePr>
          <p:cNvPr id="741380" name="Object 4"/>
          <p:cNvGraphicFramePr>
            <a:graphicFrameLocks noChangeAspect="1"/>
          </p:cNvGraphicFramePr>
          <p:nvPr/>
        </p:nvGraphicFramePr>
        <p:xfrm>
          <a:off x="5715000" y="5637213"/>
          <a:ext cx="2286000" cy="877887"/>
        </p:xfrm>
        <a:graphic>
          <a:graphicData uri="http://schemas.openxmlformats.org/presentationml/2006/ole">
            <p:oleObj spid="_x0000_s741380" name="Equation" r:id="rId3" imgW="1091880" imgH="419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4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4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Homemade (Un)Leverage: An </a:t>
            </a:r>
            <a:r>
              <a:rPr lang="en-US" dirty="0" smtClean="0"/>
              <a:t>Example</a:t>
            </a:r>
            <a:r>
              <a:rPr lang="en-US" dirty="0" smtClean="0"/>
              <a:t> 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42405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u="sng" dirty="0"/>
              <a:t>	Recession	Expected	Expansion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i="1" dirty="0"/>
              <a:t>EPS of Levered Firm	$1.50	$5.67	$9.83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endParaRPr lang="en-US" sz="2400" dirty="0"/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dirty="0"/>
              <a:t>Earnings for 24 shares	$36	$136	$236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u="sng" dirty="0"/>
              <a:t>Plus interest on $800 (8%)	$64	$64	$64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dirty="0"/>
              <a:t>Net Profits	$100	$200	$300</a:t>
            </a:r>
            <a:endParaRPr lang="en-US" sz="2400" u="sng" dirty="0"/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dirty="0"/>
              <a:t>ROE (Net Profits / $2,000)	5%	10%	15%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endParaRPr lang="en-US" sz="2400" dirty="0"/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dirty="0"/>
              <a:t>Buying 24 shares of an other-wise identical levered firm along with the some of the firm’s debt gets us to the ROE of the unlevered firm.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4514850" algn="r"/>
                <a:tab pos="5886450" algn="r"/>
                <a:tab pos="7372350" algn="r"/>
              </a:tabLst>
            </a:pPr>
            <a:r>
              <a:rPr lang="en-US" sz="2400" b="1" dirty="0"/>
              <a:t>This is the fundamental insight of M&amp;M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2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2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2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2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2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2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2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2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24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24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240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240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dirty="0"/>
              <a:t>MM Proposition I (No Taxes</a:t>
            </a:r>
            <a:r>
              <a:rPr lang="en-US" dirty="0" smtClean="0"/>
              <a:t>)	</a:t>
            </a:r>
            <a:r>
              <a:rPr lang="en-US" dirty="0" smtClean="0"/>
              <a:t>	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sp>
        <p:nvSpPr>
          <p:cNvPr id="7639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We can create a levered or unlevered position by adjusting the trading in our own account.</a:t>
            </a:r>
          </a:p>
          <a:p>
            <a:r>
              <a:rPr lang="en-US"/>
              <a:t>This homemade leverage suggests that capital structure is irrelevant in determining the value of the firm.</a:t>
            </a:r>
          </a:p>
          <a:p>
            <a:r>
              <a:rPr lang="en-US"/>
              <a:t>Proposition I</a:t>
            </a:r>
          </a:p>
          <a:p>
            <a:pPr lvl="1"/>
            <a:r>
              <a:rPr lang="en-US"/>
              <a:t>Firm value is not affected by leverage</a:t>
            </a:r>
          </a:p>
          <a:p>
            <a:pPr lvl="1" algn="ctr">
              <a:buFontTx/>
              <a:buNone/>
            </a:pPr>
            <a:r>
              <a:rPr lang="en-US" i="1"/>
              <a:t>V</a:t>
            </a:r>
            <a:r>
              <a:rPr lang="en-US" i="1" baseline="-25000"/>
              <a:t>L</a:t>
            </a:r>
            <a:r>
              <a:rPr lang="en-US"/>
              <a:t> = </a:t>
            </a:r>
            <a:r>
              <a:rPr lang="en-US" i="1"/>
              <a:t>V</a:t>
            </a:r>
            <a:r>
              <a:rPr lang="en-US" i="1" baseline="-25000"/>
              <a:t>U</a:t>
            </a:r>
            <a:endParaRPr lang="en-US" i="1"/>
          </a:p>
          <a:p>
            <a:pPr>
              <a:buFontTx/>
              <a:buNone/>
            </a:pPr>
            <a:endParaRPr lang="en-US" sz="2400" i="1"/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6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6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6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6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Proving MM Proposition I (No Taxes</a:t>
            </a:r>
            <a:r>
              <a:rPr lang="en-US" dirty="0" smtClean="0"/>
              <a:t>)	</a:t>
            </a:r>
            <a:r>
              <a:rPr lang="en-US" i="1" dirty="0" smtClean="0"/>
              <a:t> </a:t>
            </a:r>
            <a:r>
              <a:rPr lang="en-US" sz="1600" i="1" dirty="0" smtClean="0"/>
              <a:t>LO16.3</a:t>
            </a:r>
            <a:endParaRPr lang="en-US" sz="1600" dirty="0"/>
          </a:p>
        </p:txBody>
      </p:sp>
      <p:graphicFrame>
        <p:nvGraphicFramePr>
          <p:cNvPr id="744451" name="Object 3"/>
          <p:cNvGraphicFramePr>
            <a:graphicFrameLocks noChangeAspect="1"/>
          </p:cNvGraphicFramePr>
          <p:nvPr/>
        </p:nvGraphicFramePr>
        <p:xfrm>
          <a:off x="3403600" y="6019800"/>
          <a:ext cx="1708150" cy="639763"/>
        </p:xfrm>
        <a:graphic>
          <a:graphicData uri="http://schemas.openxmlformats.org/presentationml/2006/ole">
            <p:oleObj spid="_x0000_s744451" name="Equation" r:id="rId3" imgW="609480" imgH="228600" progId="Equation.3">
              <p:embed/>
            </p:oleObj>
          </a:graphicData>
        </a:graphic>
      </p:graphicFrame>
      <p:graphicFrame>
        <p:nvGraphicFramePr>
          <p:cNvPr id="744452" name="Object 4"/>
          <p:cNvGraphicFramePr>
            <a:graphicFrameLocks noChangeAspect="1"/>
          </p:cNvGraphicFramePr>
          <p:nvPr/>
        </p:nvGraphicFramePr>
        <p:xfrm>
          <a:off x="990600" y="1752600"/>
          <a:ext cx="4867275" cy="909638"/>
        </p:xfrm>
        <a:graphic>
          <a:graphicData uri="http://schemas.openxmlformats.org/presentationml/2006/ole">
            <p:oleObj spid="_x0000_s744452" name="Equation" r:id="rId4" imgW="2311200" imgH="431640" progId="Equation.3">
              <p:embed/>
            </p:oleObj>
          </a:graphicData>
        </a:graphic>
      </p:graphicFrame>
      <p:graphicFrame>
        <p:nvGraphicFramePr>
          <p:cNvPr id="744453" name="Object 5"/>
          <p:cNvGraphicFramePr>
            <a:graphicFrameLocks noChangeAspect="1"/>
          </p:cNvGraphicFramePr>
          <p:nvPr/>
        </p:nvGraphicFramePr>
        <p:xfrm>
          <a:off x="6137275" y="1752600"/>
          <a:ext cx="2701925" cy="909638"/>
        </p:xfrm>
        <a:graphic>
          <a:graphicData uri="http://schemas.openxmlformats.org/presentationml/2006/ole">
            <p:oleObj spid="_x0000_s744453" name="Equation" r:id="rId5" imgW="1282680" imgH="431640" progId="Equation.3">
              <p:embed/>
            </p:oleObj>
          </a:graphicData>
        </a:graphic>
      </p:graphicFrame>
      <p:sp>
        <p:nvSpPr>
          <p:cNvPr id="744454" name="Rectangle 6"/>
          <p:cNvSpPr>
            <a:spLocks noChangeArrowheads="1"/>
          </p:cNvSpPr>
          <p:nvPr/>
        </p:nvSpPr>
        <p:spPr bwMode="auto">
          <a:xfrm>
            <a:off x="914400" y="1295400"/>
            <a:ext cx="75438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 dirty="0"/>
              <a:t>The derivation is straightforward:</a:t>
            </a:r>
          </a:p>
        </p:txBody>
      </p:sp>
      <p:graphicFrame>
        <p:nvGraphicFramePr>
          <p:cNvPr id="744455" name="Object 7"/>
          <p:cNvGraphicFramePr>
            <a:graphicFrameLocks noChangeAspect="1"/>
          </p:cNvGraphicFramePr>
          <p:nvPr/>
        </p:nvGraphicFramePr>
        <p:xfrm>
          <a:off x="990600" y="2819400"/>
          <a:ext cx="5830888" cy="909638"/>
        </p:xfrm>
        <a:graphic>
          <a:graphicData uri="http://schemas.openxmlformats.org/presentationml/2006/ole">
            <p:oleObj spid="_x0000_s744455" name="Equation" r:id="rId6" imgW="2768400" imgH="431640" progId="Equation.3">
              <p:embed/>
            </p:oleObj>
          </a:graphicData>
        </a:graphic>
      </p:graphicFrame>
      <p:sp>
        <p:nvSpPr>
          <p:cNvPr id="744456" name="Rectangle 8"/>
          <p:cNvSpPr>
            <a:spLocks noChangeArrowheads="1"/>
          </p:cNvSpPr>
          <p:nvPr/>
        </p:nvSpPr>
        <p:spPr bwMode="auto">
          <a:xfrm>
            <a:off x="914400" y="3886200"/>
            <a:ext cx="75438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/>
              <a:t>The present value of this stream of cash flows is </a:t>
            </a:r>
            <a:r>
              <a:rPr lang="en-US" sz="2500" b="0" i="1"/>
              <a:t>V</a:t>
            </a:r>
            <a:r>
              <a:rPr lang="en-US" sz="2500" b="0" i="1" baseline="-25000"/>
              <a:t>L</a:t>
            </a:r>
            <a:r>
              <a:rPr lang="en-US" sz="2500" b="0"/>
              <a:t>  </a:t>
            </a:r>
          </a:p>
        </p:txBody>
      </p:sp>
      <p:graphicFrame>
        <p:nvGraphicFramePr>
          <p:cNvPr id="744457" name="Object 9"/>
          <p:cNvGraphicFramePr>
            <a:graphicFrameLocks noChangeAspect="1"/>
          </p:cNvGraphicFramePr>
          <p:nvPr/>
        </p:nvGraphicFramePr>
        <p:xfrm>
          <a:off x="987425" y="4419600"/>
          <a:ext cx="3584575" cy="909638"/>
        </p:xfrm>
        <a:graphic>
          <a:graphicData uri="http://schemas.openxmlformats.org/presentationml/2006/ole">
            <p:oleObj spid="_x0000_s744457" name="Equation" r:id="rId7" imgW="1701720" imgH="431640" progId="Equation.3">
              <p:embed/>
            </p:oleObj>
          </a:graphicData>
        </a:graphic>
      </p:graphicFrame>
      <p:sp>
        <p:nvSpPr>
          <p:cNvPr id="744458" name="Rectangle 10"/>
          <p:cNvSpPr>
            <a:spLocks noChangeArrowheads="1"/>
          </p:cNvSpPr>
          <p:nvPr/>
        </p:nvSpPr>
        <p:spPr bwMode="auto">
          <a:xfrm>
            <a:off x="914400" y="5486400"/>
            <a:ext cx="75438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/>
              <a:t>The present value of </a:t>
            </a:r>
            <a:r>
              <a:rPr lang="en-US" sz="2500" b="0" i="1"/>
              <a:t>this</a:t>
            </a:r>
            <a:r>
              <a:rPr lang="en-US" sz="2500" b="0"/>
              <a:t> stream of cash flows is </a:t>
            </a:r>
            <a:r>
              <a:rPr lang="en-US" sz="2500" b="0" i="1"/>
              <a:t>V</a:t>
            </a:r>
            <a:r>
              <a:rPr lang="en-US" sz="2500" b="0" i="1" baseline="-25000"/>
              <a:t>U</a:t>
            </a:r>
            <a:r>
              <a:rPr lang="en-US" sz="2500" b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4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4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4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4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4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4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4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4454" grpId="0" build="p" autoUpdateAnimBg="0"/>
      <p:bldP spid="744456" grpId="0" build="p" autoUpdateAnimBg="0"/>
      <p:bldP spid="744458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957" name="Rectangle 5"/>
          <p:cNvSpPr>
            <a:spLocks noChangeArrowheads="1"/>
          </p:cNvSpPr>
          <p:nvPr/>
        </p:nvSpPr>
        <p:spPr bwMode="auto">
          <a:xfrm>
            <a:off x="914400" y="1066800"/>
            <a:ext cx="8001000" cy="5105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3200" b="0">
                <a:solidFill>
                  <a:srgbClr val="644A1A"/>
                </a:solidFill>
              </a:rPr>
              <a:t>Proposition II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>
                <a:solidFill>
                  <a:srgbClr val="644A1A"/>
                </a:solidFill>
              </a:rPr>
              <a:t>Leverage increases the risk and return to stockholders:</a:t>
            </a:r>
          </a:p>
          <a:p>
            <a:pPr marL="742950" lvl="1" indent="-285750" algn="ctr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i="1" baseline="-25000">
                <a:solidFill>
                  <a:srgbClr val="644A1A"/>
                </a:solidFill>
              </a:rPr>
              <a:t>s</a:t>
            </a:r>
            <a:r>
              <a:rPr lang="en-US" sz="2800" b="0">
                <a:solidFill>
                  <a:srgbClr val="644A1A"/>
                </a:solidFill>
              </a:rPr>
              <a:t> = </a:t>
            </a: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baseline="-25000">
                <a:solidFill>
                  <a:srgbClr val="644A1A"/>
                </a:solidFill>
              </a:rPr>
              <a:t>0</a:t>
            </a:r>
            <a:r>
              <a:rPr lang="en-US" sz="2800" b="0">
                <a:solidFill>
                  <a:srgbClr val="644A1A"/>
                </a:solidFill>
              </a:rPr>
              <a:t> + (</a:t>
            </a:r>
            <a:r>
              <a:rPr lang="en-US" sz="2800" b="0" i="1">
                <a:solidFill>
                  <a:srgbClr val="644A1A"/>
                </a:solidFill>
              </a:rPr>
              <a:t>B</a:t>
            </a:r>
            <a:r>
              <a:rPr lang="en-US" sz="2800" b="0">
                <a:solidFill>
                  <a:srgbClr val="644A1A"/>
                </a:solidFill>
              </a:rPr>
              <a:t> / </a:t>
            </a:r>
            <a:r>
              <a:rPr lang="en-US" sz="2800" b="0" i="1">
                <a:solidFill>
                  <a:srgbClr val="644A1A"/>
                </a:solidFill>
              </a:rPr>
              <a:t>S</a:t>
            </a:r>
            <a:r>
              <a:rPr lang="en-US" sz="2800" b="0" baseline="-25000">
                <a:solidFill>
                  <a:srgbClr val="644A1A"/>
                </a:solidFill>
              </a:rPr>
              <a:t>L</a:t>
            </a:r>
            <a:r>
              <a:rPr lang="en-US" sz="2800" b="0">
                <a:solidFill>
                  <a:srgbClr val="644A1A"/>
                </a:solidFill>
              </a:rPr>
              <a:t>) (</a:t>
            </a: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baseline="-25000">
                <a:solidFill>
                  <a:srgbClr val="644A1A"/>
                </a:solidFill>
              </a:rPr>
              <a:t>0</a:t>
            </a:r>
            <a:r>
              <a:rPr lang="en-US" sz="2800" b="0">
                <a:solidFill>
                  <a:srgbClr val="644A1A"/>
                </a:solidFill>
              </a:rPr>
              <a:t> - </a:t>
            </a: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baseline="-25000">
                <a:solidFill>
                  <a:srgbClr val="644A1A"/>
                </a:solidFill>
              </a:rPr>
              <a:t>B</a:t>
            </a:r>
            <a:r>
              <a:rPr lang="en-US" sz="2800" b="0">
                <a:solidFill>
                  <a:srgbClr val="644A1A"/>
                </a:solidFill>
              </a:rPr>
              <a:t>)</a:t>
            </a:r>
          </a:p>
          <a:p>
            <a:pPr marL="1320800" lvl="2" indent="-406400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i="1" baseline="-25000">
                <a:solidFill>
                  <a:srgbClr val="644A1A"/>
                </a:solidFill>
              </a:rPr>
              <a:t>B</a:t>
            </a:r>
            <a:r>
              <a:rPr lang="en-US" sz="2800" b="0">
                <a:solidFill>
                  <a:srgbClr val="644A1A"/>
                </a:solidFill>
              </a:rPr>
              <a:t> is the interest rate (cost of debt)</a:t>
            </a:r>
          </a:p>
          <a:p>
            <a:pPr marL="1320800" lvl="2" indent="-406400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i="1" baseline="-25000">
                <a:solidFill>
                  <a:srgbClr val="644A1A"/>
                </a:solidFill>
              </a:rPr>
              <a:t>s</a:t>
            </a:r>
            <a:r>
              <a:rPr lang="en-US" sz="2800" b="0">
                <a:solidFill>
                  <a:srgbClr val="644A1A"/>
                </a:solidFill>
              </a:rPr>
              <a:t> is the return on (levered) equity (cost of equity)</a:t>
            </a:r>
          </a:p>
          <a:p>
            <a:pPr marL="1320800" lvl="2" indent="-406400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r</a:t>
            </a:r>
            <a:r>
              <a:rPr lang="en-US" sz="2800" b="0" baseline="-25000">
                <a:solidFill>
                  <a:srgbClr val="644A1A"/>
                </a:solidFill>
              </a:rPr>
              <a:t>0</a:t>
            </a:r>
            <a:r>
              <a:rPr lang="en-US" sz="2800" b="0">
                <a:solidFill>
                  <a:srgbClr val="644A1A"/>
                </a:solidFill>
              </a:rPr>
              <a:t> is the return on unlevered equity (cost of capital)</a:t>
            </a:r>
          </a:p>
          <a:p>
            <a:pPr marL="1320800" lvl="2" indent="-406400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B</a:t>
            </a:r>
            <a:r>
              <a:rPr lang="en-US" sz="2800" b="0">
                <a:solidFill>
                  <a:srgbClr val="644A1A"/>
                </a:solidFill>
              </a:rPr>
              <a:t> is the value of debt</a:t>
            </a:r>
          </a:p>
          <a:p>
            <a:pPr marL="1320800" lvl="2" indent="-406400">
              <a:spcBef>
                <a:spcPct val="20000"/>
              </a:spcBef>
              <a:buClr>
                <a:srgbClr val="671739"/>
              </a:buClr>
            </a:pPr>
            <a:r>
              <a:rPr lang="en-US" sz="2800" b="0" i="1">
                <a:solidFill>
                  <a:srgbClr val="644A1A"/>
                </a:solidFill>
              </a:rPr>
              <a:t>S</a:t>
            </a:r>
            <a:r>
              <a:rPr lang="en-US" sz="2800" b="0" i="1" baseline="-25000">
                <a:solidFill>
                  <a:srgbClr val="644A1A"/>
                </a:solidFill>
              </a:rPr>
              <a:t>L</a:t>
            </a:r>
            <a:r>
              <a:rPr lang="en-US" sz="2800" b="0">
                <a:solidFill>
                  <a:srgbClr val="644A1A"/>
                </a:solidFill>
              </a:rPr>
              <a:t> is the value of levered equity</a:t>
            </a:r>
          </a:p>
        </p:txBody>
      </p:sp>
      <p:sp>
        <p:nvSpPr>
          <p:cNvPr id="765958" name="Rectangle 6"/>
          <p:cNvSpPr>
            <a:spLocks noChangeArrowheads="1"/>
          </p:cNvSpPr>
          <p:nvPr/>
        </p:nvSpPr>
        <p:spPr bwMode="auto">
          <a:xfrm>
            <a:off x="827088" y="69850"/>
            <a:ext cx="8316912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 smtClean="0">
                <a:solidFill>
                  <a:srgbClr val="644A1A"/>
                </a:solidFill>
              </a:rPr>
              <a:t>MM </a:t>
            </a:r>
            <a:r>
              <a:rPr lang="en-US" sz="3600" b="0" dirty="0">
                <a:solidFill>
                  <a:srgbClr val="644A1A"/>
                </a:solidFill>
              </a:rPr>
              <a:t>Proposition II (No Taxes</a:t>
            </a:r>
            <a:r>
              <a:rPr lang="en-US" sz="3600" b="0" dirty="0" smtClean="0">
                <a:solidFill>
                  <a:srgbClr val="644A1A"/>
                </a:solidFill>
              </a:rPr>
              <a:t>)		</a:t>
            </a:r>
            <a:r>
              <a:rPr lang="en-US" sz="1600" b="0" i="1" dirty="0" smtClean="0">
                <a:solidFill>
                  <a:srgbClr val="644A1A"/>
                </a:solidFill>
              </a:rPr>
              <a:t>LO16.4</a:t>
            </a:r>
            <a:endParaRPr lang="en-US" sz="1600" b="0" i="1" dirty="0">
              <a:solidFill>
                <a:srgbClr val="644A1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59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MM Proposition II (No Taxes)		</a:t>
            </a:r>
            <a:r>
              <a:rPr lang="en-US" sz="1600" i="1" dirty="0" smtClean="0"/>
              <a:t>LO16.4</a:t>
            </a:r>
            <a:endParaRPr lang="en-US" sz="1600" i="1" dirty="0"/>
          </a:p>
        </p:txBody>
      </p:sp>
      <p:sp>
        <p:nvSpPr>
          <p:cNvPr id="745475" name="Rectangle 3"/>
          <p:cNvSpPr>
            <a:spLocks noChangeArrowheads="1"/>
          </p:cNvSpPr>
          <p:nvPr/>
        </p:nvSpPr>
        <p:spPr bwMode="auto">
          <a:xfrm>
            <a:off x="1219200" y="1295400"/>
            <a:ext cx="75438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800" b="0"/>
              <a:t>The derivation is straightforward:</a:t>
            </a:r>
          </a:p>
        </p:txBody>
      </p:sp>
      <p:graphicFrame>
        <p:nvGraphicFramePr>
          <p:cNvPr id="745476" name="Object 4"/>
          <p:cNvGraphicFramePr>
            <a:graphicFrameLocks noChangeAspect="1"/>
          </p:cNvGraphicFramePr>
          <p:nvPr/>
        </p:nvGraphicFramePr>
        <p:xfrm>
          <a:off x="1828800" y="1752600"/>
          <a:ext cx="3352800" cy="722313"/>
        </p:xfrm>
        <a:graphic>
          <a:graphicData uri="http://schemas.openxmlformats.org/presentationml/2006/ole">
            <p:oleObj spid="_x0000_s745476" name="Equation" r:id="rId3" imgW="1828800" imgH="393480" progId="Equation.3">
              <p:embed/>
            </p:oleObj>
          </a:graphicData>
        </a:graphic>
      </p:graphicFrame>
      <p:graphicFrame>
        <p:nvGraphicFramePr>
          <p:cNvPr id="745477" name="Object 5"/>
          <p:cNvGraphicFramePr>
            <a:graphicFrameLocks noChangeAspect="1"/>
          </p:cNvGraphicFramePr>
          <p:nvPr/>
        </p:nvGraphicFramePr>
        <p:xfrm>
          <a:off x="5791200" y="1874838"/>
          <a:ext cx="2438400" cy="487362"/>
        </p:xfrm>
        <a:graphic>
          <a:graphicData uri="http://schemas.openxmlformats.org/presentationml/2006/ole">
            <p:oleObj spid="_x0000_s745477" name="Equation" r:id="rId4" imgW="1143000" imgH="228600" progId="Equation.3">
              <p:embed/>
            </p:oleObj>
          </a:graphicData>
        </a:graphic>
      </p:graphicFrame>
      <p:graphicFrame>
        <p:nvGraphicFramePr>
          <p:cNvPr id="745478" name="Object 6"/>
          <p:cNvGraphicFramePr>
            <a:graphicFrameLocks noChangeAspect="1"/>
          </p:cNvGraphicFramePr>
          <p:nvPr/>
        </p:nvGraphicFramePr>
        <p:xfrm>
          <a:off x="1600200" y="2652713"/>
          <a:ext cx="3200400" cy="776287"/>
        </p:xfrm>
        <a:graphic>
          <a:graphicData uri="http://schemas.openxmlformats.org/presentationml/2006/ole">
            <p:oleObj spid="_x0000_s745478" name="Equation" r:id="rId5" imgW="1625400" imgH="393480" progId="Equation.3">
              <p:embed/>
            </p:oleObj>
          </a:graphicData>
        </a:graphic>
      </p:graphicFrame>
      <p:graphicFrame>
        <p:nvGraphicFramePr>
          <p:cNvPr id="745479" name="Object 7"/>
          <p:cNvGraphicFramePr>
            <a:graphicFrameLocks noChangeAspect="1"/>
          </p:cNvGraphicFramePr>
          <p:nvPr/>
        </p:nvGraphicFramePr>
        <p:xfrm>
          <a:off x="5181600" y="2681288"/>
          <a:ext cx="3429000" cy="747712"/>
        </p:xfrm>
        <a:graphic>
          <a:graphicData uri="http://schemas.openxmlformats.org/presentationml/2006/ole">
            <p:oleObj spid="_x0000_s745479" name="Equation" r:id="rId6" imgW="1803240" imgH="393480" progId="Equation.3">
              <p:embed/>
            </p:oleObj>
          </a:graphicData>
        </a:graphic>
      </p:graphicFrame>
      <p:graphicFrame>
        <p:nvGraphicFramePr>
          <p:cNvPr id="745480" name="Object 8"/>
          <p:cNvGraphicFramePr>
            <a:graphicFrameLocks noChangeAspect="1"/>
          </p:cNvGraphicFramePr>
          <p:nvPr/>
        </p:nvGraphicFramePr>
        <p:xfrm>
          <a:off x="1447800" y="3657600"/>
          <a:ext cx="5715000" cy="765175"/>
        </p:xfrm>
        <a:graphic>
          <a:graphicData uri="http://schemas.openxmlformats.org/presentationml/2006/ole">
            <p:oleObj spid="_x0000_s745480" name="Equation" r:id="rId7" imgW="2946240" imgH="393480" progId="Equation.3">
              <p:embed/>
            </p:oleObj>
          </a:graphicData>
        </a:graphic>
      </p:graphicFrame>
      <p:graphicFrame>
        <p:nvGraphicFramePr>
          <p:cNvPr id="745481" name="Object 9"/>
          <p:cNvGraphicFramePr>
            <a:graphicFrameLocks noChangeAspect="1"/>
          </p:cNvGraphicFramePr>
          <p:nvPr/>
        </p:nvGraphicFramePr>
        <p:xfrm>
          <a:off x="2305050" y="4572000"/>
          <a:ext cx="2266950" cy="688975"/>
        </p:xfrm>
        <a:graphic>
          <a:graphicData uri="http://schemas.openxmlformats.org/presentationml/2006/ole">
            <p:oleObj spid="_x0000_s745481" name="Equation" r:id="rId8" imgW="1295280" imgH="393480" progId="Equation.3">
              <p:embed/>
            </p:oleObj>
          </a:graphicData>
        </a:graphic>
      </p:graphicFrame>
      <p:sp>
        <p:nvSpPr>
          <p:cNvPr id="745482" name="Line 10"/>
          <p:cNvSpPr>
            <a:spLocks noChangeShapeType="1"/>
          </p:cNvSpPr>
          <p:nvPr/>
        </p:nvSpPr>
        <p:spPr bwMode="auto">
          <a:xfrm flipV="1">
            <a:off x="2362200" y="41910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5483" name="Line 11"/>
          <p:cNvSpPr>
            <a:spLocks noChangeShapeType="1"/>
          </p:cNvSpPr>
          <p:nvPr/>
        </p:nvSpPr>
        <p:spPr bwMode="auto">
          <a:xfrm flipV="1">
            <a:off x="1524000" y="38100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5484" name="Line 12"/>
          <p:cNvSpPr>
            <a:spLocks noChangeShapeType="1"/>
          </p:cNvSpPr>
          <p:nvPr/>
        </p:nvSpPr>
        <p:spPr bwMode="auto">
          <a:xfrm flipV="1">
            <a:off x="3733800" y="38100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5485" name="Line 13"/>
          <p:cNvSpPr>
            <a:spLocks noChangeShapeType="1"/>
          </p:cNvSpPr>
          <p:nvPr/>
        </p:nvSpPr>
        <p:spPr bwMode="auto">
          <a:xfrm flipV="1">
            <a:off x="4800600" y="41910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5486" name="Line 14"/>
          <p:cNvSpPr>
            <a:spLocks noChangeShapeType="1"/>
          </p:cNvSpPr>
          <p:nvPr/>
        </p:nvSpPr>
        <p:spPr bwMode="auto">
          <a:xfrm flipV="1">
            <a:off x="4800600" y="37338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5487" name="Line 15"/>
          <p:cNvSpPr>
            <a:spLocks noChangeShapeType="1"/>
          </p:cNvSpPr>
          <p:nvPr/>
        </p:nvSpPr>
        <p:spPr bwMode="auto">
          <a:xfrm flipV="1">
            <a:off x="3810000" y="4191000"/>
            <a:ext cx="76200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745488" name="Object 16"/>
          <p:cNvGraphicFramePr>
            <a:graphicFrameLocks noChangeAspect="1"/>
          </p:cNvGraphicFramePr>
          <p:nvPr/>
        </p:nvGraphicFramePr>
        <p:xfrm>
          <a:off x="2133600" y="5581650"/>
          <a:ext cx="2438400" cy="733425"/>
        </p:xfrm>
        <a:graphic>
          <a:graphicData uri="http://schemas.openxmlformats.org/presentationml/2006/ole">
            <p:oleObj spid="_x0000_s745488" name="Equation" r:id="rId9" imgW="1307880" imgH="393480" progId="Equation.3">
              <p:embed/>
            </p:oleObj>
          </a:graphicData>
        </a:graphic>
      </p:graphicFrame>
      <p:graphicFrame>
        <p:nvGraphicFramePr>
          <p:cNvPr id="745489" name="Object 17"/>
          <p:cNvGraphicFramePr>
            <a:graphicFrameLocks noChangeAspect="1"/>
          </p:cNvGraphicFramePr>
          <p:nvPr/>
        </p:nvGraphicFramePr>
        <p:xfrm>
          <a:off x="5505450" y="5518150"/>
          <a:ext cx="2419350" cy="806450"/>
        </p:xfrm>
        <a:graphic>
          <a:graphicData uri="http://schemas.openxmlformats.org/presentationml/2006/ole">
            <p:oleObj spid="_x0000_s745489" name="Equation" r:id="rId10" imgW="1180800" imgH="393480" progId="Equation.3">
              <p:embed/>
            </p:oleObj>
          </a:graphicData>
        </a:graphic>
      </p:graphicFrame>
      <p:grpSp>
        <p:nvGrpSpPr>
          <p:cNvPr id="745492" name="Group 20"/>
          <p:cNvGrpSpPr>
            <a:grpSpLocks/>
          </p:cNvGrpSpPr>
          <p:nvPr/>
        </p:nvGrpSpPr>
        <p:grpSpPr bwMode="auto">
          <a:xfrm>
            <a:off x="1828800" y="5562600"/>
            <a:ext cx="3048000" cy="1066800"/>
            <a:chOff x="1152" y="3504"/>
            <a:chExt cx="1920" cy="672"/>
          </a:xfrm>
        </p:grpSpPr>
        <p:sp>
          <p:nvSpPr>
            <p:cNvPr id="745493" name="Arc 21"/>
            <p:cNvSpPr>
              <a:spLocks/>
            </p:cNvSpPr>
            <p:nvPr/>
          </p:nvSpPr>
          <p:spPr bwMode="auto">
            <a:xfrm flipV="1">
              <a:off x="1668" y="3888"/>
              <a:ext cx="1404" cy="288"/>
            </a:xfrm>
            <a:custGeom>
              <a:avLst/>
              <a:gdLst>
                <a:gd name="G0" fmla="+- 19801 0 0"/>
                <a:gd name="G1" fmla="+- 21600 0 0"/>
                <a:gd name="G2" fmla="+- 21600 0 0"/>
                <a:gd name="T0" fmla="*/ 0 w 41401"/>
                <a:gd name="T1" fmla="*/ 12970 h 21600"/>
                <a:gd name="T2" fmla="*/ 41401 w 41401"/>
                <a:gd name="T3" fmla="*/ 21600 h 21600"/>
                <a:gd name="T4" fmla="*/ 19801 w 4140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401" h="21600" fill="none" extrusionOk="0">
                  <a:moveTo>
                    <a:pt x="-1" y="12969"/>
                  </a:moveTo>
                  <a:cubicBezTo>
                    <a:pt x="3432" y="5093"/>
                    <a:pt x="11208" y="-1"/>
                    <a:pt x="19801" y="0"/>
                  </a:cubicBezTo>
                  <a:cubicBezTo>
                    <a:pt x="31730" y="0"/>
                    <a:pt x="41401" y="9670"/>
                    <a:pt x="41401" y="21600"/>
                  </a:cubicBezTo>
                </a:path>
                <a:path w="41401" h="21600" stroke="0" extrusionOk="0">
                  <a:moveTo>
                    <a:pt x="-1" y="12969"/>
                  </a:moveTo>
                  <a:cubicBezTo>
                    <a:pt x="3432" y="5093"/>
                    <a:pt x="11208" y="-1"/>
                    <a:pt x="19801" y="0"/>
                  </a:cubicBezTo>
                  <a:cubicBezTo>
                    <a:pt x="31730" y="0"/>
                    <a:pt x="41401" y="9670"/>
                    <a:pt x="41401" y="21600"/>
                  </a:cubicBezTo>
                  <a:lnTo>
                    <a:pt x="19801" y="21600"/>
                  </a:lnTo>
                  <a:close/>
                </a:path>
              </a:pathLst>
            </a:cu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45494" name="Oval 22"/>
            <p:cNvSpPr>
              <a:spLocks noChangeArrowheads="1"/>
            </p:cNvSpPr>
            <p:nvPr/>
          </p:nvSpPr>
          <p:spPr bwMode="auto">
            <a:xfrm>
              <a:off x="1152" y="3504"/>
              <a:ext cx="672" cy="528"/>
            </a:xfrm>
            <a:prstGeom prst="ellipse">
              <a:avLst/>
            </a:pr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7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7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5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5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5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5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8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4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4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4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4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45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4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45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45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8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4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45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45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548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5475" grpId="0" build="p" autoUpdateAnimBg="0"/>
      <p:bldP spid="745482" grpId="0" animBg="1"/>
      <p:bldP spid="745483" grpId="0" animBg="1"/>
      <p:bldP spid="745484" grpId="0" animBg="1"/>
      <p:bldP spid="745485" grpId="0" animBg="1"/>
      <p:bldP spid="745486" grpId="0" animBg="1"/>
      <p:bldP spid="74548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514" name="Rectangle 18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498" name="Line 2"/>
          <p:cNvSpPr>
            <a:spLocks noChangeShapeType="1"/>
          </p:cNvSpPr>
          <p:nvPr/>
        </p:nvSpPr>
        <p:spPr bwMode="auto">
          <a:xfrm>
            <a:off x="1797050" y="4038600"/>
            <a:ext cx="1841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499" name="Rectangle 3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454150"/>
          </a:xfrm>
        </p:spPr>
        <p:txBody>
          <a:bodyPr/>
          <a:lstStyle/>
          <a:p>
            <a:r>
              <a:rPr lang="en-US" sz="2800" dirty="0"/>
              <a:t>The Cost of Equity, the Cost of Debt, and the Weighted Average Cost of Capital: MM Proposition II with No Corporate </a:t>
            </a:r>
            <a:r>
              <a:rPr lang="en-US" sz="2800" dirty="0" smtClean="0"/>
              <a:t>Taxes</a:t>
            </a:r>
            <a:r>
              <a:rPr lang="en-US" sz="2800" dirty="0" smtClean="0"/>
              <a:t>	</a:t>
            </a:r>
            <a:r>
              <a:rPr lang="en-US" sz="2800" dirty="0" smtClean="0"/>
              <a:t>					</a:t>
            </a:r>
            <a:r>
              <a:rPr lang="en-US" sz="1400" i="1" dirty="0" smtClean="0"/>
              <a:t>LO16.4</a:t>
            </a:r>
            <a:endParaRPr lang="en-US" sz="3200" dirty="0"/>
          </a:p>
        </p:txBody>
      </p:sp>
      <p:sp>
        <p:nvSpPr>
          <p:cNvPr id="746500" name="Line 4"/>
          <p:cNvSpPr>
            <a:spLocks noChangeShapeType="1"/>
          </p:cNvSpPr>
          <p:nvPr/>
        </p:nvSpPr>
        <p:spPr bwMode="auto">
          <a:xfrm>
            <a:off x="1884363" y="2114550"/>
            <a:ext cx="0" cy="3994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501" name="Line 5"/>
          <p:cNvSpPr>
            <a:spLocks noChangeShapeType="1"/>
          </p:cNvSpPr>
          <p:nvPr/>
        </p:nvSpPr>
        <p:spPr bwMode="auto">
          <a:xfrm>
            <a:off x="1884363" y="6089650"/>
            <a:ext cx="5430837" cy="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502" name="Text Box 6"/>
          <p:cNvSpPr txBox="1">
            <a:spLocks noChangeArrowheads="1"/>
          </p:cNvSpPr>
          <p:nvPr/>
        </p:nvSpPr>
        <p:spPr bwMode="auto">
          <a:xfrm>
            <a:off x="5410200" y="6102350"/>
            <a:ext cx="20574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 b="0"/>
              <a:t>Debt-to-equity Ratio</a:t>
            </a:r>
          </a:p>
        </p:txBody>
      </p:sp>
      <p:sp>
        <p:nvSpPr>
          <p:cNvPr id="746503" name="Text Box 7"/>
          <p:cNvSpPr txBox="1">
            <a:spLocks noChangeArrowheads="1"/>
          </p:cNvSpPr>
          <p:nvPr/>
        </p:nvSpPr>
        <p:spPr bwMode="auto">
          <a:xfrm rot="-5400000">
            <a:off x="390525" y="2576513"/>
            <a:ext cx="21018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 b="0"/>
              <a:t>Cost of capital: </a:t>
            </a:r>
            <a:r>
              <a:rPr lang="en-US" sz="1700" b="0" i="1"/>
              <a:t>r (%)</a:t>
            </a:r>
          </a:p>
        </p:txBody>
      </p:sp>
      <p:sp>
        <p:nvSpPr>
          <p:cNvPr id="746504" name="Line 8"/>
          <p:cNvSpPr>
            <a:spLocks noChangeShapeType="1"/>
          </p:cNvSpPr>
          <p:nvPr/>
        </p:nvSpPr>
        <p:spPr bwMode="auto">
          <a:xfrm flipV="1">
            <a:off x="1892300" y="2743200"/>
            <a:ext cx="3975100" cy="1276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505" name="Text Box 9"/>
          <p:cNvSpPr txBox="1">
            <a:spLocks noChangeArrowheads="1"/>
          </p:cNvSpPr>
          <p:nvPr/>
        </p:nvSpPr>
        <p:spPr bwMode="auto">
          <a:xfrm>
            <a:off x="1403350" y="3824288"/>
            <a:ext cx="3492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 i="1"/>
              <a:t>r</a:t>
            </a:r>
            <a:r>
              <a:rPr lang="en-US" sz="1800" b="0" baseline="-25000"/>
              <a:t>0</a:t>
            </a:r>
            <a:endParaRPr lang="en-US" sz="1800" b="0"/>
          </a:p>
        </p:txBody>
      </p:sp>
      <p:sp>
        <p:nvSpPr>
          <p:cNvPr id="746506" name="Text Box 10"/>
          <p:cNvSpPr txBox="1">
            <a:spLocks noChangeArrowheads="1"/>
          </p:cNvSpPr>
          <p:nvPr/>
        </p:nvSpPr>
        <p:spPr bwMode="auto">
          <a:xfrm>
            <a:off x="7829550" y="4797425"/>
            <a:ext cx="366713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 i="1"/>
              <a:t>r</a:t>
            </a:r>
            <a:r>
              <a:rPr lang="en-US" sz="1800" b="0" i="1" baseline="-25000"/>
              <a:t>B</a:t>
            </a:r>
            <a:endParaRPr lang="en-US" sz="1800" b="0" i="1"/>
          </a:p>
        </p:txBody>
      </p:sp>
      <p:graphicFrame>
        <p:nvGraphicFramePr>
          <p:cNvPr id="746507" name="Object 11"/>
          <p:cNvGraphicFramePr>
            <a:graphicFrameLocks noChangeAspect="1"/>
          </p:cNvGraphicFramePr>
          <p:nvPr/>
        </p:nvGraphicFramePr>
        <p:xfrm>
          <a:off x="5638800" y="3733800"/>
          <a:ext cx="2743200" cy="590550"/>
        </p:xfrm>
        <a:graphic>
          <a:graphicData uri="http://schemas.openxmlformats.org/presentationml/2006/ole">
            <p:oleObj spid="_x0000_s746507" name="Equation" r:id="rId3" imgW="1828800" imgH="393480" progId="Equation.3">
              <p:embed/>
            </p:oleObj>
          </a:graphicData>
        </a:graphic>
      </p:graphicFrame>
      <p:graphicFrame>
        <p:nvGraphicFramePr>
          <p:cNvPr id="746508" name="Object 12"/>
          <p:cNvGraphicFramePr>
            <a:graphicFrameLocks noChangeAspect="1"/>
          </p:cNvGraphicFramePr>
          <p:nvPr/>
        </p:nvGraphicFramePr>
        <p:xfrm>
          <a:off x="5943600" y="2362200"/>
          <a:ext cx="2000250" cy="647700"/>
        </p:xfrm>
        <a:graphic>
          <a:graphicData uri="http://schemas.openxmlformats.org/presentationml/2006/ole">
            <p:oleObj spid="_x0000_s746508" name="Equation" r:id="rId4" imgW="1333440" imgH="431640" progId="Equation.3">
              <p:embed/>
            </p:oleObj>
          </a:graphicData>
        </a:graphic>
      </p:graphicFrame>
      <p:sp>
        <p:nvSpPr>
          <p:cNvPr id="746509" name="Text Box 13"/>
          <p:cNvSpPr txBox="1">
            <a:spLocks noChangeArrowheads="1"/>
          </p:cNvSpPr>
          <p:nvPr/>
        </p:nvSpPr>
        <p:spPr bwMode="auto">
          <a:xfrm>
            <a:off x="1371600" y="4876800"/>
            <a:ext cx="366713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 i="1"/>
              <a:t>r</a:t>
            </a:r>
            <a:r>
              <a:rPr lang="en-US" sz="1800" b="0" i="1" baseline="-25000"/>
              <a:t>B</a:t>
            </a:r>
            <a:endParaRPr lang="en-US" sz="1800" b="0" i="1"/>
          </a:p>
        </p:txBody>
      </p:sp>
      <p:sp>
        <p:nvSpPr>
          <p:cNvPr id="746510" name="Line 14"/>
          <p:cNvSpPr>
            <a:spLocks noChangeShapeType="1"/>
          </p:cNvSpPr>
          <p:nvPr/>
        </p:nvSpPr>
        <p:spPr bwMode="auto">
          <a:xfrm>
            <a:off x="1797050" y="5029200"/>
            <a:ext cx="1841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511" name="Line 15"/>
          <p:cNvSpPr>
            <a:spLocks noChangeShapeType="1"/>
          </p:cNvSpPr>
          <p:nvPr/>
        </p:nvSpPr>
        <p:spPr bwMode="auto">
          <a:xfrm>
            <a:off x="1892300" y="5024438"/>
            <a:ext cx="593883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6512" name="Line 16"/>
          <p:cNvSpPr>
            <a:spLocks noChangeShapeType="1"/>
          </p:cNvSpPr>
          <p:nvPr/>
        </p:nvSpPr>
        <p:spPr bwMode="auto">
          <a:xfrm>
            <a:off x="1905000" y="4038600"/>
            <a:ext cx="3505200" cy="0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746513" name="Object 17"/>
          <p:cNvGraphicFramePr>
            <a:graphicFrameLocks noChangeAspect="1"/>
          </p:cNvGraphicFramePr>
          <p:nvPr/>
        </p:nvGraphicFramePr>
        <p:xfrm>
          <a:off x="7391400" y="6019800"/>
          <a:ext cx="241300" cy="533400"/>
        </p:xfrm>
        <a:graphic>
          <a:graphicData uri="http://schemas.openxmlformats.org/presentationml/2006/ole">
            <p:oleObj spid="_x0000_s746513" name="Equation" r:id="rId5" imgW="177480" imgH="393480" progId="Equation.3">
              <p:embed/>
            </p:oleObj>
          </a:graphicData>
        </a:graphic>
      </p:graphicFrame>
      <p:sp>
        <p:nvSpPr>
          <p:cNvPr id="746515" name="Line 19"/>
          <p:cNvSpPr>
            <a:spLocks noChangeShapeType="1"/>
          </p:cNvSpPr>
          <p:nvPr/>
        </p:nvSpPr>
        <p:spPr bwMode="auto">
          <a:xfrm>
            <a:off x="914400" y="1600200"/>
            <a:ext cx="8001000" cy="0"/>
          </a:xfrm>
          <a:prstGeom prst="line">
            <a:avLst/>
          </a:prstGeom>
          <a:noFill/>
          <a:ln w="57150" cap="sq" cmpd="thinThick">
            <a:solidFill>
              <a:srgbClr val="7C4818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6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46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4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6498" grpId="0" animBg="1"/>
      <p:bldP spid="746504" grpId="0" animBg="1"/>
      <p:bldP spid="746505" grpId="0" autoUpdateAnimBg="0"/>
      <p:bldP spid="746506" grpId="0" autoUpdateAnimBg="0"/>
      <p:bldP spid="746511" grpId="0" animBg="1"/>
      <p:bldP spid="7465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8545513" cy="1066800"/>
          </a:xfrm>
        </p:spPr>
        <p:txBody>
          <a:bodyPr/>
          <a:lstStyle/>
          <a:p>
            <a:r>
              <a:rPr lang="en-US" sz="3200" dirty="0" smtClean="0"/>
              <a:t>Taxes</a:t>
            </a:r>
            <a:r>
              <a:rPr lang="en-US" sz="3200" dirty="0" smtClean="0"/>
              <a:t>: </a:t>
            </a:r>
            <a:r>
              <a:rPr lang="en-US" sz="3200" dirty="0" smtClean="0"/>
              <a:t>The </a:t>
            </a:r>
            <a:r>
              <a:rPr lang="en-US" sz="3200" dirty="0"/>
              <a:t>MM Propositions I &amp; II (with Corporate Taxes</a:t>
            </a:r>
            <a:r>
              <a:rPr lang="en-US" sz="3200" dirty="0" smtClean="0"/>
              <a:t>)</a:t>
            </a:r>
            <a:r>
              <a:rPr lang="en-US" sz="3100" dirty="0" smtClean="0"/>
              <a:t>					</a:t>
            </a:r>
            <a:r>
              <a:rPr lang="en-US" sz="1600" i="1" dirty="0" smtClean="0"/>
              <a:t>LO16.5</a:t>
            </a:r>
            <a:endParaRPr lang="en-US" sz="3100" dirty="0"/>
          </a:p>
        </p:txBody>
      </p:sp>
      <p:sp>
        <p:nvSpPr>
          <p:cNvPr id="7475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/>
              <a:t>Proposition I (with Corporate Taxes)</a:t>
            </a:r>
          </a:p>
          <a:p>
            <a:pPr lvl="1">
              <a:spcBef>
                <a:spcPct val="10000"/>
              </a:spcBef>
            </a:pPr>
            <a:r>
              <a:rPr lang="en-US"/>
              <a:t>Firm value increases with leverage</a:t>
            </a:r>
          </a:p>
          <a:p>
            <a:pPr lvl="1" algn="ctr">
              <a:spcBef>
                <a:spcPct val="10000"/>
              </a:spcBef>
              <a:buFontTx/>
              <a:buNone/>
            </a:pPr>
            <a:r>
              <a:rPr lang="en-US" i="1"/>
              <a:t>V</a:t>
            </a:r>
            <a:r>
              <a:rPr lang="en-US" i="1" baseline="-25000"/>
              <a:t>L</a:t>
            </a:r>
            <a:r>
              <a:rPr lang="en-US" i="1"/>
              <a:t> = V</a:t>
            </a:r>
            <a:r>
              <a:rPr lang="en-US" i="1" baseline="-25000"/>
              <a:t>U</a:t>
            </a:r>
            <a:r>
              <a:rPr lang="en-US" i="1"/>
              <a:t> + T</a:t>
            </a:r>
            <a:r>
              <a:rPr lang="en-US" i="1" baseline="-25000"/>
              <a:t>C</a:t>
            </a:r>
            <a:r>
              <a:rPr lang="en-US" i="1"/>
              <a:t> B</a:t>
            </a:r>
          </a:p>
          <a:p>
            <a:pPr>
              <a:spcBef>
                <a:spcPct val="10000"/>
              </a:spcBef>
            </a:pPr>
            <a:r>
              <a:rPr lang="en-US"/>
              <a:t>Proposition II (with Corporate Taxes)</a:t>
            </a:r>
          </a:p>
          <a:p>
            <a:pPr lvl="1">
              <a:spcBef>
                <a:spcPct val="10000"/>
              </a:spcBef>
            </a:pPr>
            <a:r>
              <a:rPr lang="en-US"/>
              <a:t>Some of the increase in equity risk and return is offset by interest tax shield</a:t>
            </a:r>
          </a:p>
          <a:p>
            <a:pPr lvl="2" algn="ctr">
              <a:spcBef>
                <a:spcPct val="10000"/>
              </a:spcBef>
              <a:buFontTx/>
              <a:buNone/>
            </a:pPr>
            <a:r>
              <a:rPr lang="en-US" i="1"/>
              <a:t>r</a:t>
            </a:r>
            <a:r>
              <a:rPr lang="en-US" i="1" baseline="-25000"/>
              <a:t>S</a:t>
            </a:r>
            <a:r>
              <a:rPr lang="en-US" i="1"/>
              <a:t> = r</a:t>
            </a:r>
            <a:r>
              <a:rPr lang="en-US" i="1" baseline="-25000"/>
              <a:t>0</a:t>
            </a:r>
            <a:r>
              <a:rPr lang="en-US" i="1"/>
              <a:t> + </a:t>
            </a:r>
            <a:r>
              <a:rPr lang="en-US"/>
              <a:t>(</a:t>
            </a:r>
            <a:r>
              <a:rPr lang="en-US" i="1"/>
              <a:t>B/S</a:t>
            </a:r>
            <a:r>
              <a:rPr lang="en-US"/>
              <a:t>)</a:t>
            </a:r>
            <a:r>
              <a:rPr lang="en-US">
                <a:cs typeface="Times New Roman" charset="0"/>
                <a:sym typeface="MT Symbol" pitchFamily="82" charset="2"/>
              </a:rPr>
              <a:t>×</a:t>
            </a:r>
            <a:r>
              <a:rPr lang="en-US"/>
              <a:t>(</a:t>
            </a:r>
            <a:r>
              <a:rPr lang="en-US" i="1"/>
              <a:t>1-T</a:t>
            </a:r>
            <a:r>
              <a:rPr lang="en-US" i="1" baseline="-25000"/>
              <a:t>C</a:t>
            </a:r>
            <a:r>
              <a:rPr lang="en-US"/>
              <a:t>)</a:t>
            </a:r>
            <a:r>
              <a:rPr lang="en-US">
                <a:cs typeface="Times New Roman" charset="0"/>
                <a:sym typeface="MT Symbol" pitchFamily="82" charset="2"/>
              </a:rPr>
              <a:t>×</a:t>
            </a:r>
            <a:r>
              <a:rPr lang="en-US"/>
              <a:t>(</a:t>
            </a:r>
            <a:r>
              <a:rPr lang="en-US" i="1"/>
              <a:t>r</a:t>
            </a:r>
            <a:r>
              <a:rPr lang="en-US" i="1" baseline="-25000"/>
              <a:t>0</a:t>
            </a:r>
            <a:r>
              <a:rPr lang="en-US" i="1"/>
              <a:t> - r</a:t>
            </a:r>
            <a:r>
              <a:rPr lang="en-US" i="1" baseline="-25000"/>
              <a:t>B</a:t>
            </a:r>
            <a:r>
              <a:rPr lang="en-US"/>
              <a:t>)</a:t>
            </a:r>
            <a:r>
              <a:rPr lang="en-US" i="1"/>
              <a:t> </a:t>
            </a:r>
          </a:p>
          <a:p>
            <a:pPr lvl="3">
              <a:spcBef>
                <a:spcPct val="10000"/>
              </a:spcBef>
              <a:buFontTx/>
              <a:buNone/>
            </a:pPr>
            <a:r>
              <a:rPr lang="en-US" i="1"/>
              <a:t>r</a:t>
            </a:r>
            <a:r>
              <a:rPr lang="en-US" i="1" baseline="-25000"/>
              <a:t>B</a:t>
            </a:r>
            <a:r>
              <a:rPr lang="en-US"/>
              <a:t> is the interest rate (cost of debt)</a:t>
            </a:r>
          </a:p>
          <a:p>
            <a:pPr lvl="3">
              <a:spcBef>
                <a:spcPct val="10000"/>
              </a:spcBef>
              <a:buFontTx/>
              <a:buNone/>
            </a:pPr>
            <a:r>
              <a:rPr lang="en-US" i="1"/>
              <a:t>r</a:t>
            </a:r>
            <a:r>
              <a:rPr lang="en-US" i="1" baseline="-25000"/>
              <a:t>S</a:t>
            </a:r>
            <a:r>
              <a:rPr lang="en-US"/>
              <a:t> is the return on equity (cost of equity)</a:t>
            </a:r>
          </a:p>
          <a:p>
            <a:pPr lvl="3">
              <a:spcBef>
                <a:spcPct val="10000"/>
              </a:spcBef>
              <a:buFontTx/>
              <a:buNone/>
            </a:pPr>
            <a:r>
              <a:rPr lang="en-US" i="1"/>
              <a:t>r</a:t>
            </a:r>
            <a:r>
              <a:rPr lang="en-US" baseline="-25000"/>
              <a:t>0</a:t>
            </a:r>
            <a:r>
              <a:rPr lang="en-US"/>
              <a:t> is the return on unlevered equity (cost of capital)</a:t>
            </a:r>
          </a:p>
          <a:p>
            <a:pPr lvl="3">
              <a:spcBef>
                <a:spcPct val="10000"/>
              </a:spcBef>
              <a:buFontTx/>
              <a:buNone/>
            </a:pPr>
            <a:r>
              <a:rPr lang="en-US" i="1"/>
              <a:t>B</a:t>
            </a:r>
            <a:r>
              <a:rPr lang="en-US"/>
              <a:t> is the value of debt</a:t>
            </a:r>
          </a:p>
          <a:p>
            <a:pPr lvl="3">
              <a:spcBef>
                <a:spcPct val="10000"/>
              </a:spcBef>
              <a:buFontTx/>
              <a:buNone/>
            </a:pPr>
            <a:r>
              <a:rPr lang="en-US" i="1"/>
              <a:t>S</a:t>
            </a:r>
            <a:r>
              <a:rPr lang="en-US"/>
              <a:t> is the value of levered equity</a:t>
            </a: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4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4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4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4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7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7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7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47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75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5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475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475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475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75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75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5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2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The MM Proposition I (Corp. Taxes</a:t>
            </a:r>
            <a:r>
              <a:rPr lang="en-US" dirty="0" smtClean="0"/>
              <a:t>)	</a:t>
            </a:r>
            <a:r>
              <a:rPr lang="en-US" sz="1600" i="1" dirty="0" smtClean="0"/>
              <a:t>LO16.5</a:t>
            </a:r>
            <a:endParaRPr lang="en-US" sz="1600" dirty="0"/>
          </a:p>
        </p:txBody>
      </p:sp>
      <p:graphicFrame>
        <p:nvGraphicFramePr>
          <p:cNvPr id="748547" name="Object 3"/>
          <p:cNvGraphicFramePr>
            <a:graphicFrameLocks noChangeAspect="1"/>
          </p:cNvGraphicFramePr>
          <p:nvPr/>
        </p:nvGraphicFramePr>
        <p:xfrm>
          <a:off x="6019800" y="6065838"/>
          <a:ext cx="2811463" cy="639762"/>
        </p:xfrm>
        <a:graphic>
          <a:graphicData uri="http://schemas.openxmlformats.org/presentationml/2006/ole">
            <p:oleObj spid="_x0000_s748547" name="Equation" r:id="rId3" imgW="1002960" imgH="228600" progId="Equation.3">
              <p:embed/>
            </p:oleObj>
          </a:graphicData>
        </a:graphic>
      </p:graphicFrame>
      <p:graphicFrame>
        <p:nvGraphicFramePr>
          <p:cNvPr id="748548" name="Object 4"/>
          <p:cNvGraphicFramePr>
            <a:graphicFrameLocks noChangeAspect="1"/>
          </p:cNvGraphicFramePr>
          <p:nvPr/>
        </p:nvGraphicFramePr>
        <p:xfrm>
          <a:off x="1143000" y="1143000"/>
          <a:ext cx="4867275" cy="909638"/>
        </p:xfrm>
        <a:graphic>
          <a:graphicData uri="http://schemas.openxmlformats.org/presentationml/2006/ole">
            <p:oleObj spid="_x0000_s748548" name="Equation" r:id="rId4" imgW="2311200" imgH="431640" progId="Equation.3">
              <p:embed/>
            </p:oleObj>
          </a:graphicData>
        </a:graphic>
      </p:graphicFrame>
      <p:graphicFrame>
        <p:nvGraphicFramePr>
          <p:cNvPr id="748549" name="Object 5"/>
          <p:cNvGraphicFramePr>
            <a:graphicFrameLocks noChangeAspect="1"/>
          </p:cNvGraphicFramePr>
          <p:nvPr/>
        </p:nvGraphicFramePr>
        <p:xfrm>
          <a:off x="6172200" y="1143000"/>
          <a:ext cx="2743200" cy="923925"/>
        </p:xfrm>
        <a:graphic>
          <a:graphicData uri="http://schemas.openxmlformats.org/presentationml/2006/ole">
            <p:oleObj spid="_x0000_s748549" name="Equation" r:id="rId5" imgW="1282680" imgH="431640" progId="Equation.3">
              <p:embed/>
            </p:oleObj>
          </a:graphicData>
        </a:graphic>
      </p:graphicFrame>
      <p:graphicFrame>
        <p:nvGraphicFramePr>
          <p:cNvPr id="748550" name="Object 6"/>
          <p:cNvGraphicFramePr>
            <a:graphicFrameLocks noChangeAspect="1"/>
          </p:cNvGraphicFramePr>
          <p:nvPr/>
        </p:nvGraphicFramePr>
        <p:xfrm>
          <a:off x="1066800" y="2133600"/>
          <a:ext cx="5830888" cy="909638"/>
        </p:xfrm>
        <a:graphic>
          <a:graphicData uri="http://schemas.openxmlformats.org/presentationml/2006/ole">
            <p:oleObj spid="_x0000_s748550" name="Equation" r:id="rId6" imgW="2768400" imgH="431640" progId="Equation.3">
              <p:embed/>
            </p:oleObj>
          </a:graphicData>
        </a:graphic>
      </p:graphicFrame>
      <p:sp>
        <p:nvSpPr>
          <p:cNvPr id="748551" name="Rectangle 7"/>
          <p:cNvSpPr>
            <a:spLocks noChangeArrowheads="1"/>
          </p:cNvSpPr>
          <p:nvPr/>
        </p:nvSpPr>
        <p:spPr bwMode="auto">
          <a:xfrm>
            <a:off x="990600" y="3200400"/>
            <a:ext cx="75438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/>
              <a:t>The present value of this stream of cash flows is </a:t>
            </a:r>
            <a:r>
              <a:rPr lang="en-US" sz="2500" b="0" i="1"/>
              <a:t>V</a:t>
            </a:r>
            <a:r>
              <a:rPr lang="en-US" sz="2500" b="0" i="1" baseline="-25000"/>
              <a:t>L</a:t>
            </a:r>
            <a:r>
              <a:rPr lang="en-US" sz="2500" b="0"/>
              <a:t>  </a:t>
            </a:r>
          </a:p>
        </p:txBody>
      </p:sp>
      <p:graphicFrame>
        <p:nvGraphicFramePr>
          <p:cNvPr id="748552" name="Object 8"/>
          <p:cNvGraphicFramePr>
            <a:graphicFrameLocks noChangeAspect="1"/>
          </p:cNvGraphicFramePr>
          <p:nvPr/>
        </p:nvGraphicFramePr>
        <p:xfrm>
          <a:off x="1066800" y="3709988"/>
          <a:ext cx="4948238" cy="481012"/>
        </p:xfrm>
        <a:graphic>
          <a:graphicData uri="http://schemas.openxmlformats.org/presentationml/2006/ole">
            <p:oleObj spid="_x0000_s748552" name="Equation" r:id="rId7" imgW="2349360" imgH="228600" progId="Equation.3">
              <p:embed/>
            </p:oleObj>
          </a:graphicData>
        </a:graphic>
      </p:graphicFrame>
      <p:sp>
        <p:nvSpPr>
          <p:cNvPr id="748553" name="Rectangle 9"/>
          <p:cNvSpPr>
            <a:spLocks noChangeArrowheads="1"/>
          </p:cNvSpPr>
          <p:nvPr/>
        </p:nvSpPr>
        <p:spPr bwMode="auto">
          <a:xfrm>
            <a:off x="914400" y="5181600"/>
            <a:ext cx="7543800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/>
              <a:t>The present value of the first term is </a:t>
            </a:r>
            <a:r>
              <a:rPr lang="en-US" sz="2500" b="0" i="1"/>
              <a:t>V</a:t>
            </a:r>
            <a:r>
              <a:rPr lang="en-US" sz="2500" b="0" i="1" baseline="-25000"/>
              <a:t>U</a:t>
            </a:r>
            <a:r>
              <a:rPr lang="en-US" sz="2500" b="0"/>
              <a:t> 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/>
              <a:t>The present value of the second term is </a:t>
            </a:r>
            <a:r>
              <a:rPr lang="en-US" sz="2500" b="0" i="1"/>
              <a:t>T</a:t>
            </a:r>
            <a:r>
              <a:rPr lang="en-US" sz="2500" b="0" i="1" baseline="-25000"/>
              <a:t>C</a:t>
            </a:r>
            <a:r>
              <a:rPr lang="en-US" sz="2500" b="0" i="1"/>
              <a:t>B</a:t>
            </a:r>
            <a:r>
              <a:rPr lang="en-US" sz="2500" b="0"/>
              <a:t> </a:t>
            </a:r>
          </a:p>
        </p:txBody>
      </p:sp>
      <p:graphicFrame>
        <p:nvGraphicFramePr>
          <p:cNvPr id="748554" name="Object 10"/>
          <p:cNvGraphicFramePr>
            <a:graphicFrameLocks noChangeAspect="1"/>
          </p:cNvGraphicFramePr>
          <p:nvPr/>
        </p:nvGraphicFramePr>
        <p:xfrm>
          <a:off x="4019550" y="4267200"/>
          <a:ext cx="4895850" cy="481013"/>
        </p:xfrm>
        <a:graphic>
          <a:graphicData uri="http://schemas.openxmlformats.org/presentationml/2006/ole">
            <p:oleObj spid="_x0000_s748554" name="Equation" r:id="rId8" imgW="2323800" imgH="228600" progId="Equation.3">
              <p:embed/>
            </p:oleObj>
          </a:graphicData>
        </a:graphic>
      </p:graphicFrame>
      <p:graphicFrame>
        <p:nvGraphicFramePr>
          <p:cNvPr id="748555" name="Object 11"/>
          <p:cNvGraphicFramePr>
            <a:graphicFrameLocks noChangeAspect="1"/>
          </p:cNvGraphicFramePr>
          <p:nvPr/>
        </p:nvGraphicFramePr>
        <p:xfrm>
          <a:off x="4073525" y="4776788"/>
          <a:ext cx="4787900" cy="481012"/>
        </p:xfrm>
        <a:graphic>
          <a:graphicData uri="http://schemas.openxmlformats.org/presentationml/2006/ole">
            <p:oleObj spid="_x0000_s748555" name="Equation" r:id="rId9" imgW="2273040" imgH="228600" progId="Equation.3">
              <p:embed/>
            </p:oleObj>
          </a:graphicData>
        </a:graphic>
      </p:graphicFrame>
      <p:sp>
        <p:nvSpPr>
          <p:cNvPr id="748556" name="Line 12"/>
          <p:cNvSpPr>
            <a:spLocks noChangeShapeType="1"/>
          </p:cNvSpPr>
          <p:nvPr/>
        </p:nvSpPr>
        <p:spPr bwMode="auto">
          <a:xfrm flipV="1">
            <a:off x="6400800" y="4876800"/>
            <a:ext cx="685800" cy="228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8557" name="Line 13"/>
          <p:cNvSpPr>
            <a:spLocks noChangeShapeType="1"/>
          </p:cNvSpPr>
          <p:nvPr/>
        </p:nvSpPr>
        <p:spPr bwMode="auto">
          <a:xfrm flipV="1">
            <a:off x="8229600" y="4876800"/>
            <a:ext cx="685800" cy="228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4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8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8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8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8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8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8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4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4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48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8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8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48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8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48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48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8551" grpId="0" build="p" autoUpdateAnimBg="0"/>
      <p:bldP spid="748553" grpId="0" build="p" autoUpdateAnimBg="0"/>
      <p:bldP spid="748556" grpId="0" animBg="1"/>
      <p:bldP spid="7485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The MM Proposition </a:t>
            </a:r>
            <a:r>
              <a:rPr lang="en-US" dirty="0" smtClean="0"/>
              <a:t>II </a:t>
            </a:r>
            <a:r>
              <a:rPr lang="en-US" dirty="0" smtClean="0"/>
              <a:t>(Corp. Taxes)	</a:t>
            </a:r>
            <a:r>
              <a:rPr lang="en-US" sz="1600" i="1" dirty="0" smtClean="0"/>
              <a:t>LO16.5</a:t>
            </a:r>
            <a:endParaRPr lang="en-US" dirty="0"/>
          </a:p>
        </p:txBody>
      </p:sp>
      <p:sp>
        <p:nvSpPr>
          <p:cNvPr id="749571" name="Rectangle 3"/>
          <p:cNvSpPr>
            <a:spLocks noChangeArrowheads="1"/>
          </p:cNvSpPr>
          <p:nvPr/>
        </p:nvSpPr>
        <p:spPr bwMode="auto">
          <a:xfrm>
            <a:off x="1219200" y="1295400"/>
            <a:ext cx="54102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b="0"/>
              <a:t>Start with M&amp;M Proposition I with taxes:</a:t>
            </a:r>
          </a:p>
        </p:txBody>
      </p:sp>
      <p:graphicFrame>
        <p:nvGraphicFramePr>
          <p:cNvPr id="749572" name="Object 4"/>
          <p:cNvGraphicFramePr>
            <a:graphicFrameLocks noChangeAspect="1"/>
          </p:cNvGraphicFramePr>
          <p:nvPr/>
        </p:nvGraphicFramePr>
        <p:xfrm>
          <a:off x="4800600" y="5867400"/>
          <a:ext cx="3744913" cy="806450"/>
        </p:xfrm>
        <a:graphic>
          <a:graphicData uri="http://schemas.openxmlformats.org/presentationml/2006/ole">
            <p:oleObj spid="_x0000_s749572" name="Equation" r:id="rId3" imgW="1828800" imgH="393480" progId="Equation.3">
              <p:embed/>
            </p:oleObj>
          </a:graphicData>
        </a:graphic>
      </p:graphicFrame>
      <p:graphicFrame>
        <p:nvGraphicFramePr>
          <p:cNvPr id="749573" name="Object 5"/>
          <p:cNvGraphicFramePr>
            <a:graphicFrameLocks noChangeAspect="1"/>
          </p:cNvGraphicFramePr>
          <p:nvPr/>
        </p:nvGraphicFramePr>
        <p:xfrm>
          <a:off x="6629400" y="1295400"/>
          <a:ext cx="1981200" cy="487363"/>
        </p:xfrm>
        <a:graphic>
          <a:graphicData uri="http://schemas.openxmlformats.org/presentationml/2006/ole">
            <p:oleObj spid="_x0000_s749573" name="Equation" r:id="rId4" imgW="927000" imgH="228600" progId="Equation.3">
              <p:embed/>
            </p:oleObj>
          </a:graphicData>
        </a:graphic>
      </p:graphicFrame>
      <p:sp>
        <p:nvSpPr>
          <p:cNvPr id="749574" name="Rectangle 6"/>
          <p:cNvSpPr>
            <a:spLocks noChangeArrowheads="1"/>
          </p:cNvSpPr>
          <p:nvPr/>
        </p:nvSpPr>
        <p:spPr bwMode="auto">
          <a:xfrm>
            <a:off x="1295400" y="1828800"/>
            <a:ext cx="990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b="0"/>
              <a:t>Since </a:t>
            </a:r>
          </a:p>
        </p:txBody>
      </p:sp>
      <p:graphicFrame>
        <p:nvGraphicFramePr>
          <p:cNvPr id="749575" name="Object 7"/>
          <p:cNvGraphicFramePr>
            <a:graphicFrameLocks noChangeAspect="1"/>
          </p:cNvGraphicFramePr>
          <p:nvPr/>
        </p:nvGraphicFramePr>
        <p:xfrm>
          <a:off x="2362200" y="1819275"/>
          <a:ext cx="1450975" cy="466725"/>
        </p:xfrm>
        <a:graphic>
          <a:graphicData uri="http://schemas.openxmlformats.org/presentationml/2006/ole">
            <p:oleObj spid="_x0000_s749575" name="Equation" r:id="rId5" imgW="672840" imgH="215640" progId="Equation.3">
              <p:embed/>
            </p:oleObj>
          </a:graphicData>
        </a:graphic>
      </p:graphicFrame>
      <p:sp>
        <p:nvSpPr>
          <p:cNvPr id="749576" name="Rectangle 8"/>
          <p:cNvSpPr>
            <a:spLocks noChangeArrowheads="1"/>
          </p:cNvSpPr>
          <p:nvPr/>
        </p:nvSpPr>
        <p:spPr bwMode="auto">
          <a:xfrm>
            <a:off x="1066800" y="2895600"/>
            <a:ext cx="80772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b="0"/>
              <a:t>The cash flows from each side of the balance sheet must equal:</a:t>
            </a:r>
          </a:p>
        </p:txBody>
      </p:sp>
      <p:graphicFrame>
        <p:nvGraphicFramePr>
          <p:cNvPr id="749577" name="Object 9"/>
          <p:cNvGraphicFramePr>
            <a:graphicFrameLocks noChangeAspect="1"/>
          </p:cNvGraphicFramePr>
          <p:nvPr/>
        </p:nvGraphicFramePr>
        <p:xfrm>
          <a:off x="3255963" y="3429000"/>
          <a:ext cx="3068637" cy="468313"/>
        </p:xfrm>
        <a:graphic>
          <a:graphicData uri="http://schemas.openxmlformats.org/presentationml/2006/ole">
            <p:oleObj spid="_x0000_s749577" name="Equation" r:id="rId6" imgW="1498320" imgH="228600" progId="Equation.3">
              <p:embed/>
            </p:oleObj>
          </a:graphicData>
        </a:graphic>
      </p:graphicFrame>
      <p:graphicFrame>
        <p:nvGraphicFramePr>
          <p:cNvPr id="749578" name="Object 10"/>
          <p:cNvGraphicFramePr>
            <a:graphicFrameLocks noChangeAspect="1"/>
          </p:cNvGraphicFramePr>
          <p:nvPr/>
        </p:nvGraphicFramePr>
        <p:xfrm>
          <a:off x="3246438" y="3962400"/>
          <a:ext cx="4525962" cy="468313"/>
        </p:xfrm>
        <a:graphic>
          <a:graphicData uri="http://schemas.openxmlformats.org/presentationml/2006/ole">
            <p:oleObj spid="_x0000_s749578" name="Equation" r:id="rId7" imgW="2209680" imgH="228600" progId="Equation.3">
              <p:embed/>
            </p:oleObj>
          </a:graphicData>
        </a:graphic>
      </p:graphicFrame>
      <p:sp>
        <p:nvSpPr>
          <p:cNvPr id="749579" name="Rectangle 11"/>
          <p:cNvSpPr>
            <a:spLocks noChangeArrowheads="1"/>
          </p:cNvSpPr>
          <p:nvPr/>
        </p:nvSpPr>
        <p:spPr bwMode="auto">
          <a:xfrm>
            <a:off x="1219200" y="4419600"/>
            <a:ext cx="29718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b="0"/>
              <a:t>Divide both sides by </a:t>
            </a:r>
            <a:r>
              <a:rPr lang="en-US" b="0" i="1"/>
              <a:t>S</a:t>
            </a:r>
          </a:p>
        </p:txBody>
      </p:sp>
      <p:graphicFrame>
        <p:nvGraphicFramePr>
          <p:cNvPr id="749580" name="Object 12"/>
          <p:cNvGraphicFramePr>
            <a:graphicFrameLocks noChangeAspect="1"/>
          </p:cNvGraphicFramePr>
          <p:nvPr/>
        </p:nvGraphicFramePr>
        <p:xfrm>
          <a:off x="2362200" y="4876800"/>
          <a:ext cx="4525963" cy="806450"/>
        </p:xfrm>
        <a:graphic>
          <a:graphicData uri="http://schemas.openxmlformats.org/presentationml/2006/ole">
            <p:oleObj spid="_x0000_s749580" name="Equation" r:id="rId8" imgW="2209680" imgH="393480" progId="Equation.3">
              <p:embed/>
            </p:oleObj>
          </a:graphicData>
        </a:graphic>
      </p:graphicFrame>
      <p:graphicFrame>
        <p:nvGraphicFramePr>
          <p:cNvPr id="749581" name="Object 13"/>
          <p:cNvGraphicFramePr>
            <a:graphicFrameLocks noChangeAspect="1"/>
          </p:cNvGraphicFramePr>
          <p:nvPr/>
        </p:nvGraphicFramePr>
        <p:xfrm>
          <a:off x="4038600" y="1828800"/>
          <a:ext cx="2684463" cy="493713"/>
        </p:xfrm>
        <a:graphic>
          <a:graphicData uri="http://schemas.openxmlformats.org/presentationml/2006/ole">
            <p:oleObj spid="_x0000_s749581" name="Equation" r:id="rId9" imgW="1244520" imgH="228600" progId="Equation.3">
              <p:embed/>
            </p:oleObj>
          </a:graphicData>
        </a:graphic>
      </p:graphicFrame>
      <p:graphicFrame>
        <p:nvGraphicFramePr>
          <p:cNvPr id="749582" name="Object 14"/>
          <p:cNvGraphicFramePr>
            <a:graphicFrameLocks noChangeAspect="1"/>
          </p:cNvGraphicFramePr>
          <p:nvPr/>
        </p:nvGraphicFramePr>
        <p:xfrm>
          <a:off x="3352800" y="2362200"/>
          <a:ext cx="2438400" cy="493713"/>
        </p:xfrm>
        <a:graphic>
          <a:graphicData uri="http://schemas.openxmlformats.org/presentationml/2006/ole">
            <p:oleObj spid="_x0000_s749582" name="Equation" r:id="rId10" imgW="1130040" imgH="228600" progId="Equation.3">
              <p:embed/>
            </p:oleObj>
          </a:graphicData>
        </a:graphic>
      </p:graphicFrame>
      <p:sp>
        <p:nvSpPr>
          <p:cNvPr id="749583" name="Rectangle 15"/>
          <p:cNvSpPr>
            <a:spLocks noChangeArrowheads="1"/>
          </p:cNvSpPr>
          <p:nvPr/>
        </p:nvSpPr>
        <p:spPr bwMode="auto">
          <a:xfrm>
            <a:off x="1219200" y="6096000"/>
            <a:ext cx="33528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b="0"/>
              <a:t>Which quickly reduces to</a:t>
            </a:r>
            <a:endParaRPr lang="en-US" b="0" i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9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9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9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9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9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9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8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9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9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8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49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49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4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4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49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49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4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957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71" grpId="0" build="p" autoUpdateAnimBg="0"/>
      <p:bldP spid="749574" grpId="0" build="p" autoUpdateAnimBg="0"/>
      <p:bldP spid="749576" grpId="0" build="p" autoUpdateAnimBg="0"/>
      <p:bldP spid="749579" grpId="0" build="p" autoUpdateAnimBg="0"/>
      <p:bldP spid="749583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609" name="Rectangle 17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11" name="Rectangle 19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  <a:noFill/>
          <a:ln/>
        </p:spPr>
        <p:txBody>
          <a:bodyPr/>
          <a:lstStyle/>
          <a:p>
            <a:r>
              <a:rPr lang="en-US" sz="3000" dirty="0"/>
              <a:t>The Effect of Financial Leverage on the Cost of Debt and Equity Capital with Corporate </a:t>
            </a:r>
            <a:r>
              <a:rPr lang="en-US" sz="3000" dirty="0" smtClean="0"/>
              <a:t>Taxes	</a:t>
            </a:r>
            <a:r>
              <a:rPr lang="en-US" sz="3200" i="1" dirty="0" smtClean="0"/>
              <a:t> </a:t>
            </a:r>
            <a:r>
              <a:rPr lang="en-US" sz="1600" i="1" dirty="0" smtClean="0"/>
              <a:t>LO16.5</a:t>
            </a:r>
            <a:endParaRPr lang="en-US" sz="1600" dirty="0"/>
          </a:p>
        </p:txBody>
      </p:sp>
      <p:sp>
        <p:nvSpPr>
          <p:cNvPr id="750612" name="Line 20"/>
          <p:cNvSpPr>
            <a:spLocks noChangeShapeType="1"/>
          </p:cNvSpPr>
          <p:nvPr/>
        </p:nvSpPr>
        <p:spPr bwMode="auto">
          <a:xfrm>
            <a:off x="1889125" y="2114550"/>
            <a:ext cx="0" cy="3994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13" name="Line 21"/>
          <p:cNvSpPr>
            <a:spLocks noChangeShapeType="1"/>
          </p:cNvSpPr>
          <p:nvPr/>
        </p:nvSpPr>
        <p:spPr bwMode="auto">
          <a:xfrm>
            <a:off x="1889125" y="6089650"/>
            <a:ext cx="58943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14" name="Text Box 22"/>
          <p:cNvSpPr txBox="1">
            <a:spLocks noChangeArrowheads="1"/>
          </p:cNvSpPr>
          <p:nvPr/>
        </p:nvSpPr>
        <p:spPr bwMode="auto">
          <a:xfrm>
            <a:off x="7751763" y="5829300"/>
            <a:ext cx="22161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 b="0"/>
              <a:t>Debt-to-equity</a:t>
            </a:r>
            <a:br>
              <a:rPr lang="en-US" sz="1700" b="0"/>
            </a:br>
            <a:r>
              <a:rPr lang="en-US" sz="1700" b="0"/>
              <a:t>ratio (</a:t>
            </a:r>
            <a:r>
              <a:rPr lang="en-US" sz="1700" b="0" i="1"/>
              <a:t>B</a:t>
            </a:r>
            <a:r>
              <a:rPr lang="en-US" sz="1700" b="0"/>
              <a:t>/</a:t>
            </a:r>
            <a:r>
              <a:rPr lang="en-US" sz="1700" b="0" i="1"/>
              <a:t>S</a:t>
            </a:r>
            <a:r>
              <a:rPr lang="en-US" sz="1700" b="0"/>
              <a:t>)</a:t>
            </a:r>
          </a:p>
        </p:txBody>
      </p:sp>
      <p:sp>
        <p:nvSpPr>
          <p:cNvPr id="750615" name="Text Box 23"/>
          <p:cNvSpPr txBox="1">
            <a:spLocks noChangeArrowheads="1"/>
          </p:cNvSpPr>
          <p:nvPr/>
        </p:nvSpPr>
        <p:spPr bwMode="auto">
          <a:xfrm>
            <a:off x="685800" y="1590675"/>
            <a:ext cx="2481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 b="0"/>
              <a:t>Cost of capital: </a:t>
            </a:r>
            <a:r>
              <a:rPr lang="en-US" sz="1700" b="0" i="1"/>
              <a:t>r</a:t>
            </a:r>
            <a:br>
              <a:rPr lang="en-US" sz="1700" b="0" i="1"/>
            </a:br>
            <a:r>
              <a:rPr lang="en-US" sz="1700" b="0" i="1"/>
              <a:t>(%)</a:t>
            </a:r>
          </a:p>
        </p:txBody>
      </p:sp>
      <p:sp>
        <p:nvSpPr>
          <p:cNvPr id="750616" name="Line 24"/>
          <p:cNvSpPr>
            <a:spLocks noChangeShapeType="1"/>
          </p:cNvSpPr>
          <p:nvPr/>
        </p:nvSpPr>
        <p:spPr bwMode="auto">
          <a:xfrm flipV="1">
            <a:off x="1897063" y="2743200"/>
            <a:ext cx="3513137" cy="1276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17" name="Line 25"/>
          <p:cNvSpPr>
            <a:spLocks noChangeShapeType="1"/>
          </p:cNvSpPr>
          <p:nvPr/>
        </p:nvSpPr>
        <p:spPr bwMode="auto">
          <a:xfrm>
            <a:off x="1897063" y="5181600"/>
            <a:ext cx="5938837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18" name="Text Box 26"/>
          <p:cNvSpPr txBox="1">
            <a:spLocks noChangeArrowheads="1"/>
          </p:cNvSpPr>
          <p:nvPr/>
        </p:nvSpPr>
        <p:spPr bwMode="auto">
          <a:xfrm>
            <a:off x="1447800" y="3886200"/>
            <a:ext cx="338138" cy="3508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700" b="0" i="1"/>
              <a:t>r</a:t>
            </a:r>
            <a:r>
              <a:rPr lang="en-US" sz="1700" b="0" baseline="-25000"/>
              <a:t>0</a:t>
            </a:r>
            <a:endParaRPr lang="en-US" sz="1700" b="0"/>
          </a:p>
        </p:txBody>
      </p:sp>
      <p:sp>
        <p:nvSpPr>
          <p:cNvPr id="750619" name="Text Box 27"/>
          <p:cNvSpPr txBox="1">
            <a:spLocks noChangeArrowheads="1"/>
          </p:cNvSpPr>
          <p:nvPr/>
        </p:nvSpPr>
        <p:spPr bwMode="auto">
          <a:xfrm>
            <a:off x="7834313" y="4983163"/>
            <a:ext cx="354012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700" b="0" i="1"/>
              <a:t>r</a:t>
            </a:r>
            <a:r>
              <a:rPr lang="en-US" sz="1700" b="0" i="1" baseline="-25000"/>
              <a:t>B</a:t>
            </a:r>
            <a:endParaRPr lang="en-US" sz="1700" b="0" i="1"/>
          </a:p>
        </p:txBody>
      </p:sp>
      <p:graphicFrame>
        <p:nvGraphicFramePr>
          <p:cNvPr id="750620" name="Object 28"/>
          <p:cNvGraphicFramePr>
            <a:graphicFrameLocks noChangeAspect="1"/>
          </p:cNvGraphicFramePr>
          <p:nvPr/>
        </p:nvGraphicFramePr>
        <p:xfrm>
          <a:off x="5486400" y="2362200"/>
          <a:ext cx="2819400" cy="647700"/>
        </p:xfrm>
        <a:graphic>
          <a:graphicData uri="http://schemas.openxmlformats.org/presentationml/2006/ole">
            <p:oleObj spid="_x0000_s750620" name="Equation" r:id="rId3" imgW="1879560" imgH="431640" progId="Equation.3">
              <p:embed/>
            </p:oleObj>
          </a:graphicData>
        </a:graphic>
      </p:graphicFrame>
      <p:graphicFrame>
        <p:nvGraphicFramePr>
          <p:cNvPr id="750621" name="Object 29"/>
          <p:cNvGraphicFramePr>
            <a:graphicFrameLocks noChangeAspect="1"/>
          </p:cNvGraphicFramePr>
          <p:nvPr/>
        </p:nvGraphicFramePr>
        <p:xfrm>
          <a:off x="4838700" y="4419600"/>
          <a:ext cx="3771900" cy="647700"/>
        </p:xfrm>
        <a:graphic>
          <a:graphicData uri="http://schemas.openxmlformats.org/presentationml/2006/ole">
            <p:oleObj spid="_x0000_s750621" name="Equation" r:id="rId4" imgW="2514600" imgH="431640" progId="Equation.3">
              <p:embed/>
            </p:oleObj>
          </a:graphicData>
        </a:graphic>
      </p:graphicFrame>
      <p:sp>
        <p:nvSpPr>
          <p:cNvPr id="750622" name="Arc 30"/>
          <p:cNvSpPr>
            <a:spLocks/>
          </p:cNvSpPr>
          <p:nvPr/>
        </p:nvSpPr>
        <p:spPr bwMode="auto">
          <a:xfrm>
            <a:off x="1905000" y="3810000"/>
            <a:ext cx="2887663" cy="950913"/>
          </a:xfrm>
          <a:custGeom>
            <a:avLst/>
            <a:gdLst>
              <a:gd name="G0" fmla="+- 20992 0 0"/>
              <a:gd name="G1" fmla="+- 0 0 0"/>
              <a:gd name="G2" fmla="+- 21600 0 0"/>
              <a:gd name="T0" fmla="*/ 20651 w 20992"/>
              <a:gd name="T1" fmla="*/ 21597 h 21597"/>
              <a:gd name="T2" fmla="*/ 0 w 20992"/>
              <a:gd name="T3" fmla="*/ 5090 h 21597"/>
              <a:gd name="T4" fmla="*/ 20992 w 20992"/>
              <a:gd name="T5" fmla="*/ 0 h 215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92" h="21597" fill="none" extrusionOk="0">
                <a:moveTo>
                  <a:pt x="20650" y="21597"/>
                </a:moveTo>
                <a:cubicBezTo>
                  <a:pt x="10810" y="21441"/>
                  <a:pt x="2319" y="14654"/>
                  <a:pt x="0" y="5089"/>
                </a:cubicBezTo>
              </a:path>
              <a:path w="20992" h="21597" stroke="0" extrusionOk="0">
                <a:moveTo>
                  <a:pt x="20650" y="21597"/>
                </a:moveTo>
                <a:cubicBezTo>
                  <a:pt x="10810" y="21441"/>
                  <a:pt x="2319" y="14654"/>
                  <a:pt x="0" y="5089"/>
                </a:cubicBezTo>
                <a:lnTo>
                  <a:pt x="20992" y="0"/>
                </a:lnTo>
                <a:close/>
              </a:path>
            </a:pathLst>
          </a:custGeom>
          <a:noFill/>
          <a:ln w="38100" cap="sq">
            <a:solidFill>
              <a:srgbClr val="0066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750623" name="Object 31"/>
          <p:cNvGraphicFramePr>
            <a:graphicFrameLocks noChangeAspect="1"/>
          </p:cNvGraphicFramePr>
          <p:nvPr/>
        </p:nvGraphicFramePr>
        <p:xfrm>
          <a:off x="5562600" y="1524000"/>
          <a:ext cx="2000250" cy="647700"/>
        </p:xfrm>
        <a:graphic>
          <a:graphicData uri="http://schemas.openxmlformats.org/presentationml/2006/ole">
            <p:oleObj spid="_x0000_s750623" name="Equation" r:id="rId5" imgW="1333440" imgH="431640" progId="Equation.3">
              <p:embed/>
            </p:oleObj>
          </a:graphicData>
        </a:graphic>
      </p:graphicFrame>
      <p:sp>
        <p:nvSpPr>
          <p:cNvPr id="750624" name="Line 32"/>
          <p:cNvSpPr>
            <a:spLocks noChangeShapeType="1"/>
          </p:cNvSpPr>
          <p:nvPr/>
        </p:nvSpPr>
        <p:spPr bwMode="auto">
          <a:xfrm flipV="1">
            <a:off x="1897063" y="1905000"/>
            <a:ext cx="3589337" cy="21145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0625" name="AutoShape 33"/>
          <p:cNvSpPr>
            <a:spLocks noChangeArrowheads="1"/>
          </p:cNvSpPr>
          <p:nvPr/>
        </p:nvSpPr>
        <p:spPr bwMode="auto">
          <a:xfrm rot="3561069">
            <a:off x="4610100" y="2514600"/>
            <a:ext cx="571500" cy="2667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9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0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50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50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50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50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0616" grpId="0" animBg="1"/>
      <p:bldP spid="750617" grpId="0" animBg="1"/>
      <p:bldP spid="750618" grpId="0" autoUpdateAnimBg="0"/>
      <p:bldP spid="750619" grpId="0" autoUpdateAnimBg="0"/>
      <p:bldP spid="750622" grpId="0" animBg="1"/>
      <p:bldP spid="750624" grpId="0" animBg="1"/>
      <p:bldP spid="7506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625" name="Rectangle 9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</p:spPr>
        <p:txBody>
          <a:bodyPr/>
          <a:lstStyle/>
          <a:p>
            <a:r>
              <a:rPr lang="en-US" sz="3200" dirty="0"/>
              <a:t>Total Cash Flow to Investors Under </a:t>
            </a:r>
            <a:r>
              <a:rPr lang="en-US" sz="3200" dirty="0" smtClean="0"/>
              <a:t>Each </a:t>
            </a:r>
            <a:r>
              <a:rPr lang="en-US" sz="3200" dirty="0"/>
              <a:t>Capital Structure with Corp. </a:t>
            </a:r>
            <a:r>
              <a:rPr lang="en-US" sz="3200" dirty="0" smtClean="0"/>
              <a:t>Taxes				</a:t>
            </a:r>
            <a:r>
              <a:rPr lang="en-US" sz="1600" i="1" dirty="0" smtClean="0"/>
              <a:t>LO16.5</a:t>
            </a:r>
            <a:endParaRPr lang="en-US" sz="3200" dirty="0"/>
          </a:p>
        </p:txBody>
      </p:sp>
      <p:sp>
        <p:nvSpPr>
          <p:cNvPr id="751620" name="Rectangle 4" descr="Parchment"/>
          <p:cNvSpPr>
            <a:spLocks noGrp="1" noChangeArrowheads="1"/>
          </p:cNvSpPr>
          <p:nvPr>
            <p:ph idx="1"/>
          </p:nvPr>
        </p:nvSpPr>
        <p:spPr>
          <a:xfrm>
            <a:off x="1295400" y="3733800"/>
            <a:ext cx="7772400" cy="2895600"/>
          </a:xfrm>
          <a:noFill/>
        </p:spPr>
        <p:txBody>
          <a:bodyPr/>
          <a:lstStyle/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	</a:t>
            </a:r>
            <a:r>
              <a:rPr lang="en-US" sz="2400">
                <a:solidFill>
                  <a:schemeClr val="tx1"/>
                </a:solidFill>
              </a:rPr>
              <a:t>Levered</a:t>
            </a:r>
            <a:r>
              <a:rPr lang="en-US" sz="1500">
                <a:solidFill>
                  <a:schemeClr val="tx1"/>
                </a:solidFill>
              </a:rPr>
              <a:t>			</a:t>
            </a:r>
            <a:r>
              <a:rPr lang="en-US" sz="1500" u="sng">
                <a:solidFill>
                  <a:schemeClr val="tx1"/>
                </a:solidFill>
              </a:rPr>
              <a:t>Recession	Expected	Expansion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EBIT	$1,000	$2,000	$3,000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Interest ($800 @ 8% )	640	640	640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EBT	$360	$1,360	$2,360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u="sng">
                <a:solidFill>
                  <a:schemeClr val="tx1"/>
                </a:solidFill>
              </a:rPr>
              <a:t>Taxes (</a:t>
            </a:r>
            <a:r>
              <a:rPr lang="en-US" sz="1500" i="1" u="sng">
                <a:solidFill>
                  <a:schemeClr val="tx1"/>
                </a:solidFill>
              </a:rPr>
              <a:t>Tc</a:t>
            </a:r>
            <a:r>
              <a:rPr lang="en-US" sz="1500" u="sng">
                <a:solidFill>
                  <a:schemeClr val="tx1"/>
                </a:solidFill>
              </a:rPr>
              <a:t> = 35%)	$126	$476	$826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Total Cash Flow 	$234+640	$468+$640	$1,534+$640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(to both S/H &amp; B/H): 	$874	$1,524	$2,174</a:t>
            </a:r>
            <a:endParaRPr lang="en-US" sz="1500" i="1">
              <a:solidFill>
                <a:schemeClr val="tx1"/>
              </a:solidFill>
            </a:endParaRP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 i="1">
                <a:solidFill>
                  <a:schemeClr val="tx1"/>
                </a:solidFill>
              </a:rPr>
              <a:t>EBIT(1-Tc)+T</a:t>
            </a:r>
            <a:r>
              <a:rPr lang="en-US" sz="1500" i="1" baseline="-25000">
                <a:solidFill>
                  <a:schemeClr val="tx1"/>
                </a:solidFill>
              </a:rPr>
              <a:t>C</a:t>
            </a:r>
            <a:r>
              <a:rPr lang="en-US" sz="1500" i="1">
                <a:solidFill>
                  <a:schemeClr val="tx1"/>
                </a:solidFill>
              </a:rPr>
              <a:t>r</a:t>
            </a:r>
            <a:r>
              <a:rPr lang="en-US" sz="1500" i="1" baseline="-25000">
                <a:solidFill>
                  <a:schemeClr val="tx1"/>
                </a:solidFill>
              </a:rPr>
              <a:t>B</a:t>
            </a:r>
            <a:r>
              <a:rPr lang="en-US" sz="1500" i="1">
                <a:solidFill>
                  <a:schemeClr val="tx1"/>
                </a:solidFill>
              </a:rPr>
              <a:t>B</a:t>
            </a:r>
            <a:r>
              <a:rPr lang="en-US" sz="1500">
                <a:solidFill>
                  <a:schemeClr val="tx1"/>
                </a:solidFill>
              </a:rPr>
              <a:t> 	$650+$224	$1,300+$224	$1,950+$224</a:t>
            </a:r>
          </a:p>
          <a:p>
            <a:pPr marL="0" indent="0">
              <a:buFontTx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500">
                <a:solidFill>
                  <a:schemeClr val="tx1"/>
                </a:solidFill>
              </a:rPr>
              <a:t>	$874	$1,524	$2,174</a:t>
            </a:r>
          </a:p>
        </p:txBody>
      </p:sp>
      <p:sp>
        <p:nvSpPr>
          <p:cNvPr id="751619" name="Rectangle 3" descr="Recycled paper"/>
          <p:cNvSpPr>
            <a:spLocks noChangeArrowheads="1"/>
          </p:cNvSpPr>
          <p:nvPr/>
        </p:nvSpPr>
        <p:spPr bwMode="auto">
          <a:xfrm>
            <a:off x="1268413" y="1447800"/>
            <a:ext cx="7772400" cy="2819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/>
              <a:t>	</a:t>
            </a:r>
            <a:r>
              <a:rPr lang="en-US" b="0"/>
              <a:t>All-Equity</a:t>
            </a:r>
            <a:r>
              <a:rPr lang="en-US" sz="1600" b="0"/>
              <a:t>			</a:t>
            </a:r>
            <a:r>
              <a:rPr lang="en-US" sz="1600" b="0" u="sng"/>
              <a:t>Recession	Expected	Expansion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/>
              <a:t>EBIT	$1,000	$2,000	$3,000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/>
              <a:t>Interest	0	0	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/>
              <a:t>EBT	$1,000	$2,000	$3,000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 u="sng"/>
              <a:t>Taxes (</a:t>
            </a:r>
            <a:r>
              <a:rPr lang="en-US" sz="1600" b="0" i="1" u="sng"/>
              <a:t>T</a:t>
            </a:r>
            <a:r>
              <a:rPr lang="en-US" sz="1600" b="0" u="sng"/>
              <a:t>c = 35%	$350	$700	$1,050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endParaRPr lang="en-US" sz="1600" b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SzPct val="90000"/>
              <a:buFont typeface="Symbol" pitchFamily="18" charset="2"/>
              <a:buNone/>
              <a:tabLst>
                <a:tab pos="3657600" algn="r"/>
                <a:tab pos="5486400" algn="r"/>
                <a:tab pos="7315200" algn="r"/>
              </a:tabLst>
            </a:pPr>
            <a:r>
              <a:rPr lang="en-US" sz="1600" b="0"/>
              <a:t>Total Cash Flow to S/H 	$650	$1,300	$1,950</a:t>
            </a:r>
          </a:p>
        </p:txBody>
      </p:sp>
      <p:sp>
        <p:nvSpPr>
          <p:cNvPr id="751621" name="Oval 5"/>
          <p:cNvSpPr>
            <a:spLocks noChangeArrowheads="1"/>
          </p:cNvSpPr>
          <p:nvPr/>
        </p:nvSpPr>
        <p:spPr bwMode="auto">
          <a:xfrm>
            <a:off x="4419600" y="5715000"/>
            <a:ext cx="838200" cy="3048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22" name="Oval 6"/>
          <p:cNvSpPr>
            <a:spLocks noChangeArrowheads="1"/>
          </p:cNvSpPr>
          <p:nvPr/>
        </p:nvSpPr>
        <p:spPr bwMode="auto">
          <a:xfrm>
            <a:off x="4419600" y="3276600"/>
            <a:ext cx="838200" cy="4572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23" name="Oval 7"/>
          <p:cNvSpPr>
            <a:spLocks noChangeArrowheads="1"/>
          </p:cNvSpPr>
          <p:nvPr/>
        </p:nvSpPr>
        <p:spPr bwMode="auto">
          <a:xfrm>
            <a:off x="2209800" y="5943600"/>
            <a:ext cx="838200" cy="4572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24" name="Oval 8"/>
          <p:cNvSpPr>
            <a:spLocks noChangeArrowheads="1"/>
          </p:cNvSpPr>
          <p:nvPr/>
        </p:nvSpPr>
        <p:spPr bwMode="auto">
          <a:xfrm>
            <a:off x="4495800" y="6019800"/>
            <a:ext cx="762000" cy="3048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1621" grpId="0" animBg="1"/>
      <p:bldP spid="751622" grpId="0" animBg="1"/>
      <p:bldP spid="751623" grpId="0" animBg="1"/>
      <p:bldP spid="7516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655" name="Rectangle 15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</p:spPr>
        <p:txBody>
          <a:bodyPr/>
          <a:lstStyle/>
          <a:p>
            <a:r>
              <a:rPr lang="en-US" sz="3200" dirty="0" smtClean="0"/>
              <a:t>Total Cash Flow to Investors Under Each Capital Structure with Corp. Taxes	</a:t>
            </a:r>
            <a:r>
              <a:rPr lang="en-US" dirty="0" smtClean="0"/>
              <a:t>			</a:t>
            </a:r>
            <a:r>
              <a:rPr lang="en-US" sz="1600" i="1" dirty="0" smtClean="0"/>
              <a:t>LO16.5</a:t>
            </a:r>
            <a:endParaRPr lang="en-US" sz="1600" dirty="0"/>
          </a:p>
        </p:txBody>
      </p:sp>
      <p:sp>
        <p:nvSpPr>
          <p:cNvPr id="752644" name="Text Box 4"/>
          <p:cNvSpPr txBox="1">
            <a:spLocks noChangeArrowheads="1"/>
          </p:cNvSpPr>
          <p:nvPr/>
        </p:nvSpPr>
        <p:spPr bwMode="auto">
          <a:xfrm>
            <a:off x="1371600" y="4665663"/>
            <a:ext cx="7010400" cy="175432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The levered firm pays less in taxes than does the all-equity firm.</a:t>
            </a:r>
          </a:p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Thus, the sum of the debt plus the equity of the levered firm is greater than the equity of the unlevered firm.</a:t>
            </a:r>
          </a:p>
        </p:txBody>
      </p:sp>
      <p:sp>
        <p:nvSpPr>
          <p:cNvPr id="752657" name="Oval 17"/>
          <p:cNvSpPr>
            <a:spLocks noChangeArrowheads="1"/>
          </p:cNvSpPr>
          <p:nvPr/>
        </p:nvSpPr>
        <p:spPr bwMode="auto">
          <a:xfrm>
            <a:off x="1752600" y="2455863"/>
            <a:ext cx="2057400" cy="1905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58" name="Arc 18"/>
          <p:cNvSpPr>
            <a:spLocks/>
          </p:cNvSpPr>
          <p:nvPr/>
        </p:nvSpPr>
        <p:spPr bwMode="auto">
          <a:xfrm>
            <a:off x="2781300" y="2462213"/>
            <a:ext cx="1025525" cy="9525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77"/>
              <a:gd name="T1" fmla="*/ 0 h 21600"/>
              <a:gd name="T2" fmla="*/ 21577 w 21577"/>
              <a:gd name="T3" fmla="*/ 20614 h 21600"/>
              <a:gd name="T4" fmla="*/ 0 w 215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77" h="21600" fill="none" extrusionOk="0">
                <a:moveTo>
                  <a:pt x="-1" y="0"/>
                </a:moveTo>
                <a:cubicBezTo>
                  <a:pt x="11545" y="0"/>
                  <a:pt x="21050" y="9080"/>
                  <a:pt x="21577" y="20613"/>
                </a:cubicBezTo>
              </a:path>
              <a:path w="21577" h="21600" stroke="0" extrusionOk="0">
                <a:moveTo>
                  <a:pt x="-1" y="0"/>
                </a:moveTo>
                <a:cubicBezTo>
                  <a:pt x="11545" y="0"/>
                  <a:pt x="21050" y="9080"/>
                  <a:pt x="21577" y="20613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tx2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59" name="Text Box 19"/>
          <p:cNvSpPr txBox="1">
            <a:spLocks noChangeArrowheads="1"/>
          </p:cNvSpPr>
          <p:nvPr/>
        </p:nvSpPr>
        <p:spPr bwMode="auto">
          <a:xfrm>
            <a:off x="2438400" y="2652713"/>
            <a:ext cx="3048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/>
              <a:t>S</a:t>
            </a:r>
          </a:p>
        </p:txBody>
      </p:sp>
      <p:sp>
        <p:nvSpPr>
          <p:cNvPr id="752660" name="Text Box 20"/>
          <p:cNvSpPr txBox="1">
            <a:spLocks noChangeArrowheads="1"/>
          </p:cNvSpPr>
          <p:nvPr/>
        </p:nvSpPr>
        <p:spPr bwMode="auto">
          <a:xfrm>
            <a:off x="2819400" y="26527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i="1" dirty="0">
                <a:solidFill>
                  <a:schemeClr val="accent2">
                    <a:lumMod val="50000"/>
                  </a:schemeClr>
                </a:solidFill>
              </a:rPr>
              <a:t>G</a:t>
            </a:r>
          </a:p>
        </p:txBody>
      </p:sp>
      <p:sp>
        <p:nvSpPr>
          <p:cNvPr id="752661" name="Oval 21"/>
          <p:cNvSpPr>
            <a:spLocks noChangeArrowheads="1"/>
          </p:cNvSpPr>
          <p:nvPr/>
        </p:nvSpPr>
        <p:spPr bwMode="auto">
          <a:xfrm>
            <a:off x="6096000" y="2455863"/>
            <a:ext cx="2057400" cy="1905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62" name="Arc 22"/>
          <p:cNvSpPr>
            <a:spLocks/>
          </p:cNvSpPr>
          <p:nvPr/>
        </p:nvSpPr>
        <p:spPr bwMode="auto">
          <a:xfrm>
            <a:off x="7124700" y="2462213"/>
            <a:ext cx="1025525" cy="9525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78"/>
              <a:gd name="T1" fmla="*/ 0 h 21600"/>
              <a:gd name="T2" fmla="*/ 21578 w 21578"/>
              <a:gd name="T3" fmla="*/ 20632 h 21600"/>
              <a:gd name="T4" fmla="*/ 0 w 2157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78" h="21600" fill="none" extrusionOk="0">
                <a:moveTo>
                  <a:pt x="-1" y="0"/>
                </a:moveTo>
                <a:cubicBezTo>
                  <a:pt x="11552" y="0"/>
                  <a:pt x="21060" y="9090"/>
                  <a:pt x="21578" y="20631"/>
                </a:cubicBezTo>
              </a:path>
              <a:path w="21578" h="21600" stroke="0" extrusionOk="0">
                <a:moveTo>
                  <a:pt x="-1" y="0"/>
                </a:moveTo>
                <a:cubicBezTo>
                  <a:pt x="11552" y="0"/>
                  <a:pt x="21060" y="9090"/>
                  <a:pt x="21578" y="20631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tx2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63" name="Arc 23"/>
          <p:cNvSpPr>
            <a:spLocks/>
          </p:cNvSpPr>
          <p:nvPr/>
        </p:nvSpPr>
        <p:spPr bwMode="auto">
          <a:xfrm>
            <a:off x="7126288" y="2619375"/>
            <a:ext cx="1027112" cy="1676400"/>
          </a:xfrm>
          <a:custGeom>
            <a:avLst/>
            <a:gdLst>
              <a:gd name="G0" fmla="+- 0 0 0"/>
              <a:gd name="G1" fmla="+- 17997 0 0"/>
              <a:gd name="G2" fmla="+- 21600 0 0"/>
              <a:gd name="T0" fmla="*/ 11945 w 21600"/>
              <a:gd name="T1" fmla="*/ 0 h 38017"/>
              <a:gd name="T2" fmla="*/ 8110 w 21600"/>
              <a:gd name="T3" fmla="*/ 38017 h 38017"/>
              <a:gd name="T4" fmla="*/ 0 w 21600"/>
              <a:gd name="T5" fmla="*/ 17997 h 38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8017" fill="none" extrusionOk="0">
                <a:moveTo>
                  <a:pt x="11944" y="0"/>
                </a:moveTo>
                <a:cubicBezTo>
                  <a:pt x="17975" y="4002"/>
                  <a:pt x="21600" y="10759"/>
                  <a:pt x="21600" y="17997"/>
                </a:cubicBezTo>
                <a:cubicBezTo>
                  <a:pt x="21600" y="26794"/>
                  <a:pt x="16264" y="34713"/>
                  <a:pt x="8109" y="38016"/>
                </a:cubicBezTo>
              </a:path>
              <a:path w="21600" h="38017" stroke="0" extrusionOk="0">
                <a:moveTo>
                  <a:pt x="11944" y="0"/>
                </a:moveTo>
                <a:cubicBezTo>
                  <a:pt x="17975" y="4002"/>
                  <a:pt x="21600" y="10759"/>
                  <a:pt x="21600" y="17997"/>
                </a:cubicBezTo>
                <a:cubicBezTo>
                  <a:pt x="21600" y="26794"/>
                  <a:pt x="16264" y="34713"/>
                  <a:pt x="8109" y="38016"/>
                </a:cubicBezTo>
                <a:lnTo>
                  <a:pt x="0" y="17997"/>
                </a:lnTo>
                <a:close/>
              </a:path>
            </a:pathLst>
          </a:custGeom>
          <a:solidFill>
            <a:srgbClr val="006600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2664" name="Text Box 24"/>
          <p:cNvSpPr txBox="1">
            <a:spLocks noChangeArrowheads="1"/>
          </p:cNvSpPr>
          <p:nvPr/>
        </p:nvSpPr>
        <p:spPr bwMode="auto">
          <a:xfrm>
            <a:off x="6781800" y="2652713"/>
            <a:ext cx="3048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/>
              <a:t>S</a:t>
            </a:r>
          </a:p>
        </p:txBody>
      </p:sp>
      <p:sp>
        <p:nvSpPr>
          <p:cNvPr id="752665" name="Text Box 25"/>
          <p:cNvSpPr txBox="1">
            <a:spLocks noChangeArrowheads="1"/>
          </p:cNvSpPr>
          <p:nvPr/>
        </p:nvSpPr>
        <p:spPr bwMode="auto">
          <a:xfrm>
            <a:off x="7162800" y="26527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i="1" dirty="0">
                <a:solidFill>
                  <a:schemeClr val="accent2">
                    <a:lumMod val="50000"/>
                  </a:schemeClr>
                </a:solidFill>
              </a:rPr>
              <a:t>G</a:t>
            </a:r>
          </a:p>
        </p:txBody>
      </p:sp>
      <p:sp>
        <p:nvSpPr>
          <p:cNvPr id="752666" name="Text Box 26"/>
          <p:cNvSpPr txBox="1">
            <a:spLocks noChangeArrowheads="1"/>
          </p:cNvSpPr>
          <p:nvPr/>
        </p:nvSpPr>
        <p:spPr bwMode="auto">
          <a:xfrm>
            <a:off x="7467600" y="34909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 dirty="0">
                <a:solidFill>
                  <a:srgbClr val="FFFF00"/>
                </a:solidFill>
              </a:rPr>
              <a:t>B</a:t>
            </a:r>
          </a:p>
        </p:txBody>
      </p:sp>
      <p:sp>
        <p:nvSpPr>
          <p:cNvPr id="752667" name="Text Box 27"/>
          <p:cNvSpPr txBox="1">
            <a:spLocks noChangeArrowheads="1"/>
          </p:cNvSpPr>
          <p:nvPr/>
        </p:nvSpPr>
        <p:spPr bwMode="auto">
          <a:xfrm>
            <a:off x="1447800" y="1922463"/>
            <a:ext cx="7162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/>
              <a:t>     All-equity firm			   Levered firm</a:t>
            </a:r>
          </a:p>
        </p:txBody>
      </p:sp>
      <p:sp>
        <p:nvSpPr>
          <p:cNvPr id="17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52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5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2658" grpId="0" animBg="1"/>
      <p:bldP spid="752660" grpId="0" autoUpdateAnimBg="0"/>
      <p:bldP spid="752662" grpId="0" animBg="1"/>
      <p:bldP spid="752663" grpId="0" animBg="1"/>
      <p:bldP spid="752665" grpId="0" autoUpdateAnimBg="0"/>
      <p:bldP spid="75266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836" name="Rectangle 4"/>
          <p:cNvSpPr>
            <a:spLocks noChangeArrowheads="1"/>
          </p:cNvSpPr>
          <p:nvPr/>
        </p:nvSpPr>
        <p:spPr bwMode="auto">
          <a:xfrm>
            <a:off x="838200" y="838200"/>
            <a:ext cx="8153400" cy="3810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38" name="Rectangle 6"/>
          <p:cNvSpPr>
            <a:spLocks noChangeArrowheads="1"/>
          </p:cNvSpPr>
          <p:nvPr/>
        </p:nvSpPr>
        <p:spPr bwMode="auto">
          <a:xfrm>
            <a:off x="827088" y="0"/>
            <a:ext cx="8316912" cy="990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200" b="0" dirty="0" smtClean="0">
                <a:solidFill>
                  <a:srgbClr val="644A1A"/>
                </a:solidFill>
              </a:rPr>
              <a:t>Total Cash Flow to Investors Under Each Capital Structure with Corp. Taxes	</a:t>
            </a:r>
            <a:r>
              <a:rPr lang="en-US" sz="3600" b="0" dirty="0" smtClean="0">
                <a:solidFill>
                  <a:srgbClr val="644A1A"/>
                </a:solidFill>
              </a:rPr>
              <a:t>			</a:t>
            </a:r>
            <a:r>
              <a:rPr lang="en-US" sz="1600" b="0" i="1" dirty="0" smtClean="0">
                <a:solidFill>
                  <a:srgbClr val="644A1A"/>
                </a:solidFill>
              </a:rPr>
              <a:t>LO16.5</a:t>
            </a:r>
            <a:endParaRPr lang="en-US" sz="1600" b="0" dirty="0">
              <a:solidFill>
                <a:srgbClr val="644A1A"/>
              </a:solidFill>
            </a:endParaRPr>
          </a:p>
        </p:txBody>
      </p:sp>
      <p:sp>
        <p:nvSpPr>
          <p:cNvPr id="760839" name="Oval 7"/>
          <p:cNvSpPr>
            <a:spLocks noChangeArrowheads="1"/>
          </p:cNvSpPr>
          <p:nvPr/>
        </p:nvSpPr>
        <p:spPr bwMode="auto">
          <a:xfrm>
            <a:off x="1752600" y="2455863"/>
            <a:ext cx="2057400" cy="1905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40" name="Text Box 8"/>
          <p:cNvSpPr txBox="1">
            <a:spLocks noChangeArrowheads="1"/>
          </p:cNvSpPr>
          <p:nvPr/>
        </p:nvSpPr>
        <p:spPr bwMode="auto">
          <a:xfrm>
            <a:off x="914400" y="4665663"/>
            <a:ext cx="7467600" cy="175432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The sum of the debt plus the equity of the levered firm is greater than the equity of the unlevered firm. </a:t>
            </a:r>
          </a:p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This is how cutting the pie differently can make the pie larger: the government takes a smaller slice of the pie!</a:t>
            </a:r>
            <a:endParaRPr lang="en-US" b="0" dirty="0"/>
          </a:p>
        </p:txBody>
      </p:sp>
      <p:sp>
        <p:nvSpPr>
          <p:cNvPr id="760841" name="Arc 9"/>
          <p:cNvSpPr>
            <a:spLocks/>
          </p:cNvSpPr>
          <p:nvPr/>
        </p:nvSpPr>
        <p:spPr bwMode="auto">
          <a:xfrm>
            <a:off x="2781300" y="2462213"/>
            <a:ext cx="1025525" cy="9525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77"/>
              <a:gd name="T1" fmla="*/ 0 h 21600"/>
              <a:gd name="T2" fmla="*/ 21577 w 21577"/>
              <a:gd name="T3" fmla="*/ 20614 h 21600"/>
              <a:gd name="T4" fmla="*/ 0 w 215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77" h="21600" fill="none" extrusionOk="0">
                <a:moveTo>
                  <a:pt x="-1" y="0"/>
                </a:moveTo>
                <a:cubicBezTo>
                  <a:pt x="11545" y="0"/>
                  <a:pt x="21050" y="9080"/>
                  <a:pt x="21577" y="20613"/>
                </a:cubicBezTo>
              </a:path>
              <a:path w="21577" h="21600" stroke="0" extrusionOk="0">
                <a:moveTo>
                  <a:pt x="-1" y="0"/>
                </a:moveTo>
                <a:cubicBezTo>
                  <a:pt x="11545" y="0"/>
                  <a:pt x="21050" y="9080"/>
                  <a:pt x="21577" y="20613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tx2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42" name="Text Box 10"/>
          <p:cNvSpPr txBox="1">
            <a:spLocks noChangeArrowheads="1"/>
          </p:cNvSpPr>
          <p:nvPr/>
        </p:nvSpPr>
        <p:spPr bwMode="auto">
          <a:xfrm>
            <a:off x="2438400" y="2652713"/>
            <a:ext cx="3048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/>
              <a:t>S</a:t>
            </a:r>
          </a:p>
        </p:txBody>
      </p:sp>
      <p:sp>
        <p:nvSpPr>
          <p:cNvPr id="760843" name="Text Box 11"/>
          <p:cNvSpPr txBox="1">
            <a:spLocks noChangeArrowheads="1"/>
          </p:cNvSpPr>
          <p:nvPr/>
        </p:nvSpPr>
        <p:spPr bwMode="auto">
          <a:xfrm>
            <a:off x="2819400" y="26527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 dirty="0">
                <a:solidFill>
                  <a:srgbClr val="FF0000"/>
                </a:solidFill>
              </a:rPr>
              <a:t>G</a:t>
            </a:r>
          </a:p>
        </p:txBody>
      </p:sp>
      <p:sp>
        <p:nvSpPr>
          <p:cNvPr id="760844" name="Oval 12"/>
          <p:cNvSpPr>
            <a:spLocks noChangeArrowheads="1"/>
          </p:cNvSpPr>
          <p:nvPr/>
        </p:nvSpPr>
        <p:spPr bwMode="auto">
          <a:xfrm>
            <a:off x="6096000" y="2455863"/>
            <a:ext cx="2057400" cy="1905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45" name="Arc 13"/>
          <p:cNvSpPr>
            <a:spLocks/>
          </p:cNvSpPr>
          <p:nvPr/>
        </p:nvSpPr>
        <p:spPr bwMode="auto">
          <a:xfrm>
            <a:off x="7124700" y="2462213"/>
            <a:ext cx="1025525" cy="9525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78"/>
              <a:gd name="T1" fmla="*/ 0 h 21600"/>
              <a:gd name="T2" fmla="*/ 21578 w 21578"/>
              <a:gd name="T3" fmla="*/ 20632 h 21600"/>
              <a:gd name="T4" fmla="*/ 0 w 2157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78" h="21600" fill="none" extrusionOk="0">
                <a:moveTo>
                  <a:pt x="-1" y="0"/>
                </a:moveTo>
                <a:cubicBezTo>
                  <a:pt x="11552" y="0"/>
                  <a:pt x="21060" y="9090"/>
                  <a:pt x="21578" y="20631"/>
                </a:cubicBezTo>
              </a:path>
              <a:path w="21578" h="21600" stroke="0" extrusionOk="0">
                <a:moveTo>
                  <a:pt x="-1" y="0"/>
                </a:moveTo>
                <a:cubicBezTo>
                  <a:pt x="11552" y="0"/>
                  <a:pt x="21060" y="9090"/>
                  <a:pt x="21578" y="20631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tx2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46" name="Arc 14"/>
          <p:cNvSpPr>
            <a:spLocks/>
          </p:cNvSpPr>
          <p:nvPr/>
        </p:nvSpPr>
        <p:spPr bwMode="auto">
          <a:xfrm>
            <a:off x="7126288" y="2619375"/>
            <a:ext cx="1027112" cy="1676400"/>
          </a:xfrm>
          <a:custGeom>
            <a:avLst/>
            <a:gdLst>
              <a:gd name="G0" fmla="+- 0 0 0"/>
              <a:gd name="G1" fmla="+- 17997 0 0"/>
              <a:gd name="G2" fmla="+- 21600 0 0"/>
              <a:gd name="T0" fmla="*/ 11945 w 21600"/>
              <a:gd name="T1" fmla="*/ 0 h 38017"/>
              <a:gd name="T2" fmla="*/ 8110 w 21600"/>
              <a:gd name="T3" fmla="*/ 38017 h 38017"/>
              <a:gd name="T4" fmla="*/ 0 w 21600"/>
              <a:gd name="T5" fmla="*/ 17997 h 38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8017" fill="none" extrusionOk="0">
                <a:moveTo>
                  <a:pt x="11944" y="0"/>
                </a:moveTo>
                <a:cubicBezTo>
                  <a:pt x="17975" y="4002"/>
                  <a:pt x="21600" y="10759"/>
                  <a:pt x="21600" y="17997"/>
                </a:cubicBezTo>
                <a:cubicBezTo>
                  <a:pt x="21600" y="26794"/>
                  <a:pt x="16264" y="34713"/>
                  <a:pt x="8109" y="38016"/>
                </a:cubicBezTo>
              </a:path>
              <a:path w="21600" h="38017" stroke="0" extrusionOk="0">
                <a:moveTo>
                  <a:pt x="11944" y="0"/>
                </a:moveTo>
                <a:cubicBezTo>
                  <a:pt x="17975" y="4002"/>
                  <a:pt x="21600" y="10759"/>
                  <a:pt x="21600" y="17997"/>
                </a:cubicBezTo>
                <a:cubicBezTo>
                  <a:pt x="21600" y="26794"/>
                  <a:pt x="16264" y="34713"/>
                  <a:pt x="8109" y="38016"/>
                </a:cubicBezTo>
                <a:lnTo>
                  <a:pt x="0" y="17997"/>
                </a:lnTo>
                <a:close/>
              </a:path>
            </a:pathLst>
          </a:custGeom>
          <a:solidFill>
            <a:srgbClr val="006600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0847" name="Text Box 15"/>
          <p:cNvSpPr txBox="1">
            <a:spLocks noChangeArrowheads="1"/>
          </p:cNvSpPr>
          <p:nvPr/>
        </p:nvSpPr>
        <p:spPr bwMode="auto">
          <a:xfrm>
            <a:off x="6781800" y="2652713"/>
            <a:ext cx="3048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/>
              <a:t>S</a:t>
            </a:r>
          </a:p>
        </p:txBody>
      </p:sp>
      <p:sp>
        <p:nvSpPr>
          <p:cNvPr id="760848" name="Text Box 16"/>
          <p:cNvSpPr txBox="1">
            <a:spLocks noChangeArrowheads="1"/>
          </p:cNvSpPr>
          <p:nvPr/>
        </p:nvSpPr>
        <p:spPr bwMode="auto">
          <a:xfrm>
            <a:off x="7162800" y="26527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 dirty="0">
                <a:solidFill>
                  <a:srgbClr val="FF0000"/>
                </a:solidFill>
              </a:rPr>
              <a:t>G</a:t>
            </a:r>
          </a:p>
        </p:txBody>
      </p:sp>
      <p:sp>
        <p:nvSpPr>
          <p:cNvPr id="760849" name="Text Box 17"/>
          <p:cNvSpPr txBox="1">
            <a:spLocks noChangeArrowheads="1"/>
          </p:cNvSpPr>
          <p:nvPr/>
        </p:nvSpPr>
        <p:spPr bwMode="auto">
          <a:xfrm>
            <a:off x="7467600" y="3490913"/>
            <a:ext cx="381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0" i="1" dirty="0">
                <a:solidFill>
                  <a:srgbClr val="FFC000"/>
                </a:solidFill>
              </a:rPr>
              <a:t>B</a:t>
            </a:r>
          </a:p>
        </p:txBody>
      </p:sp>
      <p:sp>
        <p:nvSpPr>
          <p:cNvPr id="760850" name="Text Box 18"/>
          <p:cNvSpPr txBox="1">
            <a:spLocks noChangeArrowheads="1"/>
          </p:cNvSpPr>
          <p:nvPr/>
        </p:nvSpPr>
        <p:spPr bwMode="auto">
          <a:xfrm>
            <a:off x="1447800" y="1922463"/>
            <a:ext cx="7162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/>
              <a:t>     All-equity firm			   Levered firm</a:t>
            </a:r>
          </a:p>
        </p:txBody>
      </p:sp>
      <p:sp>
        <p:nvSpPr>
          <p:cNvPr id="17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Summary: Taxes					</a:t>
            </a:r>
            <a:r>
              <a:rPr lang="en-US" sz="1600" i="1" dirty="0" smtClean="0"/>
              <a:t>LO16.6</a:t>
            </a:r>
            <a:endParaRPr lang="en-US" dirty="0"/>
          </a:p>
        </p:txBody>
      </p:sp>
      <p:sp>
        <p:nvSpPr>
          <p:cNvPr id="7536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3790950"/>
          </a:xfrm>
        </p:spPr>
        <p:txBody>
          <a:bodyPr/>
          <a:lstStyle/>
          <a:p>
            <a:r>
              <a:rPr lang="en-US" sz="2400"/>
              <a:t>In a world of no taxes, the value of the firm is unaffected by capital structure. </a:t>
            </a:r>
          </a:p>
          <a:p>
            <a:r>
              <a:rPr lang="en-US" sz="2400"/>
              <a:t>This is M&amp;M Proposition I:</a:t>
            </a:r>
          </a:p>
          <a:p>
            <a:pPr lvl="1" algn="ctr">
              <a:buFontTx/>
              <a:buNone/>
            </a:pPr>
            <a:r>
              <a:rPr lang="en-US" sz="2000" i="1"/>
              <a:t>V</a:t>
            </a:r>
            <a:r>
              <a:rPr lang="en-US" sz="2000" i="1" baseline="-25000"/>
              <a:t>L</a:t>
            </a:r>
            <a:r>
              <a:rPr lang="en-US" sz="2000"/>
              <a:t> = </a:t>
            </a:r>
            <a:r>
              <a:rPr lang="en-US" sz="2000" i="1"/>
              <a:t>V</a:t>
            </a:r>
            <a:r>
              <a:rPr lang="en-US" sz="2000" i="1" baseline="-25000"/>
              <a:t>U</a:t>
            </a:r>
            <a:endParaRPr lang="en-US" sz="2000"/>
          </a:p>
          <a:p>
            <a:r>
              <a:rPr lang="en-US" sz="2400"/>
              <a:t>Prop I holds because shareholders can achieve any pattern of payouts they desire with homemade leverage.</a:t>
            </a:r>
          </a:p>
          <a:p>
            <a:endParaRPr lang="en-US" sz="2400"/>
          </a:p>
          <a:p>
            <a:r>
              <a:rPr lang="en-US" sz="2400"/>
              <a:t>In a world of no taxes, M&amp;M Proposition II states that leverage increases the risk and return to stockholders</a:t>
            </a:r>
          </a:p>
          <a:p>
            <a:endParaRPr lang="en-US" sz="2400"/>
          </a:p>
          <a:p>
            <a:endParaRPr lang="en-US" sz="2400"/>
          </a:p>
        </p:txBody>
      </p:sp>
      <p:graphicFrame>
        <p:nvGraphicFramePr>
          <p:cNvPr id="753668" name="Object 4"/>
          <p:cNvGraphicFramePr>
            <a:graphicFrameLocks noChangeAspect="1"/>
          </p:cNvGraphicFramePr>
          <p:nvPr/>
        </p:nvGraphicFramePr>
        <p:xfrm>
          <a:off x="3962400" y="5272088"/>
          <a:ext cx="2895600" cy="938212"/>
        </p:xfrm>
        <a:graphic>
          <a:graphicData uri="http://schemas.openxmlformats.org/presentationml/2006/ole">
            <p:oleObj spid="_x0000_s753668" name="Equation" r:id="rId3" imgW="133344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3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3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3667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Summary: </a:t>
            </a:r>
            <a:r>
              <a:rPr lang="en-US" dirty="0" smtClean="0"/>
              <a:t>Taxes					</a:t>
            </a:r>
            <a:r>
              <a:rPr lang="en-US" sz="1600" i="1" dirty="0" smtClean="0"/>
              <a:t>LO16.6</a:t>
            </a:r>
            <a:endParaRPr lang="en-US" dirty="0"/>
          </a:p>
        </p:txBody>
      </p:sp>
      <p:sp>
        <p:nvSpPr>
          <p:cNvPr id="7546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3790950"/>
          </a:xfrm>
        </p:spPr>
        <p:txBody>
          <a:bodyPr/>
          <a:lstStyle/>
          <a:p>
            <a:r>
              <a:rPr lang="en-US" sz="2400"/>
              <a:t>In a world of taxes, but no bankruptcy costs, the value of the firm increases with leverage. </a:t>
            </a:r>
          </a:p>
          <a:p>
            <a:r>
              <a:rPr lang="en-US" sz="2400"/>
              <a:t>This is M&amp;M Proposition I:</a:t>
            </a:r>
          </a:p>
          <a:p>
            <a:pPr lvl="1" algn="ctr">
              <a:spcBef>
                <a:spcPct val="10000"/>
              </a:spcBef>
              <a:buFontTx/>
              <a:buNone/>
            </a:pPr>
            <a:r>
              <a:rPr lang="en-US" sz="2000" i="1"/>
              <a:t>V</a:t>
            </a:r>
            <a:r>
              <a:rPr lang="en-US" sz="2000" i="1" baseline="-25000"/>
              <a:t>L</a:t>
            </a:r>
            <a:r>
              <a:rPr lang="en-US" sz="2000" i="1"/>
              <a:t> = V</a:t>
            </a:r>
            <a:r>
              <a:rPr lang="en-US" sz="2000" i="1" baseline="-25000"/>
              <a:t>U</a:t>
            </a:r>
            <a:r>
              <a:rPr lang="en-US" sz="2000" i="1"/>
              <a:t> + T</a:t>
            </a:r>
            <a:r>
              <a:rPr lang="en-US" sz="2000" i="1" baseline="-25000"/>
              <a:t>C</a:t>
            </a:r>
            <a:r>
              <a:rPr lang="en-US" sz="2000" i="1"/>
              <a:t> B</a:t>
            </a:r>
          </a:p>
          <a:p>
            <a:r>
              <a:rPr lang="en-US" sz="2400"/>
              <a:t>Prop I holds because shareholders can achieve any pattern of payouts they desire with homemade leverage.</a:t>
            </a:r>
          </a:p>
          <a:p>
            <a:endParaRPr lang="en-US" sz="2400"/>
          </a:p>
          <a:p>
            <a:r>
              <a:rPr lang="en-US" sz="2400"/>
              <a:t>In a world of taxes, M&amp;M Proposition II states that leverage increases the risk and return to stockholders.</a:t>
            </a:r>
          </a:p>
        </p:txBody>
      </p:sp>
      <p:graphicFrame>
        <p:nvGraphicFramePr>
          <p:cNvPr id="754692" name="Object 4"/>
          <p:cNvGraphicFramePr>
            <a:graphicFrameLocks noChangeAspect="1"/>
          </p:cNvGraphicFramePr>
          <p:nvPr/>
        </p:nvGraphicFramePr>
        <p:xfrm>
          <a:off x="3370263" y="5272088"/>
          <a:ext cx="4081462" cy="938212"/>
        </p:xfrm>
        <a:graphic>
          <a:graphicData uri="http://schemas.openxmlformats.org/presentationml/2006/ole">
            <p:oleObj spid="_x0000_s754692" name="Equation" r:id="rId3" imgW="187956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5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4691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8001000" cy="1206500"/>
          </a:xfrm>
        </p:spPr>
        <p:txBody>
          <a:bodyPr/>
          <a:lstStyle/>
          <a:p>
            <a:r>
              <a:rPr lang="en-US"/>
              <a:t>Quick Quiz</a:t>
            </a:r>
          </a:p>
        </p:txBody>
      </p:sp>
      <p:sp>
        <p:nvSpPr>
          <p:cNvPr id="7669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01750"/>
            <a:ext cx="8001000" cy="4495800"/>
          </a:xfrm>
        </p:spPr>
        <p:txBody>
          <a:bodyPr/>
          <a:lstStyle/>
          <a:p>
            <a:r>
              <a:rPr lang="en-US" sz="3200"/>
              <a:t>Why should stockholders care about maximizing firm value rather than just the value of the equity?</a:t>
            </a:r>
          </a:p>
          <a:p>
            <a:r>
              <a:rPr lang="en-US" sz="3200"/>
              <a:t>How does financial leverage affect firm value without taxes? With taxes?</a:t>
            </a:r>
          </a:p>
          <a:p>
            <a:r>
              <a:rPr lang="en-US" sz="3200"/>
              <a:t>What is homemade leverage?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/>
              <a:t>Prospectus: Bankruptcy Costs</a:t>
            </a:r>
          </a:p>
        </p:txBody>
      </p:sp>
      <p:sp>
        <p:nvSpPr>
          <p:cNvPr id="75571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44084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So far, we have seen M&amp;M suggest that financial leverage does not matter, or imply that taxes cause the optimal financial structure to be 100% debt.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In the real world, most executives do not like a capital structure of 100% debt because that is a state known as “bankruptcy.”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In the next chapter we will introduce the notion of  a limit on the use of debt: financial distress.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The important use of this chapter is to get comfortable with “M&amp;M algebra”.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900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900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900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900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5715" grpId="0" build="p" autoUpdateAnimBg="0"/>
    </p:bld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NewTemplate</Template>
  <TotalTime>6654</TotalTime>
  <Words>1252</Words>
  <Application>Microsoft Office PowerPoint</Application>
  <PresentationFormat>On-screen Show (4:3)</PresentationFormat>
  <Paragraphs>254</Paragraphs>
  <Slides>29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new template</vt:lpstr>
      <vt:lpstr>Equation</vt:lpstr>
      <vt:lpstr>Slide 0</vt:lpstr>
      <vt:lpstr>Chapter Outline</vt:lpstr>
      <vt:lpstr>The Capital-Structure Question and The Pie Theory LO16.1</vt:lpstr>
      <vt:lpstr>The Capital-Structure Question  LO16.1</vt:lpstr>
      <vt:lpstr>Slide 4</vt:lpstr>
      <vt:lpstr>Financial Leverage, EPS, and ROE LO16.3 </vt:lpstr>
      <vt:lpstr>EPS and ROE Under Current Capital Structure LO16.3</vt:lpstr>
      <vt:lpstr>EPS and ROE Under Current Capital Structure LO16.3</vt:lpstr>
      <vt:lpstr>EPS and ROE Under Both Capital Structures LO16.3</vt:lpstr>
      <vt:lpstr>Financial Leverage and EPS   LO16.3</vt:lpstr>
      <vt:lpstr>Assumptions of the Modigliani-Miller Model LO16.3</vt:lpstr>
      <vt:lpstr>Homemade Leverage: An Example  LO16.3</vt:lpstr>
      <vt:lpstr>Homemade (Un)Leverage: An Example LO16.3</vt:lpstr>
      <vt:lpstr>MM Proposition I (No Taxes)  LO16.3</vt:lpstr>
      <vt:lpstr>Proving MM Proposition I (No Taxes)  LO16.3</vt:lpstr>
      <vt:lpstr>Slide 15</vt:lpstr>
      <vt:lpstr>MM Proposition II (No Taxes)  LO16.4</vt:lpstr>
      <vt:lpstr>The Cost of Equity, the Cost of Debt, and the Weighted Average Cost of Capital: MM Proposition II with No Corporate Taxes      LO16.4</vt:lpstr>
      <vt:lpstr>Taxes: The MM Propositions I &amp; II (with Corporate Taxes)     LO16.5</vt:lpstr>
      <vt:lpstr>The MM Proposition I (Corp. Taxes) LO16.5</vt:lpstr>
      <vt:lpstr>The MM Proposition II (Corp. Taxes) LO16.5</vt:lpstr>
      <vt:lpstr>The Effect of Financial Leverage on the Cost of Debt and Equity Capital with Corporate Taxes  LO16.5</vt:lpstr>
      <vt:lpstr>Total Cash Flow to Investors Under Each Capital Structure with Corp. Taxes    LO16.5</vt:lpstr>
      <vt:lpstr>Total Cash Flow to Investors Under Each Capital Structure with Corp. Taxes    LO16.5</vt:lpstr>
      <vt:lpstr>Slide 24</vt:lpstr>
      <vt:lpstr>Summary: Taxes     LO16.6</vt:lpstr>
      <vt:lpstr>Summary: Taxes     LO16.6</vt:lpstr>
      <vt:lpstr>Quick Quiz</vt:lpstr>
      <vt:lpstr>Prospectus: Bankruptcy Costs</vt:lpstr>
    </vt:vector>
  </TitlesOfParts>
  <Company>Irwin/ McGraw-Hill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 Wei Wang</dc:creator>
  <cp:lastModifiedBy>wwang</cp:lastModifiedBy>
  <cp:revision>192</cp:revision>
  <dcterms:created xsi:type="dcterms:W3CDTF">2001-03-01T05:50:14Z</dcterms:created>
  <dcterms:modified xsi:type="dcterms:W3CDTF">2010-11-04T22:17:42Z</dcterms:modified>
</cp:coreProperties>
</file>