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300" r:id="rId2"/>
    <p:sldId id="256" r:id="rId3"/>
    <p:sldId id="267" r:id="rId4"/>
    <p:sldId id="268" r:id="rId5"/>
    <p:sldId id="269" r:id="rId6"/>
    <p:sldId id="271" r:id="rId7"/>
    <p:sldId id="272" r:id="rId8"/>
    <p:sldId id="292" r:id="rId9"/>
    <p:sldId id="273" r:id="rId10"/>
    <p:sldId id="298" r:id="rId11"/>
    <p:sldId id="299" r:id="rId12"/>
    <p:sldId id="275" r:id="rId13"/>
    <p:sldId id="276" r:id="rId14"/>
    <p:sldId id="279" r:id="rId15"/>
    <p:sldId id="296" r:id="rId16"/>
    <p:sldId id="281" r:id="rId17"/>
    <p:sldId id="283" r:id="rId18"/>
    <p:sldId id="285" r:id="rId19"/>
    <p:sldId id="297" r:id="rId20"/>
    <p:sldId id="282" r:id="rId21"/>
    <p:sldId id="284" r:id="rId22"/>
    <p:sldId id="289"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080" autoAdjust="0"/>
  </p:normalViewPr>
  <p:slideViewPr>
    <p:cSldViewPr>
      <p:cViewPr>
        <p:scale>
          <a:sx n="75" d="100"/>
          <a:sy n="75" d="100"/>
        </p:scale>
        <p:origin x="-1236" y="4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8601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8602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8602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DC0EAC4C-0B5B-422E-8013-17037975BA3D}" type="slidenum">
              <a:rPr lang="en-US"/>
              <a:pPr/>
              <a:t>‹#›</a:t>
            </a:fld>
            <a:endParaRPr lang="en-US"/>
          </a:p>
        </p:txBody>
      </p:sp>
    </p:spTree>
    <p:extLst>
      <p:ext uri="{BB962C8B-B14F-4D97-AF65-F5344CB8AC3E}">
        <p14:creationId xmlns:p14="http://schemas.microsoft.com/office/powerpoint/2010/main" val="5223672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113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11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114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114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114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5DB9A948-BAC5-4240-AED8-87AD3CECFB76}" type="slidenum">
              <a:rPr lang="en-US"/>
              <a:pPr/>
              <a:t>‹#›</a:t>
            </a:fld>
            <a:endParaRPr lang="en-US"/>
          </a:p>
        </p:txBody>
      </p:sp>
    </p:spTree>
    <p:extLst>
      <p:ext uri="{BB962C8B-B14F-4D97-AF65-F5344CB8AC3E}">
        <p14:creationId xmlns:p14="http://schemas.microsoft.com/office/powerpoint/2010/main" val="376112020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DB9A948-BAC5-4240-AED8-87AD3CECFB76}" type="slidenum">
              <a:rPr lang="en-US" smtClean="0"/>
              <a:pPr/>
              <a:t>1</a:t>
            </a:fld>
            <a:endParaRPr lang="en-US"/>
          </a:p>
        </p:txBody>
      </p:sp>
    </p:spTree>
    <p:extLst>
      <p:ext uri="{BB962C8B-B14F-4D97-AF65-F5344CB8AC3E}">
        <p14:creationId xmlns:p14="http://schemas.microsoft.com/office/powerpoint/2010/main" val="246485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236312-0C92-4CD9-A2AF-1087F467DFF1}" type="slidenum">
              <a:rPr lang="en-US"/>
              <a:pPr/>
              <a:t>2</a:t>
            </a:fld>
            <a:endParaRPr 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1AB5AE-4C55-499F-A382-9113BF0D4879}" type="slidenum">
              <a:rPr lang="en-US"/>
              <a:pPr/>
              <a:t>3</a:t>
            </a:fld>
            <a:endParaRPr lang="en-U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r>
              <a:rPr lang="en-US" dirty="0" smtClean="0"/>
              <a:t>Where replication</a:t>
            </a:r>
            <a:r>
              <a:rPr lang="en-US" baseline="0" dirty="0" smtClean="0"/>
              <a:t> starts, at the origin there is a replication bubble and synthesis of DNA will occur in anti parallel fashion. We have two forks one generally moving to the right and the other to the left.</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3E684B-87D4-4622-AD60-2A164385E4BB}" type="slidenum">
              <a:rPr lang="en-US"/>
              <a:pPr/>
              <a:t>4</a:t>
            </a:fld>
            <a:endParaRPr lang="en-US"/>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r>
              <a:rPr lang="en-US" dirty="0" smtClean="0"/>
              <a:t>Most bacteria has circular</a:t>
            </a:r>
            <a:r>
              <a:rPr lang="en-US" baseline="0" dirty="0" smtClean="0"/>
              <a:t> DNA and a single replication bubble. This is the situation in prokaryotes. </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58E838-61A9-47FC-B2CC-97D070D44168}" type="slidenum">
              <a:rPr lang="en-US"/>
              <a:pPr/>
              <a:t>5</a:t>
            </a:fld>
            <a:endParaRPr lang="en-US"/>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r>
              <a:rPr lang="en-US" dirty="0" smtClean="0"/>
              <a:t>At the molecular level this is how replication occurs. There are sequences that will</a:t>
            </a:r>
            <a:r>
              <a:rPr lang="en-US" baseline="0" dirty="0" smtClean="0"/>
              <a:t> attract initiator proteins (shown in blue ) and the origin will </a:t>
            </a:r>
            <a:r>
              <a:rPr lang="en-US" baseline="0" dirty="0" err="1" smtClean="0"/>
              <a:t>als</a:t>
            </a:r>
            <a:r>
              <a:rPr lang="en-US" baseline="0" dirty="0" smtClean="0"/>
              <a:t> have AT rich sequences (so interaction is relatively weaker and hence easier to open), these two features are present at the replication origin of both prokaryotes and eukaryotes. The helicase will be attracted to the protein complex formed and open the </a:t>
            </a:r>
            <a:r>
              <a:rPr lang="en-US" baseline="0" dirty="0" err="1" smtClean="0"/>
              <a:t>dna</a:t>
            </a:r>
            <a:r>
              <a:rPr lang="en-US" baseline="0" dirty="0" smtClean="0"/>
              <a:t> and then the </a:t>
            </a:r>
            <a:r>
              <a:rPr lang="en-US" baseline="0" dirty="0" err="1" smtClean="0"/>
              <a:t>rna</a:t>
            </a:r>
            <a:r>
              <a:rPr lang="en-US" baseline="0" dirty="0" smtClean="0"/>
              <a:t> </a:t>
            </a:r>
            <a:r>
              <a:rPr lang="en-US" baseline="0" dirty="0" err="1" smtClean="0"/>
              <a:t>primase</a:t>
            </a:r>
            <a:r>
              <a:rPr lang="en-US" baseline="0" dirty="0" smtClean="0"/>
              <a:t> will synthesizes the primer followed by DNA polymerase synthesizing DNA. </a:t>
            </a:r>
            <a:r>
              <a:rPr lang="en-US" b="1" baseline="0" dirty="0" smtClean="0"/>
              <a:t>Eukaryotes</a:t>
            </a:r>
            <a:r>
              <a:rPr lang="en-US" baseline="0" dirty="0" smtClean="0"/>
              <a:t> have many replication origins to help replicate entire genome the replication origins are organized in groups of origins and replication at a given group of origins will function simultaneously but not all groups of origins will be replicating simultaneously.  Regions of expressed genes will be replicated earlier and heterochromatin will be replicated relatively later. </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B0655B-E001-4699-8136-79126E39D666}" type="slidenum">
              <a:rPr lang="en-US"/>
              <a:pPr/>
              <a:t>6</a:t>
            </a:fld>
            <a:endParaRPr lang="en-US"/>
          </a:p>
        </p:txBody>
      </p:sp>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p:txBody>
          <a:bodyPr/>
          <a:lstStyle/>
          <a:p>
            <a:r>
              <a:rPr lang="en-US" dirty="0" smtClean="0"/>
              <a:t>Replication origins</a:t>
            </a:r>
            <a:r>
              <a:rPr lang="en-US" baseline="0" dirty="0" smtClean="0"/>
              <a:t> in eukaryotes are harder to find. This experiment, they used short circular </a:t>
            </a:r>
            <a:r>
              <a:rPr lang="en-US" baseline="0" dirty="0" err="1" smtClean="0"/>
              <a:t>dna</a:t>
            </a:r>
            <a:r>
              <a:rPr lang="en-US" baseline="0" dirty="0" smtClean="0"/>
              <a:t> molecules called plasmids, these plasmids contain a certain number of features, first it contains the coding region of a gene called His which allows the cell to make amino acid </a:t>
            </a:r>
            <a:r>
              <a:rPr lang="en-US" baseline="0" dirty="0" err="1" smtClean="0"/>
              <a:t>histidine</a:t>
            </a:r>
            <a:r>
              <a:rPr lang="en-US" baseline="0" dirty="0" smtClean="0"/>
              <a:t> which allows the cell to survive in a medium that lacks </a:t>
            </a:r>
            <a:r>
              <a:rPr lang="en-US" baseline="0" dirty="0" err="1" smtClean="0"/>
              <a:t>histidine</a:t>
            </a:r>
            <a:r>
              <a:rPr lang="en-US" baseline="0" dirty="0" smtClean="0"/>
              <a:t>, than they used the kind of yeast that cannot grow in a medium that lacks </a:t>
            </a:r>
            <a:r>
              <a:rPr lang="en-US" baseline="0" dirty="0" err="1" smtClean="0"/>
              <a:t>histidine</a:t>
            </a:r>
            <a:r>
              <a:rPr lang="en-US" baseline="0" dirty="0" smtClean="0"/>
              <a:t> because it lacks His. Another feature of this plasmid is that it contains a region that can insert/clone random </a:t>
            </a:r>
            <a:r>
              <a:rPr lang="en-US" baseline="0" dirty="0" err="1" smtClean="0"/>
              <a:t>dna</a:t>
            </a:r>
            <a:r>
              <a:rPr lang="en-US" baseline="0" dirty="0" smtClean="0"/>
              <a:t> segments. This kind of cloning is called cloning based on function. Because we’re looking for a certain function and in this case we are looking at </a:t>
            </a:r>
            <a:r>
              <a:rPr lang="en-US" baseline="0" dirty="0" err="1" smtClean="0"/>
              <a:t>at</a:t>
            </a:r>
            <a:r>
              <a:rPr lang="en-US" baseline="0" dirty="0" smtClean="0"/>
              <a:t> the cloned </a:t>
            </a:r>
            <a:r>
              <a:rPr lang="en-US" baseline="0" dirty="0" err="1" smtClean="0"/>
              <a:t>dna</a:t>
            </a:r>
            <a:r>
              <a:rPr lang="en-US" baseline="0" dirty="0" smtClean="0"/>
              <a:t> insert that was taken in at random and it’s ability to direct plasmid replication Once it is in a yeast cell. IN other words a plasmid that contains a sequence other than it’s replication origin will not be able replicate autonomously once </a:t>
            </a:r>
            <a:r>
              <a:rPr lang="en-US" baseline="0" dirty="0" err="1" smtClean="0"/>
              <a:t>u’ve</a:t>
            </a:r>
            <a:r>
              <a:rPr lang="en-US" baseline="0" dirty="0" smtClean="0"/>
              <a:t> inserted it into the yeast. </a:t>
            </a:r>
          </a:p>
          <a:p>
            <a:r>
              <a:rPr lang="en-US" baseline="0" dirty="0" smtClean="0"/>
              <a:t>Initially each yeast cell is happy and can grow in medium but after it divides, only one will survive in the medium; the one that gets the plasmid. IN this particular example one the cell divides the </a:t>
            </a:r>
            <a:r>
              <a:rPr lang="en-US" baseline="0" dirty="0" err="1" smtClean="0"/>
              <a:t>dna</a:t>
            </a:r>
            <a:r>
              <a:rPr lang="en-US" baseline="0" dirty="0" smtClean="0"/>
              <a:t> of the plasmid will also be replicated so both daughter yeast cells will have the plasmid and will be able to survive. And produce colonies and they all have </a:t>
            </a:r>
            <a:r>
              <a:rPr lang="en-US" baseline="0" dirty="0" err="1" smtClean="0"/>
              <a:t>have</a:t>
            </a:r>
            <a:r>
              <a:rPr lang="en-US" baseline="0" dirty="0" smtClean="0"/>
              <a:t> the plasmid that contains a replication origin. But the one on the left is the control that shows that without the plasmid the yeast cannot survive. </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FABA01-771D-487B-96AC-7998E102C6FE}" type="slidenum">
              <a:rPr lang="en-US"/>
              <a:pPr/>
              <a:t>7</a:t>
            </a:fld>
            <a:endParaRPr lang="en-US"/>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r>
              <a:rPr lang="en-US" dirty="0" smtClean="0"/>
              <a:t>Once you have the colonies in the last slide you prepare</a:t>
            </a:r>
            <a:r>
              <a:rPr lang="en-US" baseline="0" dirty="0" smtClean="0"/>
              <a:t> the DNA and sequence it and see what the sequence looks like at the origin and when you do that you see it will look like this </a:t>
            </a:r>
            <a:r>
              <a:rPr lang="en-US" b="1" baseline="0" dirty="0" smtClean="0"/>
              <a:t>in yeast</a:t>
            </a:r>
            <a:r>
              <a:rPr lang="en-US" baseline="0" dirty="0" smtClean="0"/>
              <a:t>. It has some specific sequences, pay attention to the ORC-binding site. It also has a region that is easy to open called the unwinding region analogous to the AT rich region in bacteria. </a:t>
            </a:r>
          </a:p>
          <a:p>
            <a:r>
              <a:rPr lang="en-US" baseline="0" dirty="0" smtClean="0"/>
              <a:t>You can repeat the experiment shown before to better define your origin in yeast. </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934961-41D6-4DB2-A832-C39BA8B7F84A}" type="slidenum">
              <a:rPr lang="en-US"/>
              <a:pPr/>
              <a:t>8</a:t>
            </a:fld>
            <a:endParaRPr lang="en-US"/>
          </a:p>
        </p:txBody>
      </p:sp>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p:txBody>
          <a:bodyPr/>
          <a:lstStyle/>
          <a:p>
            <a:r>
              <a:rPr lang="en-US" dirty="0" smtClean="0"/>
              <a:t>In this slide we’re showing what happens </a:t>
            </a:r>
            <a:r>
              <a:rPr lang="en-US" b="1" dirty="0" smtClean="0"/>
              <a:t>in eukaryotes</a:t>
            </a:r>
            <a:r>
              <a:rPr lang="en-US" dirty="0" smtClean="0"/>
              <a:t>. Here we have Origin recognition complex</a:t>
            </a:r>
            <a:r>
              <a:rPr lang="en-US" baseline="0" dirty="0" smtClean="0"/>
              <a:t> ORC and then you have other proteins like Cdc6 and cdt1 which assemble at the ORC to attract the helicase. Then the helicase comes in and we have what’s called </a:t>
            </a:r>
            <a:r>
              <a:rPr lang="en-US" baseline="0" dirty="0" err="1" smtClean="0"/>
              <a:t>prereplicative</a:t>
            </a:r>
            <a:r>
              <a:rPr lang="en-US" baseline="0" dirty="0" smtClean="0"/>
              <a:t> complex; so all the proteins are there but replication has not begun yet, this is happening during the G 1 phase of the cell cycle . In the S phase, there are events that lead to phosphorylation of cdc6 which causes </a:t>
            </a:r>
            <a:r>
              <a:rPr lang="en-US" baseline="0" dirty="0" err="1" smtClean="0"/>
              <a:t>detachement</a:t>
            </a:r>
            <a:r>
              <a:rPr lang="en-US" baseline="0" dirty="0" smtClean="0"/>
              <a:t> and degradation of cdc6 which activates the </a:t>
            </a:r>
            <a:r>
              <a:rPr lang="en-US" baseline="0" dirty="0" err="1" smtClean="0"/>
              <a:t>prereplicative</a:t>
            </a:r>
            <a:r>
              <a:rPr lang="en-US" baseline="0" dirty="0" smtClean="0"/>
              <a:t> complex and helicase is able to do its job at this point. The proteins of the ORC (in blue) are also phosphorylated for a while which prevents the reformation of the </a:t>
            </a:r>
            <a:r>
              <a:rPr lang="en-US" baseline="0" dirty="0" err="1" smtClean="0"/>
              <a:t>prereplicative</a:t>
            </a:r>
            <a:r>
              <a:rPr lang="en-US" baseline="0" dirty="0" smtClean="0"/>
              <a:t> complex so during G2 and M it cannot be reformed, only in the next cell cycle in G1 that the </a:t>
            </a:r>
            <a:r>
              <a:rPr lang="en-US" baseline="0" dirty="0" err="1" smtClean="0"/>
              <a:t>prereplicative</a:t>
            </a:r>
            <a:r>
              <a:rPr lang="en-US" baseline="0" dirty="0" smtClean="0"/>
              <a:t> complex can be formed. </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FFE3C3-B353-4A46-971D-6C34522D5D67}" type="slidenum">
              <a:rPr lang="en-US"/>
              <a:pPr/>
              <a:t>9</a:t>
            </a:fld>
            <a:endParaRPr lang="en-US"/>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p:txBody>
          <a:bodyPr/>
          <a:lstStyle/>
          <a:p>
            <a:r>
              <a:rPr lang="en-US" dirty="0" smtClean="0"/>
              <a:t>Telomerase is an</a:t>
            </a:r>
            <a:r>
              <a:rPr lang="en-US" baseline="0" dirty="0" smtClean="0"/>
              <a:t> enzyme that contains both a protein and an RNA component. This RNA component serves as a template to elongate the parental copy (not newly formed copy) and then the lagging strand machinery makes the lagging strand, at the very end there will be a small stretch of parental DNA that is not paired to anything corresponding to the last place the primer was added in lagging strand synthesis. </a:t>
            </a:r>
          </a:p>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DB9A948-BAC5-4240-AED8-87AD3CECFB76}" type="slidenum">
              <a:rPr lang="en-US" smtClean="0"/>
              <a:pPr/>
              <a:t>10</a:t>
            </a:fld>
            <a:endParaRPr lang="en-US"/>
          </a:p>
        </p:txBody>
      </p:sp>
    </p:spTree>
    <p:extLst>
      <p:ext uri="{BB962C8B-B14F-4D97-AF65-F5344CB8AC3E}">
        <p14:creationId xmlns:p14="http://schemas.microsoft.com/office/powerpoint/2010/main" val="26551253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a bunch of different</a:t>
            </a:r>
            <a:r>
              <a:rPr lang="en-US" baseline="0" dirty="0" smtClean="0"/>
              <a:t> proteins that is added to the telomere, the longer telomere the more protein u can add, each of these proteins has a small inhibitory effect so at one point you have too much of these proteins and hence too much inhibition and so the </a:t>
            </a:r>
            <a:r>
              <a:rPr lang="en-US" baseline="0" dirty="0" err="1" smtClean="0"/>
              <a:t>telemorase</a:t>
            </a:r>
            <a:r>
              <a:rPr lang="en-US" baseline="0" dirty="0" smtClean="0"/>
              <a:t> stops. </a:t>
            </a:r>
          </a:p>
          <a:p>
            <a:r>
              <a:rPr lang="en-US" baseline="0" dirty="0" smtClean="0"/>
              <a:t>If ends of chromosomes don’t have telomeres because they shortened after every cell division then chromosome can get degraded and cell dies. The telomeres can be used as a method to show the age of cells. Cancer cells are an exception have increased telomerase activity. </a:t>
            </a:r>
            <a:endParaRPr lang="en-US" dirty="0"/>
          </a:p>
        </p:txBody>
      </p:sp>
      <p:sp>
        <p:nvSpPr>
          <p:cNvPr id="4" name="Slide Number Placeholder 3"/>
          <p:cNvSpPr>
            <a:spLocks noGrp="1"/>
          </p:cNvSpPr>
          <p:nvPr>
            <p:ph type="sldNum" sz="quarter" idx="10"/>
          </p:nvPr>
        </p:nvSpPr>
        <p:spPr/>
        <p:txBody>
          <a:bodyPr/>
          <a:lstStyle/>
          <a:p>
            <a:fld id="{DE846A07-306C-468B-AFDD-BEEB26C58227}" type="slidenum">
              <a:rPr lang="en-US" smtClean="0"/>
              <a:pPr/>
              <a:t>11</a:t>
            </a:fld>
            <a:endParaRPr lang="en-US"/>
          </a:p>
        </p:txBody>
      </p:sp>
    </p:spTree>
    <p:extLst>
      <p:ext uri="{BB962C8B-B14F-4D97-AF65-F5344CB8AC3E}">
        <p14:creationId xmlns:p14="http://schemas.microsoft.com/office/powerpoint/2010/main" val="12108382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1E9DD8-53B2-42C3-B2A7-E2E13A2507DF}" type="slidenum">
              <a:rPr lang="en-US"/>
              <a:pPr/>
              <a:t>12</a:t>
            </a:fld>
            <a:endParaRPr 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r>
              <a:rPr lang="en-US" dirty="0" smtClean="0"/>
              <a:t>Don’t memorize. </a:t>
            </a:r>
            <a:endParaRPr lang="en-US" dirty="0" smtClean="0"/>
          </a:p>
          <a:p>
            <a:r>
              <a:rPr lang="en-US" dirty="0" smtClean="0"/>
              <a:t>Only need to Remember that impaired function</a:t>
            </a:r>
            <a:r>
              <a:rPr lang="en-US" baseline="0" dirty="0" smtClean="0"/>
              <a:t> of DNA repair enzymes can often be associated with cancer.</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359E49-0419-4C9C-8B76-07E8170C10E5}" type="slidenum">
              <a:rPr lang="en-US"/>
              <a:pPr/>
              <a:t>13</a:t>
            </a:fld>
            <a:endParaRPr lang="en-US"/>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p:txBody>
          <a:bodyPr/>
          <a:lstStyle/>
          <a:p>
            <a:r>
              <a:rPr lang="en-US" dirty="0" smtClean="0"/>
              <a:t>DNA repair:</a:t>
            </a:r>
            <a:r>
              <a:rPr lang="en-US" baseline="0" dirty="0" smtClean="0"/>
              <a:t> </a:t>
            </a:r>
            <a:r>
              <a:rPr lang="en-US" baseline="0" dirty="0" smtClean="0"/>
              <a:t>There are changes in </a:t>
            </a:r>
            <a:r>
              <a:rPr lang="en-US" baseline="0" dirty="0" err="1" smtClean="0"/>
              <a:t>dna</a:t>
            </a:r>
            <a:r>
              <a:rPr lang="en-US" baseline="0" dirty="0" smtClean="0"/>
              <a:t> that are happening spontaneously but also exposure to </a:t>
            </a:r>
            <a:r>
              <a:rPr lang="en-US" baseline="0" dirty="0" err="1" smtClean="0"/>
              <a:t>uv</a:t>
            </a:r>
            <a:r>
              <a:rPr lang="en-US" baseline="0" dirty="0" smtClean="0"/>
              <a:t> light or some alkylating agents will affect </a:t>
            </a:r>
            <a:r>
              <a:rPr lang="en-US" baseline="0" dirty="0" err="1" smtClean="0"/>
              <a:t>dna</a:t>
            </a:r>
            <a:r>
              <a:rPr lang="en-US" baseline="0" dirty="0" smtClean="0"/>
              <a:t>. We’re talking about mutations that occur either spontaneously or by certain chemicals here.  This slide shows you the two of the spontaneous changes happening in </a:t>
            </a:r>
            <a:r>
              <a:rPr lang="en-US" baseline="0" dirty="0" err="1" smtClean="0"/>
              <a:t>dna</a:t>
            </a:r>
            <a:r>
              <a:rPr lang="en-US" baseline="0" dirty="0" smtClean="0"/>
              <a:t>, the first one is </a:t>
            </a:r>
            <a:r>
              <a:rPr lang="en-US" baseline="0" dirty="0" err="1" smtClean="0"/>
              <a:t>depurination</a:t>
            </a:r>
            <a:r>
              <a:rPr lang="en-US" baseline="0" dirty="0" smtClean="0"/>
              <a:t> which is the loss of a purine so you have a sugar without a base on it. </a:t>
            </a: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7D5F13-F4A9-462E-AF23-BB6FE0C3E632}" type="slidenum">
              <a:rPr lang="en-US"/>
              <a:pPr/>
              <a:t>14</a:t>
            </a:fld>
            <a:endParaRPr lang="en-US"/>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r>
              <a:rPr lang="en-US" dirty="0" smtClean="0"/>
              <a:t>If the machinery </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827D94-4E88-4C40-9304-44327756CAB5}" type="slidenum">
              <a:rPr lang="en-US"/>
              <a:pPr/>
              <a:t>15</a:t>
            </a:fld>
            <a:endParaRPr lang="en-US"/>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p:txBody>
          <a:bodyPr/>
          <a:lstStyle/>
          <a:p>
            <a:r>
              <a:rPr lang="en-US" dirty="0" smtClean="0"/>
              <a:t>The second one is the deamination, it is the loss of that amino group on cytosine</a:t>
            </a:r>
            <a:r>
              <a:rPr lang="en-US" baseline="0" dirty="0" smtClean="0"/>
              <a:t> and it turns into U. So net consequence is that </a:t>
            </a:r>
            <a:r>
              <a:rPr lang="en-US" baseline="0" dirty="0" err="1" smtClean="0"/>
              <a:t>instend</a:t>
            </a:r>
            <a:r>
              <a:rPr lang="en-US" baseline="0" dirty="0" smtClean="0"/>
              <a:t> of incorporating a G it will incorporate and an A and this will be maintained as the cell divides. </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5E2AE7-D5BF-4C03-8FE1-B02FB06C6864}" type="slidenum">
              <a:rPr lang="en-US"/>
              <a:pPr/>
              <a:t>16</a:t>
            </a:fld>
            <a:endParaRPr lang="en-US"/>
          </a:p>
        </p:txBody>
      </p:sp>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p:txBody>
          <a:bodyPr/>
          <a:lstStyle/>
          <a:p>
            <a:r>
              <a:rPr lang="en-US" dirty="0" smtClean="0"/>
              <a:t>These can be fixed by base excision repair, here delaminated C turned in U (normal no U’s in DNA) the repair</a:t>
            </a:r>
            <a:r>
              <a:rPr lang="en-US" baseline="0" dirty="0" smtClean="0"/>
              <a:t> machinery uses </a:t>
            </a:r>
            <a:r>
              <a:rPr lang="en-US" baseline="0" dirty="0" err="1" smtClean="0"/>
              <a:t>glycosylases</a:t>
            </a:r>
            <a:r>
              <a:rPr lang="en-US" baseline="0" dirty="0" smtClean="0"/>
              <a:t> will recognize an altered base through a base flipping mechanism, and will remove it. There is a special endonuclease that breaks DNA from the inside, which removes the sugar phosphate that was previously attached to U, and the DNA polymerase adds the new nucleotides and DNA ligase seals the nick. </a:t>
            </a: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5F3717-C823-46ED-B14D-A95B5E9DB2FC}" type="slidenum">
              <a:rPr lang="en-US"/>
              <a:pPr/>
              <a:t>17</a:t>
            </a:fld>
            <a:endParaRPr lang="en-US"/>
          </a:p>
        </p:txBody>
      </p:sp>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5069F9-05C1-478C-8683-DEF1C43C10FF}" type="slidenum">
              <a:rPr lang="en-US"/>
              <a:pPr/>
              <a:t>18</a:t>
            </a:fld>
            <a:endParaRPr lang="en-US"/>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r>
              <a:rPr lang="en-US" dirty="0" smtClean="0"/>
              <a:t>One special case, there</a:t>
            </a:r>
            <a:r>
              <a:rPr lang="en-US" baseline="0" dirty="0" smtClean="0"/>
              <a:t> are some bases in </a:t>
            </a:r>
            <a:r>
              <a:rPr lang="en-US" baseline="0" dirty="0" err="1" smtClean="0"/>
              <a:t>dna</a:t>
            </a:r>
            <a:r>
              <a:rPr lang="en-US" baseline="0" dirty="0" smtClean="0"/>
              <a:t> that are methylated especially cytosine in eukaryotes to form 5-methyl cytosine. When deamination of 5-meythyl </a:t>
            </a:r>
            <a:r>
              <a:rPr lang="en-US" baseline="0" dirty="0" err="1" smtClean="0"/>
              <a:t>cytocine</a:t>
            </a:r>
            <a:r>
              <a:rPr lang="en-US" baseline="0" dirty="0" smtClean="0"/>
              <a:t> it leads to thymine. There is a </a:t>
            </a:r>
            <a:r>
              <a:rPr lang="en-US" baseline="0" dirty="0" err="1" smtClean="0"/>
              <a:t>glycosylases</a:t>
            </a:r>
            <a:r>
              <a:rPr lang="en-US" baseline="0" dirty="0" smtClean="0"/>
              <a:t> that can fix this but it’s efficiency is less than the previous ones, and although this base is not frequent it is associated with many cases of disease. </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92683C-2A6C-42A7-BB0D-82A7B680B66F}" type="slidenum">
              <a:rPr lang="en-US"/>
              <a:pPr/>
              <a:t>19</a:t>
            </a:fld>
            <a:endParaRPr lang="en-US"/>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r>
              <a:rPr lang="en-US" dirty="0" smtClean="0"/>
              <a:t>Now</a:t>
            </a:r>
            <a:r>
              <a:rPr lang="en-US" baseline="0" dirty="0" smtClean="0"/>
              <a:t> we talk about a mechanism that will fix more extensive DNA changes, a classic example is the formation of </a:t>
            </a:r>
            <a:r>
              <a:rPr lang="en-US" baseline="0" dirty="0" err="1" smtClean="0"/>
              <a:t>pyramidine</a:t>
            </a:r>
            <a:r>
              <a:rPr lang="en-US" baseline="0" dirty="0" smtClean="0"/>
              <a:t> dimers. Sometimes through exposure of </a:t>
            </a:r>
            <a:r>
              <a:rPr lang="en-US" baseline="0" dirty="0" err="1" smtClean="0"/>
              <a:t>uv</a:t>
            </a:r>
            <a:r>
              <a:rPr lang="en-US" baseline="0" dirty="0" smtClean="0"/>
              <a:t> light there will be a covalent bond formed between two consecutive bases which must be </a:t>
            </a:r>
            <a:r>
              <a:rPr lang="en-US" baseline="0" dirty="0" err="1" smtClean="0"/>
              <a:t>repared</a:t>
            </a:r>
            <a:r>
              <a:rPr lang="en-US" baseline="0" dirty="0" smtClean="0"/>
              <a:t>. </a:t>
            </a: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7177D5-C8C8-4C8F-B207-A03C4374C229}" type="slidenum">
              <a:rPr lang="en-US"/>
              <a:pPr/>
              <a:t>20</a:t>
            </a:fld>
            <a:endParaRPr lang="en-US"/>
          </a:p>
        </p:txBody>
      </p:sp>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p:txBody>
          <a:bodyPr/>
          <a:lstStyle/>
          <a:p>
            <a:r>
              <a:rPr lang="en-US" dirty="0" smtClean="0"/>
              <a:t>This is repaired by nucleotide excision repair, the dimer was formed between C and T,</a:t>
            </a:r>
            <a:r>
              <a:rPr lang="en-US" baseline="0" dirty="0" smtClean="0"/>
              <a:t> nuclease will cut both sides of the lesion and will only cut on one strand as shown in the diagram then a </a:t>
            </a:r>
            <a:r>
              <a:rPr lang="en-US" baseline="0" dirty="0" err="1" smtClean="0"/>
              <a:t>dna</a:t>
            </a:r>
            <a:r>
              <a:rPr lang="en-US" baseline="0" dirty="0" smtClean="0"/>
              <a:t> helicase will remove the singles stranded fragment leaving a 12 nucleotide gap (bacteria) and DNA polymerase will replace the nucleotides and ligase will come in and seal the nick. </a:t>
            </a:r>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156C83-4292-4080-B5DD-9E5B431A896B}" type="slidenum">
              <a:rPr lang="en-US"/>
              <a:pPr/>
              <a:t>21</a:t>
            </a:fld>
            <a:endParaRPr lang="en-US"/>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p:txBody>
          <a:bodyPr/>
          <a:lstStyle/>
          <a:p>
            <a:r>
              <a:rPr lang="en-US" dirty="0" smtClean="0"/>
              <a:t>Nucleotide and base excision</a:t>
            </a:r>
            <a:r>
              <a:rPr lang="en-US" baseline="0" dirty="0" smtClean="0"/>
              <a:t> repair mechanisms both used the intact DNA strand to restore the proper sequence. However with double strand break repair u cut both strands and so u don’t have an intact strand to fix it. Homologous Recombination uses the sister chromatid during mitosis to fix the sequence. Non-homologous end joining doesn’t used a sequence to do the job, what happens is some proteins come and flush the two ends and then the ends are joined so they introduce a mutation. </a:t>
            </a:r>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7AA82F-2909-4C08-A421-1ED54B67C0E6}" type="slidenum">
              <a:rPr lang="en-US"/>
              <a:pPr/>
              <a:t>22</a:t>
            </a:fld>
            <a:endParaRPr lang="en-US"/>
          </a:p>
        </p:txBody>
      </p:sp>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p:txBody>
          <a:bodyPr/>
          <a:lstStyle/>
          <a:p>
            <a:r>
              <a:rPr lang="en-US" dirty="0" smtClean="0"/>
              <a:t>Ku70-80</a:t>
            </a:r>
            <a:r>
              <a:rPr lang="en-US" baseline="0" dirty="0" smtClean="0"/>
              <a:t> dimers recognize these breaks and attract additional proteins and facilitate the joining of the ends. Telomeres protect chromosomes from KU heterodimers. </a:t>
            </a:r>
            <a:r>
              <a:rPr lang="en-US" b="1" i="1" baseline="0" dirty="0" smtClean="0">
                <a:solidFill>
                  <a:srgbClr val="FF0000"/>
                </a:solidFill>
              </a:rPr>
              <a:t>Non-homologous joining is less faithful than homologous recombination</a:t>
            </a:r>
            <a:r>
              <a:rPr lang="en-US" i="1" baseline="0" dirty="0" smtClean="0"/>
              <a:t>. </a:t>
            </a:r>
            <a:r>
              <a:rPr lang="en-US" b="1" i="1" baseline="0" dirty="0" smtClean="0"/>
              <a:t>Mammals mainly use non-homologous end joining to repair  </a:t>
            </a:r>
            <a:r>
              <a:rPr lang="en-US" b="1" i="1" baseline="0" smtClean="0"/>
              <a:t>(remember) </a:t>
            </a:r>
            <a:r>
              <a:rPr lang="en-US" baseline="0" smtClean="0"/>
              <a:t>DNA </a:t>
            </a:r>
            <a:r>
              <a:rPr lang="en-US" baseline="0" dirty="0" smtClean="0"/>
              <a:t>and so each time they make a repair like this they introduce a mutation but the protein coding region of the human genome is 1.5% so nearly most of the time the introduced mutation may occur in “junk” </a:t>
            </a:r>
            <a:r>
              <a:rPr lang="en-US" baseline="0" dirty="0" err="1" smtClean="0"/>
              <a:t>dna</a:t>
            </a:r>
            <a:r>
              <a:rPr lang="en-US" baseline="0" dirty="0" smtClean="0"/>
              <a:t> and so will have no consequence. Yeast uses a lot of homologous recombination. </a:t>
            </a: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73663EE-2EB7-4638-A626-7F52E7173CE2}" type="slidenum">
              <a:rPr lang="en-US"/>
              <a:pPr/>
              <a:t>‹#›</a:t>
            </a:fld>
            <a:endParaRPr lang="en-US"/>
          </a:p>
        </p:txBody>
      </p:sp>
    </p:spTree>
    <p:extLst>
      <p:ext uri="{BB962C8B-B14F-4D97-AF65-F5344CB8AC3E}">
        <p14:creationId xmlns:p14="http://schemas.microsoft.com/office/powerpoint/2010/main" val="3104744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60F9F69-9B3B-4E31-8FC3-09E06814DEB0}" type="slidenum">
              <a:rPr lang="en-US"/>
              <a:pPr/>
              <a:t>‹#›</a:t>
            </a:fld>
            <a:endParaRPr lang="en-US"/>
          </a:p>
        </p:txBody>
      </p:sp>
    </p:spTree>
    <p:extLst>
      <p:ext uri="{BB962C8B-B14F-4D97-AF65-F5344CB8AC3E}">
        <p14:creationId xmlns:p14="http://schemas.microsoft.com/office/powerpoint/2010/main" val="3813772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AD578DB-F9E8-4D5A-9C45-43DB5DADC7E0}" type="slidenum">
              <a:rPr lang="en-US"/>
              <a:pPr/>
              <a:t>‹#›</a:t>
            </a:fld>
            <a:endParaRPr lang="en-US"/>
          </a:p>
        </p:txBody>
      </p:sp>
    </p:spTree>
    <p:extLst>
      <p:ext uri="{BB962C8B-B14F-4D97-AF65-F5344CB8AC3E}">
        <p14:creationId xmlns:p14="http://schemas.microsoft.com/office/powerpoint/2010/main" val="1632227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579E3C2-816C-42A1-8CBA-724705720089}" type="slidenum">
              <a:rPr lang="en-US"/>
              <a:pPr/>
              <a:t>‹#›</a:t>
            </a:fld>
            <a:endParaRPr lang="en-US"/>
          </a:p>
        </p:txBody>
      </p:sp>
    </p:spTree>
    <p:extLst>
      <p:ext uri="{BB962C8B-B14F-4D97-AF65-F5344CB8AC3E}">
        <p14:creationId xmlns:p14="http://schemas.microsoft.com/office/powerpoint/2010/main" val="653600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5B024D6-62EC-4301-B767-CDD97B2F8EE4}" type="slidenum">
              <a:rPr lang="en-US"/>
              <a:pPr/>
              <a:t>‹#›</a:t>
            </a:fld>
            <a:endParaRPr lang="en-US"/>
          </a:p>
        </p:txBody>
      </p:sp>
    </p:spTree>
    <p:extLst>
      <p:ext uri="{BB962C8B-B14F-4D97-AF65-F5344CB8AC3E}">
        <p14:creationId xmlns:p14="http://schemas.microsoft.com/office/powerpoint/2010/main" val="1507420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85129CF6-1FC8-4C58-9244-83A20CAAAEC1}" type="slidenum">
              <a:rPr lang="en-US"/>
              <a:pPr/>
              <a:t>‹#›</a:t>
            </a:fld>
            <a:endParaRPr lang="en-US"/>
          </a:p>
        </p:txBody>
      </p:sp>
    </p:spTree>
    <p:extLst>
      <p:ext uri="{BB962C8B-B14F-4D97-AF65-F5344CB8AC3E}">
        <p14:creationId xmlns:p14="http://schemas.microsoft.com/office/powerpoint/2010/main" val="2102103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CF6D6C3-CC5D-4FA1-96D4-C771A8C9D760}" type="slidenum">
              <a:rPr lang="en-US"/>
              <a:pPr/>
              <a:t>‹#›</a:t>
            </a:fld>
            <a:endParaRPr lang="en-US"/>
          </a:p>
        </p:txBody>
      </p:sp>
    </p:spTree>
    <p:extLst>
      <p:ext uri="{BB962C8B-B14F-4D97-AF65-F5344CB8AC3E}">
        <p14:creationId xmlns:p14="http://schemas.microsoft.com/office/powerpoint/2010/main" val="485738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3540666-B989-4131-AC32-91104341F0B4}" type="slidenum">
              <a:rPr lang="en-US"/>
              <a:pPr/>
              <a:t>‹#›</a:t>
            </a:fld>
            <a:endParaRPr lang="en-US"/>
          </a:p>
        </p:txBody>
      </p:sp>
    </p:spTree>
    <p:extLst>
      <p:ext uri="{BB962C8B-B14F-4D97-AF65-F5344CB8AC3E}">
        <p14:creationId xmlns:p14="http://schemas.microsoft.com/office/powerpoint/2010/main" val="731394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5A5D7F3-05CC-4540-9D6E-7D9562388F1F}" type="slidenum">
              <a:rPr lang="en-US"/>
              <a:pPr/>
              <a:t>‹#›</a:t>
            </a:fld>
            <a:endParaRPr lang="en-US"/>
          </a:p>
        </p:txBody>
      </p:sp>
    </p:spTree>
    <p:extLst>
      <p:ext uri="{BB962C8B-B14F-4D97-AF65-F5344CB8AC3E}">
        <p14:creationId xmlns:p14="http://schemas.microsoft.com/office/powerpoint/2010/main" val="373975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668A957-8D33-4523-89AE-9812B337AE75}" type="slidenum">
              <a:rPr lang="en-US"/>
              <a:pPr/>
              <a:t>‹#›</a:t>
            </a:fld>
            <a:endParaRPr lang="en-US"/>
          </a:p>
        </p:txBody>
      </p:sp>
    </p:spTree>
    <p:extLst>
      <p:ext uri="{BB962C8B-B14F-4D97-AF65-F5344CB8AC3E}">
        <p14:creationId xmlns:p14="http://schemas.microsoft.com/office/powerpoint/2010/main" val="2706779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3CB4E7A-0E12-4D6A-86A1-850DD5F06764}" type="slidenum">
              <a:rPr lang="en-US"/>
              <a:pPr/>
              <a:t>‹#›</a:t>
            </a:fld>
            <a:endParaRPr lang="en-US"/>
          </a:p>
        </p:txBody>
      </p:sp>
    </p:spTree>
    <p:extLst>
      <p:ext uri="{BB962C8B-B14F-4D97-AF65-F5344CB8AC3E}">
        <p14:creationId xmlns:p14="http://schemas.microsoft.com/office/powerpoint/2010/main" val="132698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D9699EE-1869-4BFA-B0D7-236613B3DCD5}"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www.youtube.com/watch?v=AJNoTmWsE0s&amp;feature=related"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Office Hours</a:t>
            </a:r>
            <a:br>
              <a:rPr lang="en-US" dirty="0" smtClean="0">
                <a:solidFill>
                  <a:srgbClr val="002060"/>
                </a:solidFill>
              </a:rPr>
            </a:br>
            <a:r>
              <a:rPr lang="en-US" sz="3600" dirty="0" smtClean="0">
                <a:solidFill>
                  <a:srgbClr val="002060"/>
                </a:solidFill>
              </a:rPr>
              <a:t>(midterm #1)</a:t>
            </a:r>
            <a:endParaRPr lang="en-US" sz="3600" dirty="0">
              <a:solidFill>
                <a:srgbClr val="002060"/>
              </a:solidFill>
            </a:endParaRPr>
          </a:p>
        </p:txBody>
      </p:sp>
      <p:sp>
        <p:nvSpPr>
          <p:cNvPr id="3" name="Content Placeholder 2"/>
          <p:cNvSpPr>
            <a:spLocks noGrp="1"/>
          </p:cNvSpPr>
          <p:nvPr>
            <p:ph idx="1"/>
          </p:nvPr>
        </p:nvSpPr>
        <p:spPr/>
        <p:txBody>
          <a:bodyPr/>
          <a:lstStyle/>
          <a:p>
            <a:r>
              <a:rPr lang="en-US" dirty="0" smtClean="0">
                <a:solidFill>
                  <a:srgbClr val="002060"/>
                </a:solidFill>
              </a:rPr>
              <a:t>Wednesday Sept 25,  2 PM to 4 PM</a:t>
            </a:r>
          </a:p>
          <a:p>
            <a:r>
              <a:rPr lang="en-US" dirty="0" smtClean="0">
                <a:solidFill>
                  <a:srgbClr val="002060"/>
                </a:solidFill>
              </a:rPr>
              <a:t>Friday Sept 27, 9:30-11:30 AM</a:t>
            </a:r>
          </a:p>
          <a:p>
            <a:r>
              <a:rPr lang="en-US" dirty="0" smtClean="0">
                <a:solidFill>
                  <a:srgbClr val="002060"/>
                </a:solidFill>
              </a:rPr>
              <a:t>Monday Sept 30, </a:t>
            </a:r>
            <a:r>
              <a:rPr lang="en-US" smtClean="0">
                <a:solidFill>
                  <a:srgbClr val="002060"/>
                </a:solidFill>
              </a:rPr>
              <a:t>2 PM to </a:t>
            </a:r>
            <a:r>
              <a:rPr lang="en-US" dirty="0" smtClean="0">
                <a:solidFill>
                  <a:srgbClr val="002060"/>
                </a:solidFill>
              </a:rPr>
              <a:t>4 PM</a:t>
            </a:r>
            <a:endParaRPr lang="en-US" dirty="0">
              <a:solidFill>
                <a:srgbClr val="002060"/>
              </a:solidFill>
            </a:endParaRPr>
          </a:p>
        </p:txBody>
      </p:sp>
    </p:spTree>
    <p:extLst>
      <p:ext uri="{BB962C8B-B14F-4D97-AF65-F5344CB8AC3E}">
        <p14:creationId xmlns:p14="http://schemas.microsoft.com/office/powerpoint/2010/main" val="3988668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381000" y="914400"/>
            <a:ext cx="8229600" cy="1143000"/>
          </a:xfrm>
        </p:spPr>
        <p:txBody>
          <a:bodyPr/>
          <a:lstStyle/>
          <a:p>
            <a:r>
              <a:rPr lang="en-US" sz="4000" dirty="0" smtClean="0">
                <a:solidFill>
                  <a:schemeClr val="accent2"/>
                </a:solidFill>
              </a:rPr>
              <a:t>DNA Replication </a:t>
            </a:r>
            <a:r>
              <a:rPr lang="en-US" sz="4000" dirty="0">
                <a:solidFill>
                  <a:schemeClr val="accent2"/>
                </a:solidFill>
              </a:rPr>
              <a:t>II</a:t>
            </a:r>
            <a:br>
              <a:rPr lang="en-US" sz="4000" dirty="0">
                <a:solidFill>
                  <a:schemeClr val="accent2"/>
                </a:solidFill>
              </a:rPr>
            </a:br>
            <a:r>
              <a:rPr lang="en-US" sz="4000" dirty="0">
                <a:solidFill>
                  <a:schemeClr val="accent2"/>
                </a:solidFill>
              </a:rPr>
              <a:t>+</a:t>
            </a:r>
            <a:br>
              <a:rPr lang="en-US" sz="4000" dirty="0">
                <a:solidFill>
                  <a:schemeClr val="accent2"/>
                </a:solidFill>
              </a:rPr>
            </a:br>
            <a:r>
              <a:rPr lang="en-US" sz="4000" dirty="0" smtClean="0">
                <a:solidFill>
                  <a:schemeClr val="accent2"/>
                </a:solidFill>
              </a:rPr>
              <a:t>DNA Repair</a:t>
            </a:r>
            <a:endParaRPr lang="en-US" sz="4000" dirty="0">
              <a:solidFill>
                <a:schemeClr val="accent2"/>
              </a:solidFill>
            </a:endParaRPr>
          </a:p>
        </p:txBody>
      </p:sp>
      <p:sp>
        <p:nvSpPr>
          <p:cNvPr id="2053" name="Text Box 5"/>
          <p:cNvSpPr txBox="1">
            <a:spLocks noChangeArrowheads="1"/>
          </p:cNvSpPr>
          <p:nvPr/>
        </p:nvSpPr>
        <p:spPr bwMode="auto">
          <a:xfrm>
            <a:off x="304800" y="5943600"/>
            <a:ext cx="304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chemeClr val="accent2"/>
                </a:solidFill>
              </a:rPr>
              <a:t>20 September 2013</a:t>
            </a:r>
            <a:endParaRPr lang="en-US" sz="2400" dirty="0">
              <a:solidFill>
                <a:schemeClr val="accent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p:txBody>
          <a:bodyPr/>
          <a:lstStyle/>
          <a:p>
            <a:r>
              <a:rPr lang="en-US" dirty="0" smtClean="0">
                <a:solidFill>
                  <a:schemeClr val="accent2"/>
                </a:solidFill>
              </a:rPr>
              <a:t>Replication Origin</a:t>
            </a:r>
            <a:endParaRPr lang="en-US" dirty="0">
              <a:solidFill>
                <a:schemeClr val="accent2"/>
              </a:solidFill>
            </a:endParaRPr>
          </a:p>
        </p:txBody>
      </p:sp>
      <p:pic>
        <p:nvPicPr>
          <p:cNvPr id="40966" name="Picture 6" descr="figure 5-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295400"/>
            <a:ext cx="3160713" cy="5254625"/>
          </a:xfrm>
          <a:prstGeom prst="rect">
            <a:avLst/>
          </a:prstGeom>
          <a:noFill/>
          <a:extLst>
            <a:ext uri="{909E8E84-426E-40DD-AFC4-6F175D3DCCD1}">
              <a14:hiddenFill xmlns:a14="http://schemas.microsoft.com/office/drawing/2010/main">
                <a:solidFill>
                  <a:srgbClr val="FFFFFF"/>
                </a:solidFill>
              </a14:hiddenFill>
            </a:ext>
          </a:extLst>
        </p:spPr>
      </p:pic>
      <p:sp>
        <p:nvSpPr>
          <p:cNvPr id="40967" name="Text Box 7"/>
          <p:cNvSpPr txBox="1">
            <a:spLocks noChangeArrowheads="1"/>
          </p:cNvSpPr>
          <p:nvPr/>
        </p:nvSpPr>
        <p:spPr bwMode="auto">
          <a:xfrm>
            <a:off x="5562600" y="1524000"/>
            <a:ext cx="3352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a:spcBef>
                <a:spcPct val="50000"/>
              </a:spcBef>
            </a:pPr>
            <a:r>
              <a:rPr lang="en-US" b="1" dirty="0" smtClean="0">
                <a:solidFill>
                  <a:schemeClr val="accent2"/>
                </a:solidFill>
              </a:rPr>
              <a:t>Important points:</a:t>
            </a:r>
            <a:endParaRPr lang="en-US" b="1" dirty="0">
              <a:solidFill>
                <a:schemeClr val="accent2"/>
              </a:solidFill>
            </a:endParaRPr>
          </a:p>
          <a:p>
            <a:pPr>
              <a:spcBef>
                <a:spcPct val="50000"/>
              </a:spcBef>
              <a:buFontTx/>
              <a:buAutoNum type="arabicParenR"/>
            </a:pPr>
            <a:r>
              <a:rPr lang="en-US" b="1" dirty="0" smtClean="0">
                <a:solidFill>
                  <a:schemeClr val="accent2"/>
                </a:solidFill>
              </a:rPr>
              <a:t>Two forks moving in opposite directions</a:t>
            </a:r>
            <a:r>
              <a:rPr lang="fr-CA" b="1" dirty="0" smtClean="0">
                <a:solidFill>
                  <a:schemeClr val="accent2"/>
                </a:solidFill>
              </a:rPr>
              <a:t>.</a:t>
            </a:r>
            <a:endParaRPr lang="fr-CA" b="1" dirty="0">
              <a:solidFill>
                <a:schemeClr val="accent2"/>
              </a:solidFill>
            </a:endParaRPr>
          </a:p>
          <a:p>
            <a:pPr>
              <a:spcBef>
                <a:spcPct val="50000"/>
              </a:spcBef>
              <a:buFontTx/>
              <a:buAutoNum type="arabicParenR"/>
            </a:pPr>
            <a:r>
              <a:rPr lang="fr-CA" b="1" dirty="0" smtClean="0">
                <a:solidFill>
                  <a:schemeClr val="accent2"/>
                </a:solidFill>
              </a:rPr>
              <a:t>For </a:t>
            </a:r>
            <a:r>
              <a:rPr lang="fr-CA" b="1" dirty="0" err="1" smtClean="0">
                <a:solidFill>
                  <a:schemeClr val="accent2"/>
                </a:solidFill>
              </a:rPr>
              <a:t>each</a:t>
            </a:r>
            <a:r>
              <a:rPr lang="fr-CA" b="1" dirty="0" smtClean="0">
                <a:solidFill>
                  <a:schemeClr val="accent2"/>
                </a:solidFill>
              </a:rPr>
              <a:t> DNA </a:t>
            </a:r>
            <a:r>
              <a:rPr lang="fr-CA" b="1" dirty="0" err="1" smtClean="0">
                <a:solidFill>
                  <a:schemeClr val="accent2"/>
                </a:solidFill>
              </a:rPr>
              <a:t>strand</a:t>
            </a:r>
            <a:r>
              <a:rPr lang="fr-CA" b="1" dirty="0" smtClean="0">
                <a:solidFill>
                  <a:schemeClr val="accent2"/>
                </a:solidFill>
              </a:rPr>
              <a:t>, </a:t>
            </a:r>
            <a:r>
              <a:rPr lang="fr-CA" b="1" dirty="0" err="1" smtClean="0">
                <a:solidFill>
                  <a:schemeClr val="accent2"/>
                </a:solidFill>
              </a:rPr>
              <a:t>replication</a:t>
            </a:r>
            <a:r>
              <a:rPr lang="fr-CA" b="1" dirty="0" smtClean="0">
                <a:solidFill>
                  <a:schemeClr val="accent2"/>
                </a:solidFill>
              </a:rPr>
              <a:t> </a:t>
            </a:r>
            <a:r>
              <a:rPr lang="fr-CA" b="1" dirty="0" err="1" smtClean="0">
                <a:solidFill>
                  <a:schemeClr val="accent2"/>
                </a:solidFill>
              </a:rPr>
              <a:t>is</a:t>
            </a:r>
            <a:r>
              <a:rPr lang="fr-CA" b="1" dirty="0" smtClean="0">
                <a:solidFill>
                  <a:schemeClr val="accent2"/>
                </a:solidFill>
              </a:rPr>
              <a:t> </a:t>
            </a:r>
            <a:r>
              <a:rPr lang="fr-CA" b="1" dirty="0" err="1" smtClean="0">
                <a:solidFill>
                  <a:schemeClr val="accent2"/>
                </a:solidFill>
              </a:rPr>
              <a:t>continuous</a:t>
            </a:r>
            <a:r>
              <a:rPr lang="fr-CA" b="1" dirty="0" smtClean="0">
                <a:solidFill>
                  <a:schemeClr val="accent2"/>
                </a:solidFill>
              </a:rPr>
              <a:t> (</a:t>
            </a:r>
            <a:r>
              <a:rPr lang="fr-CA" b="1" dirty="0" err="1" smtClean="0">
                <a:solidFill>
                  <a:schemeClr val="accent2"/>
                </a:solidFill>
              </a:rPr>
              <a:t>leading</a:t>
            </a:r>
            <a:r>
              <a:rPr lang="fr-CA" b="1" dirty="0" smtClean="0">
                <a:solidFill>
                  <a:schemeClr val="accent2"/>
                </a:solidFill>
              </a:rPr>
              <a:t> </a:t>
            </a:r>
            <a:r>
              <a:rPr lang="fr-CA" b="1" dirty="0" err="1" smtClean="0">
                <a:solidFill>
                  <a:schemeClr val="accent2"/>
                </a:solidFill>
              </a:rPr>
              <a:t>strand</a:t>
            </a:r>
            <a:r>
              <a:rPr lang="fr-CA" b="1" dirty="0" smtClean="0">
                <a:solidFill>
                  <a:schemeClr val="accent2"/>
                </a:solidFill>
              </a:rPr>
              <a:t>) for one </a:t>
            </a:r>
            <a:r>
              <a:rPr lang="fr-CA" b="1" dirty="0" err="1" smtClean="0">
                <a:solidFill>
                  <a:schemeClr val="accent2"/>
                </a:solidFill>
              </a:rPr>
              <a:t>fork</a:t>
            </a:r>
            <a:r>
              <a:rPr lang="fr-CA" b="1" dirty="0" smtClean="0">
                <a:solidFill>
                  <a:schemeClr val="accent2"/>
                </a:solidFill>
              </a:rPr>
              <a:t> and </a:t>
            </a:r>
            <a:r>
              <a:rPr lang="fr-CA" b="1" dirty="0" err="1" smtClean="0">
                <a:solidFill>
                  <a:schemeClr val="accent2"/>
                </a:solidFill>
              </a:rPr>
              <a:t>discontinuous</a:t>
            </a:r>
            <a:r>
              <a:rPr lang="fr-CA" b="1" dirty="0" smtClean="0">
                <a:solidFill>
                  <a:schemeClr val="accent2"/>
                </a:solidFill>
              </a:rPr>
              <a:t> (</a:t>
            </a:r>
            <a:r>
              <a:rPr lang="fr-CA" b="1" dirty="0" err="1" smtClean="0">
                <a:solidFill>
                  <a:schemeClr val="accent2"/>
                </a:solidFill>
              </a:rPr>
              <a:t>lagging</a:t>
            </a:r>
            <a:r>
              <a:rPr lang="fr-CA" b="1" dirty="0" smtClean="0">
                <a:solidFill>
                  <a:schemeClr val="accent2"/>
                </a:solidFill>
              </a:rPr>
              <a:t> </a:t>
            </a:r>
            <a:r>
              <a:rPr lang="fr-CA" b="1" dirty="0" err="1" smtClean="0">
                <a:solidFill>
                  <a:schemeClr val="accent2"/>
                </a:solidFill>
              </a:rPr>
              <a:t>strand</a:t>
            </a:r>
            <a:r>
              <a:rPr lang="fr-CA" b="1" dirty="0" smtClean="0">
                <a:solidFill>
                  <a:schemeClr val="accent2"/>
                </a:solidFill>
              </a:rPr>
              <a:t>) for the </a:t>
            </a:r>
            <a:r>
              <a:rPr lang="fr-CA" b="1" dirty="0" err="1" smtClean="0">
                <a:solidFill>
                  <a:schemeClr val="accent2"/>
                </a:solidFill>
              </a:rPr>
              <a:t>other</a:t>
            </a:r>
            <a:r>
              <a:rPr lang="fr-CA" b="1" dirty="0" smtClean="0">
                <a:solidFill>
                  <a:schemeClr val="accent2"/>
                </a:solidFill>
              </a:rPr>
              <a:t> </a:t>
            </a:r>
            <a:r>
              <a:rPr lang="fr-CA" b="1" dirty="0" err="1" smtClean="0">
                <a:solidFill>
                  <a:schemeClr val="accent2"/>
                </a:solidFill>
              </a:rPr>
              <a:t>fork</a:t>
            </a:r>
            <a:r>
              <a:rPr lang="fr-CA" b="1" dirty="0" smtClean="0">
                <a:solidFill>
                  <a:schemeClr val="accent2"/>
                </a:solidFill>
              </a:rPr>
              <a:t>. </a:t>
            </a:r>
            <a:endParaRPr lang="en-US" b="1" dirty="0">
              <a:solidFill>
                <a:schemeClr val="accent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p:cNvSpPr>
            <a:spLocks noGrp="1" noChangeArrowheads="1"/>
          </p:cNvSpPr>
          <p:nvPr>
            <p:ph type="title"/>
          </p:nvPr>
        </p:nvSpPr>
        <p:spPr/>
        <p:txBody>
          <a:bodyPr/>
          <a:lstStyle/>
          <a:p>
            <a:r>
              <a:rPr lang="en-US" sz="4000" dirty="0" smtClean="0">
                <a:solidFill>
                  <a:schemeClr val="accent2"/>
                </a:solidFill>
              </a:rPr>
              <a:t>Replication of bacterial chromosome</a:t>
            </a:r>
            <a:endParaRPr lang="en-US" sz="4000" dirty="0">
              <a:solidFill>
                <a:schemeClr val="accent2"/>
              </a:solidFill>
              <a:cs typeface="Arial" charset="0"/>
            </a:endParaRPr>
          </a:p>
        </p:txBody>
      </p:sp>
      <p:pic>
        <p:nvPicPr>
          <p:cNvPr id="43014" name="Picture 6" descr="figure 5-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1813" y="1524000"/>
            <a:ext cx="3024187" cy="5026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4"/>
          <p:cNvSpPr>
            <a:spLocks noGrp="1" noChangeArrowheads="1"/>
          </p:cNvSpPr>
          <p:nvPr>
            <p:ph type="title"/>
          </p:nvPr>
        </p:nvSpPr>
        <p:spPr/>
        <p:txBody>
          <a:bodyPr/>
          <a:lstStyle/>
          <a:p>
            <a:r>
              <a:rPr lang="en-US" sz="4000" dirty="0" smtClean="0">
                <a:solidFill>
                  <a:schemeClr val="accent2"/>
                </a:solidFill>
              </a:rPr>
              <a:t>Initiation of replication in bacteria</a:t>
            </a:r>
            <a:endParaRPr lang="en-US" sz="4000" dirty="0">
              <a:solidFill>
                <a:schemeClr val="accent2"/>
              </a:solidFill>
              <a:cs typeface="Arial" charset="0"/>
            </a:endParaRPr>
          </a:p>
        </p:txBody>
      </p:sp>
      <p:pic>
        <p:nvPicPr>
          <p:cNvPr id="45063" name="Picture 7" descr="figure 5-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5400" y="1676400"/>
            <a:ext cx="4064000" cy="48736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Grp="1" noChangeArrowheads="1"/>
          </p:cNvSpPr>
          <p:nvPr>
            <p:ph type="title"/>
          </p:nvPr>
        </p:nvSpPr>
        <p:spPr/>
        <p:txBody>
          <a:bodyPr/>
          <a:lstStyle/>
          <a:p>
            <a:r>
              <a:rPr lang="en-US" sz="3200" dirty="0" smtClean="0">
                <a:solidFill>
                  <a:schemeClr val="accent2"/>
                </a:solidFill>
              </a:rPr>
              <a:t>Strategy to clone replication origins in yeast</a:t>
            </a:r>
            <a:endParaRPr lang="en-US" sz="3200" dirty="0">
              <a:solidFill>
                <a:schemeClr val="accent2"/>
              </a:solidFill>
            </a:endParaRPr>
          </a:p>
        </p:txBody>
      </p:sp>
      <p:pic>
        <p:nvPicPr>
          <p:cNvPr id="49158" name="Picture 6" descr="figure 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1550" y="1676400"/>
            <a:ext cx="4768850" cy="48736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4"/>
          <p:cNvSpPr>
            <a:spLocks noGrp="1" noChangeArrowheads="1"/>
          </p:cNvSpPr>
          <p:nvPr>
            <p:ph type="title"/>
          </p:nvPr>
        </p:nvSpPr>
        <p:spPr/>
        <p:txBody>
          <a:bodyPr/>
          <a:lstStyle/>
          <a:p>
            <a:r>
              <a:rPr lang="en-US" sz="4000" dirty="0" smtClean="0">
                <a:solidFill>
                  <a:schemeClr val="accent2"/>
                </a:solidFill>
              </a:rPr>
              <a:t>Replication origins in yeast</a:t>
            </a:r>
            <a:endParaRPr lang="en-US" sz="4000" dirty="0">
              <a:solidFill>
                <a:schemeClr val="accent2"/>
              </a:solidFill>
            </a:endParaRPr>
          </a:p>
        </p:txBody>
      </p:sp>
      <p:pic>
        <p:nvPicPr>
          <p:cNvPr id="51208" name="Picture 8" descr="figure 5-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209800"/>
            <a:ext cx="7162800" cy="16875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4" name="Picture 4" descr="figure 5-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676400"/>
            <a:ext cx="3336925" cy="4873625"/>
          </a:xfrm>
          <a:prstGeom prst="rect">
            <a:avLst/>
          </a:prstGeom>
          <a:noFill/>
          <a:extLst>
            <a:ext uri="{909E8E84-426E-40DD-AFC4-6F175D3DCCD1}">
              <a14:hiddenFill xmlns:a14="http://schemas.microsoft.com/office/drawing/2010/main">
                <a:solidFill>
                  <a:srgbClr val="FFFFFF"/>
                </a:solidFill>
              </a14:hiddenFill>
            </a:ext>
          </a:extLst>
        </p:spPr>
      </p:pic>
      <p:sp>
        <p:nvSpPr>
          <p:cNvPr id="117765" name="Text Box 5"/>
          <p:cNvSpPr txBox="1">
            <a:spLocks noChangeArrowheads="1"/>
          </p:cNvSpPr>
          <p:nvPr/>
        </p:nvSpPr>
        <p:spPr bwMode="auto">
          <a:xfrm>
            <a:off x="609600" y="457200"/>
            <a:ext cx="79248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CA" sz="3200" dirty="0" smtClean="0">
                <a:solidFill>
                  <a:schemeClr val="accent2"/>
                </a:solidFill>
              </a:rPr>
              <a:t>A </a:t>
            </a:r>
            <a:r>
              <a:rPr lang="fr-CA" sz="3200" dirty="0" err="1" smtClean="0">
                <a:solidFill>
                  <a:schemeClr val="accent2"/>
                </a:solidFill>
              </a:rPr>
              <a:t>replication</a:t>
            </a:r>
            <a:r>
              <a:rPr lang="fr-CA" sz="3200" dirty="0" smtClean="0">
                <a:solidFill>
                  <a:schemeClr val="accent2"/>
                </a:solidFill>
              </a:rPr>
              <a:t> </a:t>
            </a:r>
            <a:r>
              <a:rPr lang="fr-CA" sz="3200" dirty="0" err="1" smtClean="0">
                <a:solidFill>
                  <a:schemeClr val="accent2"/>
                </a:solidFill>
              </a:rPr>
              <a:t>origin</a:t>
            </a:r>
            <a:r>
              <a:rPr lang="fr-CA" sz="3200" dirty="0" smtClean="0">
                <a:solidFill>
                  <a:schemeClr val="accent2"/>
                </a:solidFill>
              </a:rPr>
              <a:t> </a:t>
            </a:r>
            <a:r>
              <a:rPr lang="fr-CA" sz="3200" dirty="0" err="1" smtClean="0">
                <a:solidFill>
                  <a:schemeClr val="accent2"/>
                </a:solidFill>
              </a:rPr>
              <a:t>is</a:t>
            </a:r>
            <a:r>
              <a:rPr lang="fr-CA" sz="3200" dirty="0" smtClean="0">
                <a:solidFill>
                  <a:schemeClr val="accent2"/>
                </a:solidFill>
              </a:rPr>
              <a:t> </a:t>
            </a:r>
            <a:r>
              <a:rPr lang="fr-CA" sz="3200" dirty="0" err="1" smtClean="0">
                <a:solidFill>
                  <a:schemeClr val="accent2"/>
                </a:solidFill>
              </a:rPr>
              <a:t>activated</a:t>
            </a:r>
            <a:r>
              <a:rPr lang="fr-CA" sz="3200" dirty="0" smtClean="0">
                <a:solidFill>
                  <a:schemeClr val="accent2"/>
                </a:solidFill>
              </a:rPr>
              <a:t> </a:t>
            </a:r>
            <a:r>
              <a:rPr lang="fr-CA" sz="3200" dirty="0" err="1" smtClean="0">
                <a:solidFill>
                  <a:schemeClr val="accent2"/>
                </a:solidFill>
              </a:rPr>
              <a:t>only</a:t>
            </a:r>
            <a:r>
              <a:rPr lang="fr-CA" sz="3200" dirty="0" smtClean="0">
                <a:solidFill>
                  <a:schemeClr val="accent2"/>
                </a:solidFill>
              </a:rPr>
              <a:t> once per </a:t>
            </a:r>
            <a:r>
              <a:rPr lang="fr-CA" sz="3200" dirty="0" err="1" smtClean="0">
                <a:solidFill>
                  <a:schemeClr val="accent2"/>
                </a:solidFill>
              </a:rPr>
              <a:t>cell</a:t>
            </a:r>
            <a:r>
              <a:rPr lang="fr-CA" sz="3200" dirty="0" smtClean="0">
                <a:solidFill>
                  <a:schemeClr val="accent2"/>
                </a:solidFill>
              </a:rPr>
              <a:t> cycle</a:t>
            </a:r>
            <a:endParaRPr lang="en-US" sz="3200" dirty="0">
              <a:solidFill>
                <a:schemeClr val="accent2"/>
              </a:solidFill>
            </a:endParaRPr>
          </a:p>
        </p:txBody>
      </p:sp>
      <p:sp>
        <p:nvSpPr>
          <p:cNvPr id="117766" name="Line 6"/>
          <p:cNvSpPr>
            <a:spLocks noChangeShapeType="1"/>
          </p:cNvSpPr>
          <p:nvPr/>
        </p:nvSpPr>
        <p:spPr bwMode="auto">
          <a:xfrm>
            <a:off x="4419600" y="3048000"/>
            <a:ext cx="83820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117767" name="Text Box 7"/>
          <p:cNvSpPr txBox="1">
            <a:spLocks noChangeArrowheads="1"/>
          </p:cNvSpPr>
          <p:nvPr/>
        </p:nvSpPr>
        <p:spPr bwMode="auto">
          <a:xfrm>
            <a:off x="5410200" y="2819400"/>
            <a:ext cx="35052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err="1" smtClean="0">
                <a:solidFill>
                  <a:schemeClr val="accent2"/>
                </a:solidFill>
              </a:rPr>
              <a:t>Prereplicative</a:t>
            </a:r>
            <a:r>
              <a:rPr lang="fr-CA" b="1" dirty="0" smtClean="0">
                <a:solidFill>
                  <a:schemeClr val="accent2"/>
                </a:solidFill>
              </a:rPr>
              <a:t> </a:t>
            </a:r>
            <a:r>
              <a:rPr lang="fr-CA" b="1" dirty="0" err="1" smtClean="0">
                <a:solidFill>
                  <a:schemeClr val="accent2"/>
                </a:solidFill>
              </a:rPr>
              <a:t>complex</a:t>
            </a:r>
            <a:r>
              <a:rPr lang="fr-CA" b="1" dirty="0" smtClean="0">
                <a:solidFill>
                  <a:schemeClr val="accent2"/>
                </a:solidFill>
              </a:rPr>
              <a:t> </a:t>
            </a:r>
            <a:r>
              <a:rPr lang="fr-CA" b="1" dirty="0" err="1" smtClean="0">
                <a:solidFill>
                  <a:schemeClr val="accent2"/>
                </a:solidFill>
              </a:rPr>
              <a:t>is</a:t>
            </a:r>
            <a:r>
              <a:rPr lang="fr-CA" b="1" dirty="0" smtClean="0">
                <a:solidFill>
                  <a:schemeClr val="accent2"/>
                </a:solidFill>
              </a:rPr>
              <a:t> </a:t>
            </a:r>
            <a:r>
              <a:rPr lang="fr-CA" b="1" dirty="0" err="1" smtClean="0">
                <a:solidFill>
                  <a:schemeClr val="accent2"/>
                </a:solidFill>
              </a:rPr>
              <a:t>formed</a:t>
            </a:r>
            <a:endParaRPr lang="en-US" b="1" dirty="0">
              <a:solidFill>
                <a:schemeClr val="accent2"/>
              </a:solidFill>
            </a:endParaRPr>
          </a:p>
        </p:txBody>
      </p:sp>
      <p:sp>
        <p:nvSpPr>
          <p:cNvPr id="117768" name="Line 8"/>
          <p:cNvSpPr>
            <a:spLocks noChangeShapeType="1"/>
          </p:cNvSpPr>
          <p:nvPr/>
        </p:nvSpPr>
        <p:spPr bwMode="auto">
          <a:xfrm>
            <a:off x="4419600" y="4114800"/>
            <a:ext cx="83820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117769" name="Line 9"/>
          <p:cNvSpPr>
            <a:spLocks noChangeShapeType="1"/>
          </p:cNvSpPr>
          <p:nvPr/>
        </p:nvSpPr>
        <p:spPr bwMode="auto">
          <a:xfrm>
            <a:off x="4419600" y="5029200"/>
            <a:ext cx="838200"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117770" name="Text Box 10"/>
          <p:cNvSpPr txBox="1">
            <a:spLocks noChangeArrowheads="1"/>
          </p:cNvSpPr>
          <p:nvPr/>
        </p:nvSpPr>
        <p:spPr bwMode="auto">
          <a:xfrm>
            <a:off x="5410200" y="3886200"/>
            <a:ext cx="33528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smtClean="0">
                <a:solidFill>
                  <a:schemeClr val="accent2"/>
                </a:solidFill>
              </a:rPr>
              <a:t>S phase: </a:t>
            </a:r>
            <a:r>
              <a:rPr lang="fr-CA" b="1" dirty="0">
                <a:solidFill>
                  <a:schemeClr val="accent2"/>
                </a:solidFill>
              </a:rPr>
              <a:t>cdc6 </a:t>
            </a:r>
            <a:r>
              <a:rPr lang="fr-CA" b="1" dirty="0" err="1" smtClean="0">
                <a:solidFill>
                  <a:schemeClr val="accent2"/>
                </a:solidFill>
              </a:rPr>
              <a:t>is</a:t>
            </a:r>
            <a:r>
              <a:rPr lang="fr-CA" b="1" dirty="0" smtClean="0">
                <a:solidFill>
                  <a:schemeClr val="accent2"/>
                </a:solidFill>
              </a:rPr>
              <a:t> </a:t>
            </a:r>
            <a:r>
              <a:rPr lang="fr-CA" b="1" dirty="0" err="1" smtClean="0">
                <a:solidFill>
                  <a:schemeClr val="accent2"/>
                </a:solidFill>
              </a:rPr>
              <a:t>phosphorylated</a:t>
            </a:r>
            <a:r>
              <a:rPr lang="fr-CA" b="1" dirty="0" smtClean="0">
                <a:solidFill>
                  <a:schemeClr val="accent2"/>
                </a:solidFill>
              </a:rPr>
              <a:t> and </a:t>
            </a:r>
            <a:r>
              <a:rPr lang="fr-CA" b="1" dirty="0" err="1" smtClean="0">
                <a:solidFill>
                  <a:schemeClr val="accent2"/>
                </a:solidFill>
              </a:rPr>
              <a:t>degraded</a:t>
            </a:r>
            <a:r>
              <a:rPr lang="fr-CA" b="1" dirty="0" smtClean="0">
                <a:solidFill>
                  <a:schemeClr val="accent2"/>
                </a:solidFill>
              </a:rPr>
              <a:t>.</a:t>
            </a:r>
            <a:endParaRPr lang="en-US" b="1" dirty="0">
              <a:solidFill>
                <a:schemeClr val="accent2"/>
              </a:solidFill>
            </a:endParaRPr>
          </a:p>
        </p:txBody>
      </p:sp>
      <p:sp>
        <p:nvSpPr>
          <p:cNvPr id="117771" name="Text Box 11"/>
          <p:cNvSpPr txBox="1">
            <a:spLocks noChangeArrowheads="1"/>
          </p:cNvSpPr>
          <p:nvPr/>
        </p:nvSpPr>
        <p:spPr bwMode="auto">
          <a:xfrm>
            <a:off x="5486400" y="4800600"/>
            <a:ext cx="3276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err="1" smtClean="0">
                <a:solidFill>
                  <a:schemeClr val="accent2"/>
                </a:solidFill>
              </a:rPr>
              <a:t>Replication</a:t>
            </a:r>
            <a:r>
              <a:rPr lang="fr-CA" b="1" dirty="0" smtClean="0">
                <a:solidFill>
                  <a:schemeClr val="accent2"/>
                </a:solidFill>
              </a:rPr>
              <a:t> </a:t>
            </a:r>
            <a:r>
              <a:rPr lang="fr-CA" b="1" dirty="0" err="1" smtClean="0">
                <a:solidFill>
                  <a:schemeClr val="accent2"/>
                </a:solidFill>
              </a:rPr>
              <a:t>can</a:t>
            </a:r>
            <a:r>
              <a:rPr lang="fr-CA" b="1" dirty="0" smtClean="0">
                <a:solidFill>
                  <a:schemeClr val="accent2"/>
                </a:solidFill>
              </a:rPr>
              <a:t> </a:t>
            </a:r>
            <a:r>
              <a:rPr lang="fr-CA" b="1" dirty="0" err="1" smtClean="0">
                <a:solidFill>
                  <a:schemeClr val="accent2"/>
                </a:solidFill>
              </a:rPr>
              <a:t>start</a:t>
            </a:r>
            <a:r>
              <a:rPr lang="fr-CA" b="1" dirty="0" smtClean="0">
                <a:solidFill>
                  <a:schemeClr val="accent2"/>
                </a:solidFill>
              </a:rPr>
              <a:t>.</a:t>
            </a:r>
            <a:endParaRPr lang="en-US" b="1" dirty="0">
              <a:solidFill>
                <a:schemeClr val="accent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Grp="1" noChangeArrowheads="1"/>
          </p:cNvSpPr>
          <p:nvPr>
            <p:ph type="title"/>
          </p:nvPr>
        </p:nvSpPr>
        <p:spPr>
          <a:xfrm>
            <a:off x="457200" y="249238"/>
            <a:ext cx="8229600" cy="1143000"/>
          </a:xfrm>
        </p:spPr>
        <p:txBody>
          <a:bodyPr/>
          <a:lstStyle/>
          <a:p>
            <a:r>
              <a:rPr lang="en-US" dirty="0" smtClean="0">
                <a:solidFill>
                  <a:schemeClr val="accent2"/>
                </a:solidFill>
              </a:rPr>
              <a:t>Telomere synthesis</a:t>
            </a:r>
            <a:endParaRPr lang="en-US" dirty="0">
              <a:solidFill>
                <a:schemeClr val="accent2"/>
              </a:solidFill>
            </a:endParaRPr>
          </a:p>
        </p:txBody>
      </p:sp>
      <p:pic>
        <p:nvPicPr>
          <p:cNvPr id="53254" name="Picture 6" descr="figure 5-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500" y="1435100"/>
            <a:ext cx="6108700" cy="5089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Video suggestion</a:t>
            </a:r>
            <a:endParaRPr lang="en-US" dirty="0">
              <a:solidFill>
                <a:srgbClr val="002060"/>
              </a:solidFill>
            </a:endParaRPr>
          </a:p>
        </p:txBody>
      </p:sp>
      <p:sp>
        <p:nvSpPr>
          <p:cNvPr id="3" name="TextBox 2"/>
          <p:cNvSpPr txBox="1"/>
          <p:nvPr/>
        </p:nvSpPr>
        <p:spPr>
          <a:xfrm>
            <a:off x="228600" y="2628900"/>
            <a:ext cx="8458200" cy="677108"/>
          </a:xfrm>
          <a:prstGeom prst="rect">
            <a:avLst/>
          </a:prstGeom>
          <a:noFill/>
        </p:spPr>
        <p:txBody>
          <a:bodyPr wrap="square" rtlCol="0">
            <a:spAutoFit/>
          </a:bodyPr>
          <a:lstStyle/>
          <a:p>
            <a:r>
              <a:rPr lang="en-US" sz="2000" u="sng" dirty="0">
                <a:hlinkClick r:id="rId3"/>
              </a:rPr>
              <a:t>http://www.youtube.com/watch?v=AJNoTmWsE0s&amp;feature=related</a:t>
            </a:r>
            <a:endParaRPr lang="en-US" sz="2000" dirty="0"/>
          </a:p>
          <a:p>
            <a:endParaRPr lang="en-US" dirty="0"/>
          </a:p>
        </p:txBody>
      </p:sp>
    </p:spTree>
    <p:extLst>
      <p:ext uri="{BB962C8B-B14F-4D97-AF65-F5344CB8AC3E}">
        <p14:creationId xmlns:p14="http://schemas.microsoft.com/office/powerpoint/2010/main" val="34843416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993985" y="1219200"/>
            <a:ext cx="3330615" cy="5059363"/>
            <a:chOff x="2993985" y="1219200"/>
            <a:chExt cx="3330615" cy="5059363"/>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3985" y="1219200"/>
              <a:ext cx="3330615" cy="505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038600" y="3124200"/>
              <a:ext cx="1600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p:cNvSpPr txBox="1"/>
          <p:nvPr/>
        </p:nvSpPr>
        <p:spPr>
          <a:xfrm>
            <a:off x="2266950" y="228600"/>
            <a:ext cx="4610100" cy="584775"/>
          </a:xfrm>
          <a:prstGeom prst="rect">
            <a:avLst/>
          </a:prstGeom>
          <a:noFill/>
        </p:spPr>
        <p:txBody>
          <a:bodyPr wrap="square" rtlCol="0">
            <a:spAutoFit/>
          </a:bodyPr>
          <a:lstStyle/>
          <a:p>
            <a:r>
              <a:rPr lang="en-US" sz="3200" dirty="0" smtClean="0">
                <a:solidFill>
                  <a:srgbClr val="002060"/>
                </a:solidFill>
              </a:rPr>
              <a:t>What stops telomerase?</a:t>
            </a:r>
            <a:endParaRPr lang="en-US" sz="3200" dirty="0">
              <a:solidFill>
                <a:srgbClr val="002060"/>
              </a:solidFill>
            </a:endParaRPr>
          </a:p>
        </p:txBody>
      </p:sp>
    </p:spTree>
    <p:extLst>
      <p:ext uri="{BB962C8B-B14F-4D97-AF65-F5344CB8AC3E}">
        <p14:creationId xmlns:p14="http://schemas.microsoft.com/office/powerpoint/2010/main" val="247424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sz="4000" dirty="0" smtClean="0">
                <a:solidFill>
                  <a:schemeClr val="accent2"/>
                </a:solidFill>
              </a:rPr>
              <a:t>DNA repair and inherited syndromes</a:t>
            </a:r>
            <a:endParaRPr lang="en-US" sz="4000" dirty="0">
              <a:solidFill>
                <a:schemeClr val="accent2"/>
              </a:solidFill>
            </a:endParaRPr>
          </a:p>
        </p:txBody>
      </p:sp>
      <p:pic>
        <p:nvPicPr>
          <p:cNvPr id="57351" name="Picture 7" descr="table 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633538"/>
            <a:ext cx="8534400" cy="3590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Rectangle 4"/>
          <p:cNvSpPr>
            <a:spLocks noGrp="1" noChangeArrowheads="1"/>
          </p:cNvSpPr>
          <p:nvPr>
            <p:ph type="title"/>
          </p:nvPr>
        </p:nvSpPr>
        <p:spPr/>
        <p:txBody>
          <a:bodyPr/>
          <a:lstStyle/>
          <a:p>
            <a:r>
              <a:rPr lang="en-US" dirty="0" err="1" smtClean="0">
                <a:solidFill>
                  <a:schemeClr val="accent2"/>
                </a:solidFill>
              </a:rPr>
              <a:t>D</a:t>
            </a:r>
            <a:r>
              <a:rPr lang="en-US" dirty="0" err="1" smtClean="0">
                <a:solidFill>
                  <a:schemeClr val="accent2"/>
                </a:solidFill>
                <a:cs typeface="Arial" charset="0"/>
              </a:rPr>
              <a:t>e</a:t>
            </a:r>
            <a:r>
              <a:rPr lang="en-US" dirty="0" err="1" smtClean="0">
                <a:solidFill>
                  <a:schemeClr val="accent2"/>
                </a:solidFill>
              </a:rPr>
              <a:t>purination</a:t>
            </a:r>
            <a:r>
              <a:rPr lang="en-US" dirty="0" smtClean="0">
                <a:solidFill>
                  <a:schemeClr val="accent2"/>
                </a:solidFill>
              </a:rPr>
              <a:t> and d</a:t>
            </a:r>
            <a:r>
              <a:rPr lang="en-US" dirty="0" smtClean="0">
                <a:solidFill>
                  <a:schemeClr val="accent2"/>
                </a:solidFill>
                <a:cs typeface="Arial" charset="0"/>
              </a:rPr>
              <a:t>e</a:t>
            </a:r>
            <a:r>
              <a:rPr lang="en-US" dirty="0" smtClean="0">
                <a:solidFill>
                  <a:schemeClr val="accent2"/>
                </a:solidFill>
              </a:rPr>
              <a:t>amination</a:t>
            </a:r>
            <a:endParaRPr lang="en-US" dirty="0">
              <a:solidFill>
                <a:schemeClr val="accent2"/>
              </a:solidFill>
            </a:endParaRPr>
          </a:p>
        </p:txBody>
      </p:sp>
      <p:pic>
        <p:nvPicPr>
          <p:cNvPr id="58375" name="Picture 7" descr="figure 5-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524000"/>
            <a:ext cx="7620000" cy="4327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4"/>
          <p:cNvSpPr>
            <a:spLocks noGrp="1" noChangeArrowheads="1"/>
          </p:cNvSpPr>
          <p:nvPr>
            <p:ph type="title"/>
          </p:nvPr>
        </p:nvSpPr>
        <p:spPr/>
        <p:txBody>
          <a:bodyPr/>
          <a:lstStyle/>
          <a:p>
            <a:r>
              <a:rPr lang="en-US" sz="4000" dirty="0" smtClean="0">
                <a:solidFill>
                  <a:schemeClr val="accent2"/>
                </a:solidFill>
              </a:rPr>
              <a:t>Cons</a:t>
            </a:r>
            <a:r>
              <a:rPr lang="en-US" sz="4000" dirty="0" smtClean="0">
                <a:solidFill>
                  <a:schemeClr val="accent2"/>
                </a:solidFill>
                <a:cs typeface="Arial" charset="0"/>
              </a:rPr>
              <a:t>e</a:t>
            </a:r>
            <a:r>
              <a:rPr lang="en-US" sz="4000" dirty="0" smtClean="0">
                <a:solidFill>
                  <a:schemeClr val="accent2"/>
                </a:solidFill>
              </a:rPr>
              <a:t>quences of d</a:t>
            </a:r>
            <a:r>
              <a:rPr lang="fr-CA" sz="4000" dirty="0" err="1" smtClean="0">
                <a:solidFill>
                  <a:schemeClr val="accent2"/>
                </a:solidFill>
              </a:rPr>
              <a:t>eamination</a:t>
            </a:r>
            <a:r>
              <a:rPr lang="fr-CA" sz="4000" dirty="0" smtClean="0">
                <a:solidFill>
                  <a:schemeClr val="accent2"/>
                </a:solidFill>
              </a:rPr>
              <a:t> and </a:t>
            </a:r>
            <a:r>
              <a:rPr lang="en-US" sz="4000" dirty="0" err="1" smtClean="0">
                <a:solidFill>
                  <a:schemeClr val="accent2"/>
                </a:solidFill>
              </a:rPr>
              <a:t>d</a:t>
            </a:r>
            <a:r>
              <a:rPr lang="en-US" sz="4000" dirty="0" err="1" smtClean="0">
                <a:solidFill>
                  <a:schemeClr val="accent2"/>
                </a:solidFill>
                <a:cs typeface="Arial" charset="0"/>
              </a:rPr>
              <a:t>e</a:t>
            </a:r>
            <a:r>
              <a:rPr lang="en-US" sz="4000" dirty="0" err="1" smtClean="0">
                <a:solidFill>
                  <a:schemeClr val="accent2"/>
                </a:solidFill>
              </a:rPr>
              <a:t>purination</a:t>
            </a:r>
            <a:endParaRPr lang="en-US" sz="4000" dirty="0">
              <a:solidFill>
                <a:schemeClr val="accent2"/>
              </a:solidFill>
            </a:endParaRPr>
          </a:p>
        </p:txBody>
      </p:sp>
      <p:pic>
        <p:nvPicPr>
          <p:cNvPr id="63494" name="Picture 6" descr="figure 5-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731963"/>
            <a:ext cx="7086600" cy="39068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r>
              <a:rPr lang="en-US" dirty="0" err="1">
                <a:solidFill>
                  <a:schemeClr val="accent2"/>
                </a:solidFill>
              </a:rPr>
              <a:t>D</a:t>
            </a:r>
            <a:r>
              <a:rPr lang="en-US" dirty="0" err="1">
                <a:solidFill>
                  <a:schemeClr val="accent2"/>
                </a:solidFill>
                <a:cs typeface="Arial" charset="0"/>
              </a:rPr>
              <a:t>e</a:t>
            </a:r>
            <a:r>
              <a:rPr lang="en-US" dirty="0" err="1">
                <a:solidFill>
                  <a:schemeClr val="accent2"/>
                </a:solidFill>
              </a:rPr>
              <a:t>purination</a:t>
            </a:r>
            <a:r>
              <a:rPr lang="en-US" dirty="0">
                <a:solidFill>
                  <a:schemeClr val="accent2"/>
                </a:solidFill>
              </a:rPr>
              <a:t> and </a:t>
            </a:r>
            <a:r>
              <a:rPr lang="en-US" dirty="0" smtClean="0">
                <a:solidFill>
                  <a:schemeClr val="accent2"/>
                </a:solidFill>
              </a:rPr>
              <a:t>d</a:t>
            </a:r>
            <a:r>
              <a:rPr lang="en-US" dirty="0" smtClean="0">
                <a:solidFill>
                  <a:schemeClr val="accent2"/>
                </a:solidFill>
                <a:cs typeface="Arial" charset="0"/>
              </a:rPr>
              <a:t>e</a:t>
            </a:r>
            <a:r>
              <a:rPr lang="en-US" dirty="0" smtClean="0">
                <a:solidFill>
                  <a:schemeClr val="accent2"/>
                </a:solidFill>
              </a:rPr>
              <a:t>amination</a:t>
            </a:r>
            <a:endParaRPr lang="en-US" dirty="0">
              <a:solidFill>
                <a:schemeClr val="accent2"/>
              </a:solidFill>
            </a:endParaRPr>
          </a:p>
        </p:txBody>
      </p:sp>
      <p:pic>
        <p:nvPicPr>
          <p:cNvPr id="125955" name="Picture 3" descr="figure 5-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524000"/>
            <a:ext cx="7239000" cy="4327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en-US" dirty="0" smtClean="0">
                <a:solidFill>
                  <a:schemeClr val="accent2"/>
                </a:solidFill>
              </a:rPr>
              <a:t>Base Excision Repair</a:t>
            </a:r>
            <a:endParaRPr lang="en-US" u="sng" dirty="0">
              <a:solidFill>
                <a:schemeClr val="accent2"/>
              </a:solidFill>
            </a:endParaRPr>
          </a:p>
        </p:txBody>
      </p:sp>
      <p:pic>
        <p:nvPicPr>
          <p:cNvPr id="67589" name="Picture 5" descr="figure 5-48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5613" y="1298575"/>
            <a:ext cx="3252787" cy="5407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Rectangle 4"/>
          <p:cNvSpPr>
            <a:spLocks noGrp="1" noChangeArrowheads="1"/>
          </p:cNvSpPr>
          <p:nvPr>
            <p:ph type="title"/>
          </p:nvPr>
        </p:nvSpPr>
        <p:spPr/>
        <p:txBody>
          <a:bodyPr/>
          <a:lstStyle/>
          <a:p>
            <a:r>
              <a:rPr lang="en-US" sz="4000" dirty="0" smtClean="0">
                <a:solidFill>
                  <a:schemeClr val="accent2"/>
                </a:solidFill>
              </a:rPr>
              <a:t>Abnormal nucleotide is recognized by base flipping</a:t>
            </a:r>
            <a:endParaRPr lang="en-US" sz="4000" dirty="0">
              <a:solidFill>
                <a:schemeClr val="accent2"/>
              </a:solidFill>
            </a:endParaRPr>
          </a:p>
        </p:txBody>
      </p:sp>
      <p:pic>
        <p:nvPicPr>
          <p:cNvPr id="71686" name="Picture 6" descr="figure 5-4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75" y="1843088"/>
            <a:ext cx="6105525" cy="47069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r>
              <a:rPr lang="en-US" sz="4000" dirty="0" smtClean="0">
                <a:solidFill>
                  <a:schemeClr val="accent2"/>
                </a:solidFill>
              </a:rPr>
              <a:t>D</a:t>
            </a:r>
            <a:r>
              <a:rPr lang="en-US" sz="4000" dirty="0" smtClean="0">
                <a:solidFill>
                  <a:schemeClr val="accent2"/>
                </a:solidFill>
                <a:cs typeface="Arial" charset="0"/>
              </a:rPr>
              <a:t>e</a:t>
            </a:r>
            <a:r>
              <a:rPr lang="en-US" sz="4000" dirty="0" smtClean="0">
                <a:solidFill>
                  <a:schemeClr val="accent2"/>
                </a:solidFill>
              </a:rPr>
              <a:t>amination of m</a:t>
            </a:r>
            <a:r>
              <a:rPr lang="en-US" sz="4000" dirty="0" smtClean="0">
                <a:solidFill>
                  <a:schemeClr val="accent2"/>
                </a:solidFill>
                <a:cs typeface="Arial" charset="0"/>
              </a:rPr>
              <a:t>e</a:t>
            </a:r>
            <a:r>
              <a:rPr lang="en-US" sz="4000" dirty="0" smtClean="0">
                <a:solidFill>
                  <a:schemeClr val="accent2"/>
                </a:solidFill>
              </a:rPr>
              <a:t>thyl-cytosine</a:t>
            </a:r>
            <a:endParaRPr lang="en-US" sz="4000" dirty="0">
              <a:solidFill>
                <a:schemeClr val="accent2"/>
              </a:solidFill>
            </a:endParaRPr>
          </a:p>
        </p:txBody>
      </p:sp>
      <p:pic>
        <p:nvPicPr>
          <p:cNvPr id="74757" name="Picture 5" descr="figure 5-50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2438400"/>
            <a:ext cx="6172200" cy="28400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r>
              <a:rPr lang="en-US" dirty="0" smtClean="0">
                <a:solidFill>
                  <a:schemeClr val="accent2"/>
                </a:solidFill>
              </a:rPr>
              <a:t>Pyrimidine dimers</a:t>
            </a:r>
            <a:endParaRPr lang="en-US" dirty="0">
              <a:solidFill>
                <a:schemeClr val="accent2"/>
              </a:solidFill>
            </a:endParaRPr>
          </a:p>
        </p:txBody>
      </p:sp>
      <p:pic>
        <p:nvPicPr>
          <p:cNvPr id="131075" name="Picture 3" descr="figure 5-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0238" y="1524000"/>
            <a:ext cx="3078162" cy="5026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Rectangle 4"/>
          <p:cNvSpPr>
            <a:spLocks noGrp="1" noChangeArrowheads="1"/>
          </p:cNvSpPr>
          <p:nvPr>
            <p:ph type="title"/>
          </p:nvPr>
        </p:nvSpPr>
        <p:spPr/>
        <p:txBody>
          <a:bodyPr/>
          <a:lstStyle/>
          <a:p>
            <a:r>
              <a:rPr lang="en-US" sz="4000" dirty="0" smtClean="0">
                <a:solidFill>
                  <a:schemeClr val="accent2"/>
                </a:solidFill>
              </a:rPr>
              <a:t>Nucleotide Excision Repair</a:t>
            </a:r>
            <a:endParaRPr lang="en-US" sz="4000" dirty="0">
              <a:solidFill>
                <a:schemeClr val="accent2"/>
              </a:solidFill>
            </a:endParaRPr>
          </a:p>
        </p:txBody>
      </p:sp>
      <p:pic>
        <p:nvPicPr>
          <p:cNvPr id="69638" name="Picture 6" descr="figure 5-48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2263" y="1752600"/>
            <a:ext cx="3462337" cy="4797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Grp="1" noChangeArrowheads="1"/>
          </p:cNvSpPr>
          <p:nvPr>
            <p:ph type="title"/>
          </p:nvPr>
        </p:nvSpPr>
        <p:spPr/>
        <p:txBody>
          <a:bodyPr/>
          <a:lstStyle/>
          <a:p>
            <a:r>
              <a:rPr lang="en-US" sz="4000" dirty="0" smtClean="0">
                <a:solidFill>
                  <a:schemeClr val="accent2"/>
                </a:solidFill>
              </a:rPr>
              <a:t>Double Strand Break Repair</a:t>
            </a:r>
            <a:endParaRPr lang="en-US" sz="4000" dirty="0">
              <a:solidFill>
                <a:schemeClr val="accent2"/>
              </a:solidFill>
            </a:endParaRPr>
          </a:p>
        </p:txBody>
      </p:sp>
      <p:pic>
        <p:nvPicPr>
          <p:cNvPr id="73734" name="Picture 6" descr="figure 5-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1803400"/>
            <a:ext cx="6629400" cy="4560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8" name="Picture 4" descr="figure 5-5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9713" y="1905000"/>
            <a:ext cx="3179762" cy="4645025"/>
          </a:xfrm>
          <a:prstGeom prst="rect">
            <a:avLst/>
          </a:prstGeom>
          <a:noFill/>
          <a:extLst>
            <a:ext uri="{909E8E84-426E-40DD-AFC4-6F175D3DCCD1}">
              <a14:hiddenFill xmlns:a14="http://schemas.microsoft.com/office/drawing/2010/main">
                <a:solidFill>
                  <a:srgbClr val="FFFFFF"/>
                </a:solidFill>
              </a14:hiddenFill>
            </a:ext>
          </a:extLst>
        </p:spPr>
      </p:pic>
      <p:sp>
        <p:nvSpPr>
          <p:cNvPr id="88069" name="Text Box 5"/>
          <p:cNvSpPr txBox="1">
            <a:spLocks noChangeArrowheads="1"/>
          </p:cNvSpPr>
          <p:nvPr/>
        </p:nvSpPr>
        <p:spPr bwMode="auto">
          <a:xfrm>
            <a:off x="685800" y="792163"/>
            <a:ext cx="8077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3200" b="1" dirty="0" smtClean="0">
                <a:solidFill>
                  <a:schemeClr val="accent2"/>
                </a:solidFill>
              </a:rPr>
              <a:t>Non-</a:t>
            </a:r>
            <a:r>
              <a:rPr lang="fr-CA" sz="3200" b="1" dirty="0" err="1" smtClean="0">
                <a:solidFill>
                  <a:schemeClr val="accent2"/>
                </a:solidFill>
              </a:rPr>
              <a:t>Homologous</a:t>
            </a:r>
            <a:r>
              <a:rPr lang="fr-CA" sz="3200" b="1" dirty="0" smtClean="0">
                <a:solidFill>
                  <a:schemeClr val="accent2"/>
                </a:solidFill>
              </a:rPr>
              <a:t> End </a:t>
            </a:r>
            <a:r>
              <a:rPr lang="fr-CA" sz="3200" b="1" dirty="0" err="1" smtClean="0">
                <a:solidFill>
                  <a:schemeClr val="accent2"/>
                </a:solidFill>
              </a:rPr>
              <a:t>Joining</a:t>
            </a:r>
            <a:r>
              <a:rPr lang="fr-CA" sz="3200" b="1" dirty="0" smtClean="0">
                <a:solidFill>
                  <a:schemeClr val="accent2"/>
                </a:solidFill>
              </a:rPr>
              <a:t> (NHEJ)</a:t>
            </a:r>
            <a:endParaRPr lang="en-US" sz="3200" b="1" dirty="0">
              <a:solidFill>
                <a:schemeClr val="accent2"/>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1677</TotalTime>
  <Words>1721</Words>
  <Application>Microsoft Office PowerPoint</Application>
  <PresentationFormat>On-screen Show (4:3)</PresentationFormat>
  <Paragraphs>77</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Default Design</vt:lpstr>
      <vt:lpstr>Office Hours (midterm #1)</vt:lpstr>
      <vt:lpstr>DNA Replication II + DNA Repair</vt:lpstr>
      <vt:lpstr>Replication Origin</vt:lpstr>
      <vt:lpstr>Replication of bacterial chromosome</vt:lpstr>
      <vt:lpstr>Initiation of replication in bacteria</vt:lpstr>
      <vt:lpstr>Strategy to clone replication origins in yeast</vt:lpstr>
      <vt:lpstr>Replication origins in yeast</vt:lpstr>
      <vt:lpstr>PowerPoint Presentation</vt:lpstr>
      <vt:lpstr>Telomere synthesis</vt:lpstr>
      <vt:lpstr>Video suggestion</vt:lpstr>
      <vt:lpstr>PowerPoint Presentation</vt:lpstr>
      <vt:lpstr>DNA repair and inherited syndromes</vt:lpstr>
      <vt:lpstr>Depurination and deamination</vt:lpstr>
      <vt:lpstr>Consequences of deamination and depurination</vt:lpstr>
      <vt:lpstr>Depurination and deamination</vt:lpstr>
      <vt:lpstr>Base Excision Repair</vt:lpstr>
      <vt:lpstr>Abnormal nucleotide is recognized by base flipping</vt:lpstr>
      <vt:lpstr>Deamination of methyl-cytosine</vt:lpstr>
      <vt:lpstr>Pyrimidine dimers</vt:lpstr>
      <vt:lpstr>Nucleotide Excision Repair</vt:lpstr>
      <vt:lpstr>Double Strand Break Repair</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Réplication de l’ADN</dc:title>
  <dc:creator>M. Ekker</dc:creator>
  <cp:lastModifiedBy>Owner</cp:lastModifiedBy>
  <cp:revision>48</cp:revision>
  <cp:lastPrinted>2012-09-18T16:05:23Z</cp:lastPrinted>
  <dcterms:created xsi:type="dcterms:W3CDTF">2004-10-19T20:33:38Z</dcterms:created>
  <dcterms:modified xsi:type="dcterms:W3CDTF">2013-09-24T22:33:56Z</dcterms:modified>
</cp:coreProperties>
</file>