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56" r:id="rId3"/>
    <p:sldId id="258" r:id="rId4"/>
    <p:sldId id="259" r:id="rId5"/>
    <p:sldId id="260" r:id="rId6"/>
    <p:sldId id="261" r:id="rId7"/>
    <p:sldId id="262" r:id="rId8"/>
    <p:sldId id="287" r:id="rId9"/>
    <p:sldId id="286" r:id="rId10"/>
    <p:sldId id="288"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4" r:id="rId24"/>
    <p:sldId id="278" r:id="rId25"/>
    <p:sldId id="279" r:id="rId26"/>
    <p:sldId id="280" r:id="rId27"/>
    <p:sldId id="281" r:id="rId28"/>
    <p:sldId id="285" r:id="rId29"/>
    <p:sldId id="282" r:id="rId30"/>
    <p:sldId id="283"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DCAD0D-600D-46D3-AE88-AB097E75D6BA}" type="datetimeFigureOut">
              <a:rPr lang="en-US" smtClean="0"/>
              <a:pPr/>
              <a:t>9/9/2014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E0FE5C-DBCA-4523-A98A-09E354BB6769}" type="slidenum">
              <a:rPr lang="en-US" smtClean="0"/>
              <a:pPr/>
              <a:t>‹#›</a:t>
            </a:fld>
            <a:endParaRPr lang="en-US"/>
          </a:p>
        </p:txBody>
      </p:sp>
    </p:spTree>
    <p:extLst>
      <p:ext uri="{BB962C8B-B14F-4D97-AF65-F5344CB8AC3E}">
        <p14:creationId xmlns:p14="http://schemas.microsoft.com/office/powerpoint/2010/main" xmlns="" val="737876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F75EECFC-9879-4CA7-8346-A719A781F2DA}" type="slidenum">
              <a:rPr lang="en-US" smtClean="0"/>
              <a:pPr eaLnBrk="1" hangingPunct="1"/>
              <a:t>4</a:t>
            </a:fld>
            <a:endParaRPr lang="en-US" smtClean="0"/>
          </a:p>
        </p:txBody>
      </p:sp>
      <p:sp>
        <p:nvSpPr>
          <p:cNvPr id="5017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5E9208A8-4AB0-45D7-BCB0-18ED0BC0D28F}" type="slidenum">
              <a:rPr lang="en-US" sz="1200">
                <a:cs typeface="Arial" charset="0"/>
              </a:rPr>
              <a:pPr algn="r" eaLnBrk="1" hangingPunct="1"/>
              <a:t>4</a:t>
            </a:fld>
            <a:endParaRPr lang="en-US" sz="1200">
              <a:cs typeface="Arial" charset="0"/>
            </a:endParaRPr>
          </a:p>
        </p:txBody>
      </p:sp>
      <p:sp>
        <p:nvSpPr>
          <p:cNvPr id="50180" name="Rectangle 2"/>
          <p:cNvSpPr>
            <a:spLocks noGrp="1" noRot="1" noChangeAspect="1" noChangeArrowheads="1" noTextEdit="1"/>
          </p:cNvSpPr>
          <p:nvPr>
            <p:ph type="sldImg"/>
          </p:nvPr>
        </p:nvSpPr>
        <p:spPr>
          <a:xfrm>
            <a:off x="1143000" y="534988"/>
            <a:ext cx="4572000" cy="3429000"/>
          </a:xfrm>
          <a:ln/>
        </p:spPr>
      </p:sp>
      <p:sp>
        <p:nvSpPr>
          <p:cNvPr id="50181"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BF297F54-7B30-453B-9C65-BBADD01B3AB9}" type="slidenum">
              <a:rPr lang="en-US" smtClean="0"/>
              <a:pPr eaLnBrk="1" hangingPunct="1"/>
              <a:t>5</a:t>
            </a:fld>
            <a:endParaRPr lang="en-US" smtClean="0"/>
          </a:p>
        </p:txBody>
      </p:sp>
      <p:sp>
        <p:nvSpPr>
          <p:cNvPr id="5120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A8A03757-1207-4ADB-B634-B44AD1B35B4B}" type="slidenum">
              <a:rPr lang="en-US" sz="1200">
                <a:cs typeface="Arial" charset="0"/>
              </a:rPr>
              <a:pPr algn="r" eaLnBrk="1" hangingPunct="1"/>
              <a:t>5</a:t>
            </a:fld>
            <a:endParaRPr lang="en-US" sz="1200">
              <a:cs typeface="Arial" charset="0"/>
            </a:endParaRPr>
          </a:p>
        </p:txBody>
      </p:sp>
      <p:sp>
        <p:nvSpPr>
          <p:cNvPr id="51204" name="Rectangle 2"/>
          <p:cNvSpPr>
            <a:spLocks noGrp="1" noRot="1" noChangeAspect="1" noChangeArrowheads="1" noTextEdit="1"/>
          </p:cNvSpPr>
          <p:nvPr>
            <p:ph type="sldImg"/>
          </p:nvPr>
        </p:nvSpPr>
        <p:spPr>
          <a:xfrm>
            <a:off x="1144588" y="685800"/>
            <a:ext cx="4572000" cy="3429000"/>
          </a:xfrm>
          <a:ln/>
        </p:spPr>
      </p:sp>
      <p:sp>
        <p:nvSpPr>
          <p:cNvPr id="5120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The “definition” of </a:t>
            </a:r>
            <a:r>
              <a:rPr lang="en-US" i="1" smtClean="0"/>
              <a:t>capital</a:t>
            </a:r>
            <a:r>
              <a:rPr lang="en-US" smtClean="0"/>
              <a:t> shown on this slide (“buildings and machines”) is the same that appears in the corresponding section of the chapter.  A more formal definition will be provided in subsequent chapters.  </a:t>
            </a:r>
          </a:p>
          <a:p>
            <a:pPr eaLnBrk="1" hangingPunct="1"/>
            <a:endParaRPr lang="en-US"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FBC57548-E6D6-4884-B263-12F7F8206DB7}" type="slidenum">
              <a:rPr lang="en-US" smtClean="0"/>
              <a:pPr eaLnBrk="1" hangingPunct="1"/>
              <a:t>6</a:t>
            </a:fld>
            <a:endParaRPr lang="en-US" smtClean="0"/>
          </a:p>
        </p:txBody>
      </p:sp>
      <p:sp>
        <p:nvSpPr>
          <p:cNvPr id="5222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5C9273F7-226E-4A5A-9988-0EE43C3E0B98}" type="slidenum">
              <a:rPr lang="en-US" sz="1200">
                <a:cs typeface="Arial" charset="0"/>
              </a:rPr>
              <a:pPr algn="r" eaLnBrk="1" hangingPunct="1"/>
              <a:t>6</a:t>
            </a:fld>
            <a:endParaRPr lang="en-US" sz="1200">
              <a:cs typeface="Arial" charset="0"/>
            </a:endParaRPr>
          </a:p>
        </p:txBody>
      </p:sp>
      <p:sp>
        <p:nvSpPr>
          <p:cNvPr id="52228" name="Rectangle 2"/>
          <p:cNvSpPr>
            <a:spLocks noGrp="1" noRot="1" noChangeAspect="1" noChangeArrowheads="1" noTextEdit="1"/>
          </p:cNvSpPr>
          <p:nvPr>
            <p:ph type="sldImg"/>
          </p:nvPr>
        </p:nvSpPr>
        <p:spPr>
          <a:ln/>
        </p:spPr>
      </p:sp>
      <p:sp>
        <p:nvSpPr>
          <p:cNvPr id="52229"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dirty="0" smtClean="0"/>
              <a:t>This and the following slide build the Circular-Flow Diagram piece by piece.  </a:t>
            </a:r>
          </a:p>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877312FD-7BDB-438D-A2DE-2D0C4CDB9136}" type="slidenum">
              <a:rPr lang="en-US" smtClean="0"/>
              <a:pPr eaLnBrk="1" hangingPunct="1"/>
              <a:t>7</a:t>
            </a:fld>
            <a:endParaRPr lang="en-US" smtClean="0"/>
          </a:p>
        </p:txBody>
      </p:sp>
      <p:sp>
        <p:nvSpPr>
          <p:cNvPr id="5325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96D131B4-F2EF-412F-B479-17F3DC75C053}" type="slidenum">
              <a:rPr lang="en-US" sz="1200">
                <a:cs typeface="Arial" charset="0"/>
              </a:rPr>
              <a:pPr algn="r" eaLnBrk="1" hangingPunct="1"/>
              <a:t>7</a:t>
            </a:fld>
            <a:endParaRPr lang="en-US" sz="1200">
              <a:cs typeface="Arial" charset="0"/>
            </a:endParaRPr>
          </a:p>
        </p:txBody>
      </p:sp>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In this diagram, the green arrows represent flows of income/payments.  The red arrows represent flows of goods &amp; services (including services of the factors of production in the lower half of the diagram).  </a:t>
            </a:r>
          </a:p>
          <a:p>
            <a:pPr eaLnBrk="1" hangingPunct="1"/>
            <a:endParaRPr lang="en-US" smtClean="0"/>
          </a:p>
          <a:p>
            <a:pPr eaLnBrk="1" hangingPunct="1"/>
            <a:r>
              <a:rPr lang="en-US" smtClean="0"/>
              <a:t>To keep the graph simple, we have omitted the government, financial system, and foreign sector, as discussed on the next slide. </a:t>
            </a:r>
          </a:p>
          <a:p>
            <a:pPr eaLnBrk="1" hangingPunct="1"/>
            <a:endParaRPr lang="en-US" smtClean="0"/>
          </a:p>
          <a:p>
            <a:pPr eaLnBrk="1" hangingPunct="1"/>
            <a:r>
              <a:rPr lang="en-US" smtClean="0"/>
              <a:t>You may wish to change the order in which the elements appear.  To do so, look for “Custom Animation” in your version of PowerPoint.  </a:t>
            </a:r>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AAD7684-06F2-4013-97C7-B3A5DDC55900}" type="slidenum">
              <a:rPr lang="en-US" smtClean="0"/>
              <a:pPr eaLnBrk="1" hangingPunct="1"/>
              <a:t>11</a:t>
            </a:fld>
            <a:endParaRPr lang="en-US" smtClean="0"/>
          </a:p>
        </p:txBody>
      </p:sp>
      <p:sp>
        <p:nvSpPr>
          <p:cNvPr id="5427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87B52424-95F0-4AB9-B68D-C3092F8C3492}" type="slidenum">
              <a:rPr lang="en-US" sz="1200">
                <a:cs typeface="Arial" charset="0"/>
              </a:rPr>
              <a:pPr algn="r" eaLnBrk="1" hangingPunct="1"/>
              <a:t>11</a:t>
            </a:fld>
            <a:endParaRPr lang="en-US" sz="1200">
              <a:cs typeface="Arial" charset="0"/>
            </a:endParaRPr>
          </a:p>
        </p:txBody>
      </p:sp>
      <p:sp>
        <p:nvSpPr>
          <p:cNvPr id="54276" name="Rectangle 2"/>
          <p:cNvSpPr>
            <a:spLocks noGrp="1" noRot="1" noChangeAspect="1" noChangeArrowheads="1" noTextEdit="1"/>
          </p:cNvSpPr>
          <p:nvPr>
            <p:ph type="sldImg"/>
          </p:nvPr>
        </p:nvSpPr>
        <p:spPr>
          <a:xfrm>
            <a:off x="1143000" y="534988"/>
            <a:ext cx="4572000" cy="3429000"/>
          </a:xfrm>
          <a:ln/>
        </p:spPr>
      </p:sp>
      <p:sp>
        <p:nvSpPr>
          <p:cNvPr id="54277"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00ED5EBD-C52E-48AC-B72B-A7A87CF2BB85}" type="slidenum">
              <a:rPr lang="en-US" smtClean="0"/>
              <a:pPr eaLnBrk="1" hangingPunct="1"/>
              <a:t>12</a:t>
            </a:fld>
            <a:endParaRPr lang="en-US" smtClean="0"/>
          </a:p>
        </p:txBody>
      </p:sp>
      <p:sp>
        <p:nvSpPr>
          <p:cNvPr id="5529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74898C58-51FD-4FA8-84A4-C6B39281AC74}" type="slidenum">
              <a:rPr lang="en-US" sz="1200">
                <a:cs typeface="Arial" charset="0"/>
              </a:rPr>
              <a:pPr algn="r" eaLnBrk="1" hangingPunct="1"/>
              <a:t>12</a:t>
            </a:fld>
            <a:endParaRPr lang="en-US" sz="1200">
              <a:cs typeface="Arial" charset="0"/>
            </a:endParaRPr>
          </a:p>
        </p:txBody>
      </p:sp>
      <p:sp>
        <p:nvSpPr>
          <p:cNvPr id="55300" name="Rectangle 2"/>
          <p:cNvSpPr>
            <a:spLocks noGrp="1" noRot="1" noChangeAspect="1" noChangeArrowheads="1" noTextEdit="1"/>
          </p:cNvSpPr>
          <p:nvPr>
            <p:ph type="sldImg"/>
          </p:nvPr>
        </p:nvSpPr>
        <p:spPr>
          <a:xfrm>
            <a:off x="1144588" y="685800"/>
            <a:ext cx="4572000" cy="3429000"/>
          </a:xfrm>
          <a:ln/>
        </p:spPr>
      </p:sp>
      <p:sp>
        <p:nvSpPr>
          <p:cNvPr id="5530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Suggestion:</a:t>
            </a:r>
          </a:p>
          <a:p>
            <a:pPr eaLnBrk="1" hangingPunct="1"/>
            <a:r>
              <a:rPr lang="en-US" smtClean="0"/>
              <a:t>Show first row.  Explain how we get the production numbers from the employment numbers.  Then, show the rest of the employment numbers, and give students 3 minutes to compute the production numbers for each employment allocation.  </a:t>
            </a:r>
          </a:p>
          <a:p>
            <a:pPr eaLnBrk="1" hangingPunct="1"/>
            <a:endParaRPr lang="en-US"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4F50FD3E-66BF-4A06-ADFE-69BB247D7DCD}" type="slidenum">
              <a:rPr lang="en-US" smtClean="0"/>
              <a:pPr eaLnBrk="1" hangingPunct="1"/>
              <a:t>13</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90C40D67-5C02-4469-A9AB-5BB09824A2FC}" type="slidenum">
              <a:rPr lang="en-US" sz="1200">
                <a:cs typeface="Arial" charset="0"/>
              </a:rPr>
              <a:pPr algn="r" eaLnBrk="1" hangingPunct="1"/>
              <a:t>13</a:t>
            </a:fld>
            <a:endParaRPr lang="en-US" sz="1200">
              <a:cs typeface="Arial" charset="0"/>
            </a:endParaRPr>
          </a:p>
        </p:txBody>
      </p:sp>
      <p:sp>
        <p:nvSpPr>
          <p:cNvPr id="56324" name="Rectangle 2"/>
          <p:cNvSpPr>
            <a:spLocks noGrp="1" noRot="1" noChangeAspect="1" noChangeArrowheads="1" noTextEdit="1"/>
          </p:cNvSpPr>
          <p:nvPr>
            <p:ph type="sldImg"/>
          </p:nvPr>
        </p:nvSpPr>
        <p:spPr>
          <a:xfrm>
            <a:off x="1144588" y="685800"/>
            <a:ext cx="4572000" cy="3429000"/>
          </a:xfrm>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29262535-0886-4788-94F2-6EF83A98F423}" type="slidenum">
              <a:rPr lang="en-US" smtClean="0"/>
              <a:pPr eaLnBrk="1" hangingPunct="1"/>
              <a:t>15</a:t>
            </a:fld>
            <a:endParaRPr lang="en-US"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5" name="Footer Placeholder 4"/>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1FC4F035-9228-425D-83A8-D0E4877083BC}" type="slidenum">
              <a:rPr lang="en-US" smtClean="0"/>
              <a:pPr eaLnBrk="1" hangingPunct="1"/>
              <a:t>16</a:t>
            </a:fld>
            <a:endParaRPr lang="en-US"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5" name="Footer Placeholder 4"/>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F6CB2808-A328-4BB9-88F5-2430A5BA164B}" type="slidenum">
              <a:rPr lang="en-US" smtClean="0"/>
              <a:pPr eaLnBrk="1" hangingPunct="1"/>
              <a:t>17</a:t>
            </a:fld>
            <a:endParaRPr lang="en-US" smtClean="0"/>
          </a:p>
        </p:txBody>
      </p:sp>
      <p:sp>
        <p:nvSpPr>
          <p:cNvPr id="5939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57D2F046-C447-4CC6-82E5-893660FFE0C0}" type="slidenum">
              <a:rPr lang="en-US" sz="1200">
                <a:cs typeface="Arial" charset="0"/>
              </a:rPr>
              <a:pPr algn="r" eaLnBrk="1" hangingPunct="1"/>
              <a:t>17</a:t>
            </a:fld>
            <a:endParaRPr lang="en-US" sz="1200">
              <a:cs typeface="Arial" charset="0"/>
            </a:endParaRPr>
          </a:p>
        </p:txBody>
      </p:sp>
      <p:sp>
        <p:nvSpPr>
          <p:cNvPr id="59396" name="Rectangle 2"/>
          <p:cNvSpPr>
            <a:spLocks noGrp="1" noRot="1" noChangeAspect="1" noChangeArrowheads="1" noTextEdit="1"/>
          </p:cNvSpPr>
          <p:nvPr>
            <p:ph type="sldImg"/>
          </p:nvPr>
        </p:nvSpPr>
        <p:spPr>
          <a:xfrm>
            <a:off x="1143000" y="534988"/>
            <a:ext cx="4572000" cy="3429000"/>
          </a:xfrm>
          <a:ln/>
        </p:spPr>
      </p:sp>
      <p:sp>
        <p:nvSpPr>
          <p:cNvPr id="59397"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733127BA-1668-414B-893F-27FAEF611805}" type="slidenum">
              <a:rPr lang="en-US" smtClean="0"/>
              <a:pPr eaLnBrk="1" hangingPunct="1"/>
              <a:t>18</a:t>
            </a:fld>
            <a:endParaRPr lang="en-US" smtClean="0"/>
          </a:p>
        </p:txBody>
      </p:sp>
      <p:sp>
        <p:nvSpPr>
          <p:cNvPr id="6041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4D3480F7-89B2-4B47-AE6A-E7ECC0BCD45C}" type="slidenum">
              <a:rPr lang="en-US" sz="1200">
                <a:cs typeface="Arial" charset="0"/>
              </a:rPr>
              <a:pPr algn="r" eaLnBrk="1" hangingPunct="1"/>
              <a:t>18</a:t>
            </a:fld>
            <a:endParaRPr lang="en-US" sz="1200">
              <a:cs typeface="Arial" charset="0"/>
            </a:endParaRPr>
          </a:p>
        </p:txBody>
      </p:sp>
      <p:sp>
        <p:nvSpPr>
          <p:cNvPr id="60420" name="Rectangle 2"/>
          <p:cNvSpPr>
            <a:spLocks noGrp="1" noRot="1" noChangeAspect="1" noChangeArrowheads="1" noTextEdit="1"/>
          </p:cNvSpPr>
          <p:nvPr>
            <p:ph type="sldImg"/>
          </p:nvPr>
        </p:nvSpPr>
        <p:spPr>
          <a:xfrm>
            <a:off x="1144588" y="685800"/>
            <a:ext cx="4572000" cy="3429000"/>
          </a:xfrm>
          <a:ln/>
        </p:spPr>
      </p:sp>
      <p:sp>
        <p:nvSpPr>
          <p:cNvPr id="6042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2C6EC381-5245-4EAF-9262-181AD9FC47E6}" type="slidenum">
              <a:rPr lang="en-US" smtClean="0"/>
              <a:pPr eaLnBrk="1" hangingPunct="1"/>
              <a:t>19</a:t>
            </a:fld>
            <a:endParaRPr lang="en-US" smtClean="0"/>
          </a:p>
        </p:txBody>
      </p:sp>
      <p:sp>
        <p:nvSpPr>
          <p:cNvPr id="6144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0F8627A9-F489-421F-9882-4893F7F7BDC9}" type="slidenum">
              <a:rPr lang="en-US" sz="1200">
                <a:cs typeface="Arial" charset="0"/>
              </a:rPr>
              <a:pPr algn="r" eaLnBrk="1" hangingPunct="1"/>
              <a:t>19</a:t>
            </a:fld>
            <a:endParaRPr lang="en-US" sz="1200">
              <a:cs typeface="Arial" charset="0"/>
            </a:endParaRPr>
          </a:p>
        </p:txBody>
      </p:sp>
      <p:sp>
        <p:nvSpPr>
          <p:cNvPr id="61444" name="Rectangle 2"/>
          <p:cNvSpPr>
            <a:spLocks noGrp="1" noRot="1" noChangeAspect="1" noChangeArrowheads="1" noTextEdit="1"/>
          </p:cNvSpPr>
          <p:nvPr>
            <p:ph type="sldImg"/>
          </p:nvPr>
        </p:nvSpPr>
        <p:spPr>
          <a:xfrm>
            <a:off x="1144588" y="685800"/>
            <a:ext cx="4572000" cy="3429000"/>
          </a:xfrm>
          <a:ln/>
        </p:spPr>
      </p:sp>
      <p:sp>
        <p:nvSpPr>
          <p:cNvPr id="6144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Here, the “rise” is a negative number, because, as you move to the right, the line falls (meaning wheat output is reduced). </a:t>
            </a:r>
          </a:p>
          <a:p>
            <a:pPr eaLnBrk="1" hangingPunct="1"/>
            <a:endParaRPr lang="en-US" smtClean="0"/>
          </a:p>
          <a:p>
            <a:pPr eaLnBrk="1" hangingPunct="1"/>
            <a:r>
              <a:rPr lang="en-US" smtClean="0"/>
              <a:t>Moving to the right involves shifting resources from the production of wheat (which causes wheat output to fall) to the production of computers (which causes computer production to rise).  Producing an additional computer requires the resources that would otherwise produce 10 tons of wheat.  </a:t>
            </a:r>
          </a:p>
          <a:p>
            <a:pPr eaLnBrk="1" hangingPunct="1"/>
            <a:endParaRPr lang="en-US"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68CAB6C8-3924-4C02-A4B2-67FF510E6AC9}" type="slidenum">
              <a:rPr lang="en-US" smtClean="0"/>
              <a:pPr eaLnBrk="1" hangingPunct="1"/>
              <a:t>20</a:t>
            </a:fld>
            <a:endParaRPr lang="en-US"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This exercise reinforces the material on the preceding slide.  It is especially useful if you plan to cover Chapter 3 (Interdependence and the Gains from Trade) after completing Chapter 2.  </a:t>
            </a:r>
          </a:p>
          <a:p>
            <a:pPr eaLnBrk="1" hangingPunct="1"/>
            <a:endParaRPr lang="en-US" smtClean="0"/>
          </a:p>
        </p:txBody>
      </p:sp>
      <p:sp>
        <p:nvSpPr>
          <p:cNvPr id="5" name="Footer Placeholder 4"/>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1EE36853-4F97-4043-9EA5-EC6938E4F9F1}" type="slidenum">
              <a:rPr lang="en-US" smtClean="0"/>
              <a:pPr eaLnBrk="1" hangingPunct="1"/>
              <a:t>21</a:t>
            </a:fld>
            <a:endParaRPr lang="en-US"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dirty="0" smtClean="0"/>
              <a:t>There are two ways to get the answer.   </a:t>
            </a:r>
          </a:p>
          <a:p>
            <a:pPr eaLnBrk="1" hangingPunct="1"/>
            <a:r>
              <a:rPr lang="en-US" dirty="0" smtClean="0"/>
              <a:t>The hard way is to compute the slope of both PPFs.  The slope of France’s PPF equals -600/300 = -2, meaning that France must give up two units of wine to get an additional unit of cloth.  The slope of England’s PPF = -200/300 = -2/3, meaning that England only must sacrifice 2/3 of a unit of wine to get an additional unit of cloth.  Thus, the opportunity cost of cloth is lower in England than France.  </a:t>
            </a:r>
          </a:p>
          <a:p>
            <a:pPr eaLnBrk="1" hangingPunct="1"/>
            <a:r>
              <a:rPr lang="en-US" dirty="0" smtClean="0"/>
              <a:t>The question, however, does not ask for the numerical values of the opportunity cost of cloth in the two countries.  It only asks which country has a lower opportunity cost of cloth.  </a:t>
            </a:r>
          </a:p>
          <a:p>
            <a:pPr eaLnBrk="1" hangingPunct="1"/>
            <a:r>
              <a:rPr lang="en-US" dirty="0" smtClean="0"/>
              <a:t>There is an easy way to determine the answer.  Students must remember that the slope of the PPF equals the opportunity cost of the good measured on the horizontal axis.  Then, students can simply “eyeball” the two PPFs to determine which is steepest.  From the graphs show, it’s pretty easy to see that England’s PPF isn’t as steep, and therefore the opportunity cost of cloth is lower in England than in France. </a:t>
            </a:r>
          </a:p>
          <a:p>
            <a:pPr eaLnBrk="1" hangingPunct="1"/>
            <a:endParaRPr lang="en-US" dirty="0" smtClean="0"/>
          </a:p>
        </p:txBody>
      </p:sp>
      <p:sp>
        <p:nvSpPr>
          <p:cNvPr id="5" name="Footer Placeholder 4"/>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A10E993E-9470-4437-8606-D72A997F278B}" type="slidenum">
              <a:rPr lang="en-US" smtClean="0"/>
              <a:pPr eaLnBrk="1" hangingPunct="1"/>
              <a:t>22</a:t>
            </a:fld>
            <a:endParaRPr lang="en-US" smtClean="0"/>
          </a:p>
        </p:txBody>
      </p:sp>
      <p:sp>
        <p:nvSpPr>
          <p:cNvPr id="6451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1583DE69-6972-461A-896E-BD738027F71C}" type="slidenum">
              <a:rPr lang="en-US" sz="1200">
                <a:cs typeface="Arial" charset="0"/>
              </a:rPr>
              <a:pPr algn="r" eaLnBrk="1" hangingPunct="1"/>
              <a:t>22</a:t>
            </a:fld>
            <a:endParaRPr lang="en-US" sz="1200">
              <a:cs typeface="Arial" charset="0"/>
            </a:endParaRPr>
          </a:p>
        </p:txBody>
      </p:sp>
      <p:sp>
        <p:nvSpPr>
          <p:cNvPr id="64516" name="Rectangle 2"/>
          <p:cNvSpPr>
            <a:spLocks noGrp="1" noRot="1" noChangeAspect="1" noChangeArrowheads="1" noTextEdit="1"/>
          </p:cNvSpPr>
          <p:nvPr>
            <p:ph type="sldImg"/>
          </p:nvPr>
        </p:nvSpPr>
        <p:spPr>
          <a:xfrm>
            <a:off x="1144588" y="685800"/>
            <a:ext cx="4572000" cy="3429000"/>
          </a:xfrm>
          <a:ln/>
        </p:spPr>
      </p:sp>
      <p:sp>
        <p:nvSpPr>
          <p:cNvPr id="6451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z="1100" smtClean="0"/>
              <a:t>The PPF shows the tradeoff between the outputs of different goods at a given time, but the tradeoff can change over time.  </a:t>
            </a:r>
          </a:p>
          <a:p>
            <a:pPr eaLnBrk="1" hangingPunct="1"/>
            <a:endParaRPr lang="en-US" sz="1100" smtClean="0"/>
          </a:p>
          <a:p>
            <a:pPr eaLnBrk="1" hangingPunct="1"/>
            <a:r>
              <a:rPr lang="en-US" sz="1100" smtClean="0"/>
              <a:t>For example, over time, the economy might get more workers (or more factories or more land).  Or, a more efficient technology might be invented.  Both events – an increase in the economy’s resources or an improvement in technology – cause an expansion in the set of opportunities.  That is, both allow the economy to produce more of one or both goods.  </a:t>
            </a:r>
          </a:p>
          <a:p>
            <a:pPr eaLnBrk="1" hangingPunct="1"/>
            <a:endParaRPr lang="en-US" sz="1100" smtClean="0"/>
          </a:p>
          <a:p>
            <a:pPr eaLnBrk="1" hangingPunct="1"/>
            <a:r>
              <a:rPr lang="en-US" sz="1100" smtClean="0"/>
              <a:t>This is a simple example of economic growth, an important subject that gets its own chapter in the macroeconomics portion of the textbook.  </a:t>
            </a:r>
          </a:p>
          <a:p>
            <a:pPr eaLnBrk="1" hangingPunct="1"/>
            <a:endParaRPr lang="en-US" sz="1100" smtClean="0"/>
          </a:p>
          <a:p>
            <a:pPr eaLnBrk="1" hangingPunct="1"/>
            <a:r>
              <a:rPr lang="en-US" sz="1100" smtClean="0"/>
              <a:t>In the example shown on this slide, economic growth causes a parallel outward shift of the PPF.  Since the new PPF is parallel to the old one, the tradeoff between the two goods is the same.  However, this need not always be the case.  For example, if a new technology had more impact on the computer industry than on the wheat industry, then the horizontal (computer) intercept would increase more than the vertical (wheat) intercept, and the PPF would become flatter:  the opportunity cost of computers would fall, because the technology has made them relatively cheaper (relative to wheat).  Going into more detail here is probably beyond the scope of this chapter.  </a:t>
            </a:r>
          </a:p>
          <a:p>
            <a:pPr eaLnBrk="1" hangingPunct="1"/>
            <a:endParaRPr lang="en-US" sz="110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A10E993E-9470-4437-8606-D72A997F278B}" type="slidenum">
              <a:rPr lang="en-US" smtClean="0"/>
              <a:pPr eaLnBrk="1" hangingPunct="1"/>
              <a:t>23</a:t>
            </a:fld>
            <a:endParaRPr lang="en-US" smtClean="0"/>
          </a:p>
        </p:txBody>
      </p:sp>
      <p:sp>
        <p:nvSpPr>
          <p:cNvPr id="6451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1583DE69-6972-461A-896E-BD738027F71C}" type="slidenum">
              <a:rPr lang="en-US" sz="1200">
                <a:cs typeface="Arial" charset="0"/>
              </a:rPr>
              <a:pPr algn="r" eaLnBrk="1" hangingPunct="1"/>
              <a:t>23</a:t>
            </a:fld>
            <a:endParaRPr lang="en-US" sz="1200">
              <a:cs typeface="Arial" charset="0"/>
            </a:endParaRPr>
          </a:p>
        </p:txBody>
      </p:sp>
      <p:sp>
        <p:nvSpPr>
          <p:cNvPr id="64516" name="Rectangle 2"/>
          <p:cNvSpPr>
            <a:spLocks noGrp="1" noRot="1" noChangeAspect="1" noChangeArrowheads="1" noTextEdit="1"/>
          </p:cNvSpPr>
          <p:nvPr>
            <p:ph type="sldImg"/>
          </p:nvPr>
        </p:nvSpPr>
        <p:spPr>
          <a:xfrm>
            <a:off x="1144588" y="685800"/>
            <a:ext cx="4572000" cy="3429000"/>
          </a:xfrm>
          <a:ln/>
        </p:spPr>
      </p:sp>
      <p:sp>
        <p:nvSpPr>
          <p:cNvPr id="6451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z="1100" smtClean="0"/>
              <a:t>The PPF shows the tradeoff between the outputs of different goods at a given time, but the tradeoff can change over time.  </a:t>
            </a:r>
          </a:p>
          <a:p>
            <a:pPr eaLnBrk="1" hangingPunct="1"/>
            <a:endParaRPr lang="en-US" sz="1100" smtClean="0"/>
          </a:p>
          <a:p>
            <a:pPr eaLnBrk="1" hangingPunct="1"/>
            <a:r>
              <a:rPr lang="en-US" sz="1100" smtClean="0"/>
              <a:t>For example, over time, the economy might get more workers (or more factories or more land).  Or, a more efficient technology might be invented.  Both events – an increase in the economy’s resources or an improvement in technology – cause an expansion in the set of opportunities.  That is, both allow the economy to produce more of one or both goods.  </a:t>
            </a:r>
          </a:p>
          <a:p>
            <a:pPr eaLnBrk="1" hangingPunct="1"/>
            <a:endParaRPr lang="en-US" sz="1100" smtClean="0"/>
          </a:p>
          <a:p>
            <a:pPr eaLnBrk="1" hangingPunct="1"/>
            <a:r>
              <a:rPr lang="en-US" sz="1100" smtClean="0"/>
              <a:t>This is a simple example of economic growth, an important subject that gets its own chapter in the macroeconomics portion of the textbook.  </a:t>
            </a:r>
          </a:p>
          <a:p>
            <a:pPr eaLnBrk="1" hangingPunct="1"/>
            <a:endParaRPr lang="en-US" sz="1100" smtClean="0"/>
          </a:p>
          <a:p>
            <a:pPr eaLnBrk="1" hangingPunct="1"/>
            <a:r>
              <a:rPr lang="en-US" sz="1100" smtClean="0"/>
              <a:t>In the example shown on this slide, economic growth causes a parallel outward shift of the PPF.  Since the new PPF is parallel to the old one, the tradeoff between the two goods is the same.  However, this need not always be the case.  For example, if a new technology had more impact on the computer industry than on the wheat industry, then the horizontal (computer) intercept would increase more than the vertical (wheat) intercept, and the PPF would become flatter:  the opportunity cost of computers would fall, because the technology has made them relatively cheaper (relative to wheat).  Going into more detail here is probably beyond the scope of this chapter.  </a:t>
            </a:r>
          </a:p>
          <a:p>
            <a:pPr eaLnBrk="1" hangingPunct="1"/>
            <a:endParaRPr lang="en-US" sz="110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48B23C8A-EC15-4181-BB07-E68670FCCDB0}" type="slidenum">
              <a:rPr lang="en-US" smtClean="0"/>
              <a:pPr eaLnBrk="1" hangingPunct="1"/>
              <a:t>24</a:t>
            </a:fld>
            <a:endParaRPr lang="en-US" smtClean="0"/>
          </a:p>
        </p:txBody>
      </p:sp>
      <p:sp>
        <p:nvSpPr>
          <p:cNvPr id="6553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FA42F2F2-F855-4FC9-A3CC-CEB17CD6AEDB}" type="slidenum">
              <a:rPr lang="en-US" sz="1200">
                <a:cs typeface="Arial" charset="0"/>
              </a:rPr>
              <a:pPr algn="r" eaLnBrk="1" hangingPunct="1"/>
              <a:t>24</a:t>
            </a:fld>
            <a:endParaRPr lang="en-US" sz="1200">
              <a:cs typeface="Arial" charset="0"/>
            </a:endParaRPr>
          </a:p>
        </p:txBody>
      </p:sp>
      <p:sp>
        <p:nvSpPr>
          <p:cNvPr id="65540" name="Rectangle 2"/>
          <p:cNvSpPr>
            <a:spLocks noGrp="1" noRot="1" noChangeAspect="1" noChangeArrowheads="1" noTextEdit="1"/>
          </p:cNvSpPr>
          <p:nvPr>
            <p:ph type="sldImg"/>
          </p:nvPr>
        </p:nvSpPr>
        <p:spPr>
          <a:xfrm>
            <a:off x="1143000" y="534988"/>
            <a:ext cx="4572000" cy="3429000"/>
          </a:xfrm>
          <a:ln/>
        </p:spPr>
      </p:sp>
      <p:sp>
        <p:nvSpPr>
          <p:cNvPr id="65541"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398C7531-11FB-4F6D-8A70-6A8F14321799}" type="slidenum">
              <a:rPr lang="en-US" smtClean="0"/>
              <a:pPr eaLnBrk="1" hangingPunct="1"/>
              <a:t>25</a:t>
            </a:fld>
            <a:endParaRPr lang="en-US" smtClean="0"/>
          </a:p>
        </p:txBody>
      </p:sp>
      <p:sp>
        <p:nvSpPr>
          <p:cNvPr id="6656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A693CC37-CCC1-49DA-B7B0-9192C9103EC3}" type="slidenum">
              <a:rPr lang="en-US" sz="1200">
                <a:cs typeface="Arial" charset="0"/>
              </a:rPr>
              <a:pPr algn="r" eaLnBrk="1" hangingPunct="1"/>
              <a:t>25</a:t>
            </a:fld>
            <a:endParaRPr lang="en-US" sz="1200">
              <a:cs typeface="Arial" charset="0"/>
            </a:endParaRPr>
          </a:p>
        </p:txBody>
      </p:sp>
      <p:sp>
        <p:nvSpPr>
          <p:cNvPr id="66564" name="Rectangle 2"/>
          <p:cNvSpPr>
            <a:spLocks noGrp="1" noRot="1" noChangeAspect="1" noChangeArrowheads="1" noTextEdit="1"/>
          </p:cNvSpPr>
          <p:nvPr>
            <p:ph type="sldImg"/>
          </p:nvPr>
        </p:nvSpPr>
        <p:spPr>
          <a:xfrm>
            <a:off x="1143000" y="534988"/>
            <a:ext cx="4572000" cy="3429000"/>
          </a:xfrm>
          <a:ln/>
        </p:spPr>
      </p:sp>
      <p:sp>
        <p:nvSpPr>
          <p:cNvPr id="66565"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AFD3133B-18F0-4F73-9963-363B3F6AFECB}" type="slidenum">
              <a:rPr lang="en-US" smtClean="0"/>
              <a:pPr eaLnBrk="1" hangingPunct="1"/>
              <a:t>26</a:t>
            </a:fld>
            <a:endParaRPr lang="en-US" smtClean="0"/>
          </a:p>
        </p:txBody>
      </p:sp>
      <p:sp>
        <p:nvSpPr>
          <p:cNvPr id="6758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060488DA-C99E-4A3C-B3D6-8A7075B20BA1}" type="slidenum">
              <a:rPr lang="en-US" sz="1200">
                <a:cs typeface="Arial" charset="0"/>
              </a:rPr>
              <a:pPr algn="r" eaLnBrk="1" hangingPunct="1"/>
              <a:t>26</a:t>
            </a:fld>
            <a:endParaRPr lang="en-US" sz="1200">
              <a:cs typeface="Arial" charset="0"/>
            </a:endParaRPr>
          </a:p>
        </p:txBody>
      </p:sp>
      <p:sp>
        <p:nvSpPr>
          <p:cNvPr id="67588" name="Rectangle 2"/>
          <p:cNvSpPr>
            <a:spLocks noGrp="1" noRot="1" noChangeAspect="1" noChangeArrowheads="1" noTextEdit="1"/>
          </p:cNvSpPr>
          <p:nvPr>
            <p:ph type="sldImg"/>
          </p:nvPr>
        </p:nvSpPr>
        <p:spPr>
          <a:xfrm>
            <a:off x="1143000" y="534988"/>
            <a:ext cx="4572000" cy="3429000"/>
          </a:xfrm>
          <a:ln/>
        </p:spPr>
      </p:sp>
      <p:sp>
        <p:nvSpPr>
          <p:cNvPr id="67589"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Here, we are using “workers” for the more general “resources,” to keep things simple and consistent with the previous examples.  </a:t>
            </a:r>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BCD21559-773B-4407-A8BA-D3CC36BFD45A}" type="slidenum">
              <a:rPr lang="en-US" smtClean="0"/>
              <a:pPr eaLnBrk="1" hangingPunct="1"/>
              <a:t>27</a:t>
            </a:fld>
            <a:endParaRPr lang="en-US" smtClean="0"/>
          </a:p>
        </p:txBody>
      </p:sp>
      <p:sp>
        <p:nvSpPr>
          <p:cNvPr id="6861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A267B237-F1C1-42DB-AA8A-616C19CCAE9B}" type="slidenum">
              <a:rPr lang="en-US" sz="1200">
                <a:cs typeface="Arial" charset="0"/>
              </a:rPr>
              <a:pPr algn="r" eaLnBrk="1" hangingPunct="1"/>
              <a:t>27</a:t>
            </a:fld>
            <a:endParaRPr lang="en-US" sz="1200">
              <a:cs typeface="Arial" charset="0"/>
            </a:endParaRPr>
          </a:p>
        </p:txBody>
      </p:sp>
      <p:sp>
        <p:nvSpPr>
          <p:cNvPr id="68612" name="Rectangle 2"/>
          <p:cNvSpPr>
            <a:spLocks noGrp="1" noRot="1" noChangeAspect="1" noChangeArrowheads="1" noTextEdit="1"/>
          </p:cNvSpPr>
          <p:nvPr>
            <p:ph type="sldImg"/>
          </p:nvPr>
        </p:nvSpPr>
        <p:spPr>
          <a:xfrm>
            <a:off x="1143000" y="534988"/>
            <a:ext cx="4572000" cy="3429000"/>
          </a:xfrm>
          <a:ln/>
        </p:spPr>
      </p:sp>
      <p:sp>
        <p:nvSpPr>
          <p:cNvPr id="68613"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398C7531-11FB-4F6D-8A70-6A8F14321799}" type="slidenum">
              <a:rPr lang="en-US" smtClean="0"/>
              <a:pPr eaLnBrk="1" hangingPunct="1"/>
              <a:t>28</a:t>
            </a:fld>
            <a:endParaRPr lang="en-US" smtClean="0"/>
          </a:p>
        </p:txBody>
      </p:sp>
      <p:sp>
        <p:nvSpPr>
          <p:cNvPr id="6656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A693CC37-CCC1-49DA-B7B0-9192C9103EC3}" type="slidenum">
              <a:rPr lang="en-US" sz="1200">
                <a:cs typeface="Arial" charset="0"/>
              </a:rPr>
              <a:pPr algn="r" eaLnBrk="1" hangingPunct="1"/>
              <a:t>28</a:t>
            </a:fld>
            <a:endParaRPr lang="en-US" sz="1200">
              <a:cs typeface="Arial" charset="0"/>
            </a:endParaRPr>
          </a:p>
        </p:txBody>
      </p:sp>
      <p:sp>
        <p:nvSpPr>
          <p:cNvPr id="66564" name="Rectangle 2"/>
          <p:cNvSpPr>
            <a:spLocks noGrp="1" noRot="1" noChangeAspect="1" noChangeArrowheads="1" noTextEdit="1"/>
          </p:cNvSpPr>
          <p:nvPr>
            <p:ph type="sldImg"/>
          </p:nvPr>
        </p:nvSpPr>
        <p:spPr>
          <a:xfrm>
            <a:off x="1143000" y="534988"/>
            <a:ext cx="4572000" cy="3429000"/>
          </a:xfrm>
          <a:ln/>
        </p:spPr>
      </p:sp>
      <p:sp>
        <p:nvSpPr>
          <p:cNvPr id="66565"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CDEA2D70-56C2-462A-A64B-DC0E15E3D106}" type="slidenum">
              <a:rPr lang="en-US" smtClean="0"/>
              <a:pPr eaLnBrk="1" hangingPunct="1"/>
              <a:t>29</a:t>
            </a:fld>
            <a:endParaRPr lang="en-US" smtClean="0"/>
          </a:p>
        </p:txBody>
      </p:sp>
      <p:sp>
        <p:nvSpPr>
          <p:cNvPr id="696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EC8AC8B1-1A58-4ABD-A199-F46D856A3BCC}" type="slidenum">
              <a:rPr lang="en-US" sz="1200">
                <a:cs typeface="Arial" charset="0"/>
              </a:rPr>
              <a:pPr algn="r" eaLnBrk="1" hangingPunct="1"/>
              <a:t>29</a:t>
            </a:fld>
            <a:endParaRPr lang="en-US" sz="1200">
              <a:cs typeface="Arial" charset="0"/>
            </a:endParaRPr>
          </a:p>
        </p:txBody>
      </p:sp>
      <p:sp>
        <p:nvSpPr>
          <p:cNvPr id="69636" name="Rectangle 2"/>
          <p:cNvSpPr>
            <a:spLocks noGrp="1" noRot="1" noChangeAspect="1" noChangeArrowheads="1" noTextEdit="1"/>
          </p:cNvSpPr>
          <p:nvPr>
            <p:ph type="sldImg"/>
          </p:nvPr>
        </p:nvSpPr>
        <p:spPr>
          <a:xfrm>
            <a:off x="1143000" y="534988"/>
            <a:ext cx="4572000" cy="3429000"/>
          </a:xfrm>
          <a:ln/>
        </p:spPr>
      </p:sp>
      <p:sp>
        <p:nvSpPr>
          <p:cNvPr id="69637"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The bow-shaped PPF is more realistic.  However, the linear PPF is simpler to work with, and we can learn a lot about how the economy works using the linear PPF.  In Chapter 3, we will use a linear PPF to show how trade can make two countries (or two individuals) better off. </a:t>
            </a:r>
          </a:p>
          <a:p>
            <a:pPr eaLnBrk="1" hangingPunct="1"/>
            <a:endParaRPr lang="en-US" smtClean="0"/>
          </a:p>
          <a:p>
            <a:pPr eaLnBrk="1" hangingPunct="1"/>
            <a:r>
              <a:rPr lang="en-US" smtClean="0"/>
              <a:t>Note:  In the “Problems and Applications” at the end of the chapter, problem 4 asks students to construct a PPF for an economy with three different workers (Larry, Moe, and Curly), each with a different opportunity cost.  The PPF ends up having three line segments (one for each worker), which--very roughly--approximates a bow-shape.  After students work through and understand this problem, it should not be hard for them to understand the following:  the more different kinds of workers (or, more generally, resources) there are, the closer the PPF will resemble a smooth bow shape.  In an actual economy like Canada, there are millions of different workers with different opportunity costs, so a smooth bow-shaped PPF is a nearly perfect approximation to the actual PPF.  </a:t>
            </a:r>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630D175D-8E03-4673-9BA2-D5BB71B79531}" type="slidenum">
              <a:rPr lang="en-US" smtClean="0"/>
              <a:pPr eaLnBrk="1" hangingPunct="1"/>
              <a:t>30</a:t>
            </a:fld>
            <a:endParaRPr lang="en-US" smtClean="0"/>
          </a:p>
        </p:txBody>
      </p:sp>
      <p:sp>
        <p:nvSpPr>
          <p:cNvPr id="7065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C85D0E-2E90-4C00-9B0A-93FB0106A17A}" type="slidenum">
              <a:rPr lang="en-US" sz="1200">
                <a:cs typeface="Arial" charset="0"/>
              </a:rPr>
              <a:pPr algn="r" eaLnBrk="1" hangingPunct="1"/>
              <a:t>30</a:t>
            </a:fld>
            <a:endParaRPr lang="en-US" sz="1200">
              <a:cs typeface="Arial" charset="0"/>
            </a:endParaRPr>
          </a:p>
        </p:txBody>
      </p:sp>
      <p:sp>
        <p:nvSpPr>
          <p:cNvPr id="70660" name="Rectangle 2"/>
          <p:cNvSpPr>
            <a:spLocks noGrp="1" noRot="1" noChangeAspect="1" noChangeArrowheads="1" noTextEdit="1"/>
          </p:cNvSpPr>
          <p:nvPr>
            <p:ph type="sldImg"/>
          </p:nvPr>
        </p:nvSpPr>
        <p:spPr>
          <a:xfrm>
            <a:off x="1143000" y="534988"/>
            <a:ext cx="4572000" cy="3429000"/>
          </a:xfrm>
          <a:ln/>
        </p:spPr>
      </p:sp>
      <p:sp>
        <p:nvSpPr>
          <p:cNvPr id="70661" name="Rectangle 3"/>
          <p:cNvSpPr>
            <a:spLocks noGrp="1" noChangeArrowheads="1"/>
          </p:cNvSpPr>
          <p:nvPr>
            <p:ph type="body" idx="1"/>
          </p:nvPr>
        </p:nvSpPr>
        <p:spPr>
          <a:xfrm>
            <a:off x="685800" y="4248150"/>
            <a:ext cx="5486400" cy="42100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AU"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5045F2-3A1D-4661-97B5-A0FE2D26A8FF}"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901571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5045F2-3A1D-4661-97B5-A0FE2D26A8FF}"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88683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5045F2-3A1D-4661-97B5-A0FE2D26A8FF}"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2230153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5045F2-3A1D-4661-97B5-A0FE2D26A8FF}" type="datetimeFigureOut">
              <a:rPr lang="en-US" smtClean="0"/>
              <a:pPr/>
              <a:t>9/9/2014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424127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5045F2-3A1D-4661-97B5-A0FE2D26A8FF}" type="datetimeFigureOut">
              <a:rPr lang="en-US" smtClean="0"/>
              <a:pPr/>
              <a:t>9/9/2014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2265016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5045F2-3A1D-4661-97B5-A0FE2D26A8FF}" type="datetimeFigureOut">
              <a:rPr lang="en-US" smtClean="0"/>
              <a:pPr/>
              <a:t>9/9/2014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3312242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5045F2-3A1D-4661-97B5-A0FE2D26A8FF}" type="datetimeFigureOut">
              <a:rPr lang="en-US" smtClean="0"/>
              <a:pPr/>
              <a:t>9/9/2014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529857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5045F2-3A1D-4661-97B5-A0FE2D26A8FF}" type="datetimeFigureOut">
              <a:rPr lang="en-US" smtClean="0"/>
              <a:pPr/>
              <a:t>9/9/2014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682427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5045F2-3A1D-4661-97B5-A0FE2D26A8FF}" type="datetimeFigureOut">
              <a:rPr lang="en-US" smtClean="0"/>
              <a:pPr/>
              <a:t>9/9/2014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2549422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5045F2-3A1D-4661-97B5-A0FE2D26A8FF}"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1264130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5045F2-3A1D-4661-97B5-A0FE2D26A8FF}"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627507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5045F2-3A1D-4661-97B5-A0FE2D26A8FF}" type="datetimeFigureOut">
              <a:rPr lang="en-US" smtClean="0"/>
              <a:pPr/>
              <a:t>9/9/2014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6641AA-2C55-46E6-9DF4-A08C9AACF985}" type="slidenum">
              <a:rPr lang="en-US" smtClean="0"/>
              <a:pPr/>
              <a:t>‹#›</a:t>
            </a:fld>
            <a:endParaRPr lang="en-US"/>
          </a:p>
        </p:txBody>
      </p:sp>
    </p:spTree>
    <p:extLst>
      <p:ext uri="{BB962C8B-B14F-4D97-AF65-F5344CB8AC3E}">
        <p14:creationId xmlns:p14="http://schemas.microsoft.com/office/powerpoint/2010/main" xmlns="" val="3214239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Program%20Files/TurningPoint/2003/Questions.html"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hyperlink" Target="../../Program%20Files/TurningPoint/2003/Questions.html" TargetMode="Externa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Microsoft_Office_Excel_Chart1.xls"/></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Microsoft_Office_Excel_Chart2.xls"/></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Microsoft_Office_Excel_Chart3.xls"/></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oleObject" Target="../embeddings/Microsoft_Office_Excel_Chart4.xls"/></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oleObject" Target="../embeddings/Microsoft_Office_Excel_Chart6.xls"/><Relationship Id="rId4" Type="http://schemas.openxmlformats.org/officeDocument/2006/relationships/oleObject" Target="../embeddings/Microsoft_Office_Excel_Chart5.xls"/></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oleObject" Target="../embeddings/Microsoft_Office_Excel_Chart8.xls"/><Relationship Id="rId4" Type="http://schemas.openxmlformats.org/officeDocument/2006/relationships/oleObject" Target="../embeddings/Microsoft_Office_Excel_Chart7.xls"/></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oleObject" Target="../embeddings/Microsoft_Office_Excel_Chart9.xls"/></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oleObject" Target="../embeddings/Microsoft_Office_Excel_Chart10.xls"/></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Chapter 1 Recommended Questions</a:t>
            </a:r>
            <a:endParaRPr lang="en-US" dirty="0"/>
          </a:p>
        </p:txBody>
      </p:sp>
      <p:sp>
        <p:nvSpPr>
          <p:cNvPr id="3" name="Content Placeholder 2"/>
          <p:cNvSpPr>
            <a:spLocks noGrp="1"/>
          </p:cNvSpPr>
          <p:nvPr>
            <p:ph idx="1"/>
          </p:nvPr>
        </p:nvSpPr>
        <p:spPr/>
        <p:txBody>
          <a:bodyPr/>
          <a:lstStyle/>
          <a:p>
            <a:r>
              <a:rPr lang="en-US" dirty="0" smtClean="0"/>
              <a:t>Textbook – Problems and Applications: 3-9, 11, 12</a:t>
            </a:r>
          </a:p>
          <a:p>
            <a:r>
              <a:rPr lang="en-US" dirty="0" smtClean="0"/>
              <a:t>Study Guide</a:t>
            </a:r>
          </a:p>
          <a:p>
            <a:pPr lvl="1"/>
            <a:r>
              <a:rPr lang="en-US" dirty="0" smtClean="0"/>
              <a:t>T/F Questions: Not 10, 11</a:t>
            </a:r>
          </a:p>
          <a:p>
            <a:pPr lvl="1"/>
            <a:r>
              <a:rPr lang="en-US" dirty="0" smtClean="0"/>
              <a:t>MC Questions: Not 15, 16</a:t>
            </a:r>
          </a:p>
          <a:p>
            <a:pPr lvl="1"/>
            <a:r>
              <a:rPr lang="en-US" dirty="0" smtClean="0"/>
              <a:t>Short Answer: Not 10</a:t>
            </a:r>
          </a:p>
        </p:txBody>
      </p:sp>
    </p:spTree>
    <p:extLst>
      <p:ext uri="{BB962C8B-B14F-4D97-AF65-F5344CB8AC3E}">
        <p14:creationId xmlns:p14="http://schemas.microsoft.com/office/powerpoint/2010/main" xmlns="" val="12700942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2</a:t>
            </a:r>
            <a:br>
              <a:rPr lang="en-US" dirty="0" smtClean="0"/>
            </a:br>
            <a:r>
              <a:rPr lang="en-US" dirty="0" smtClean="0"/>
              <a:t>Thinking Like an Economist</a:t>
            </a:r>
            <a:endParaRPr lang="en-US" dirty="0"/>
          </a:p>
        </p:txBody>
      </p:sp>
    </p:spTree>
    <p:extLst>
      <p:ext uri="{BB962C8B-B14F-4D97-AF65-F5344CB8AC3E}">
        <p14:creationId xmlns:p14="http://schemas.microsoft.com/office/powerpoint/2010/main" xmlns="" val="26527360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Models and Assumptions</a:t>
            </a:r>
            <a:endParaRPr lang="en-US" dirty="0"/>
          </a:p>
        </p:txBody>
      </p:sp>
      <p:sp>
        <p:nvSpPr>
          <p:cNvPr id="3" name="Content Placeholder 2"/>
          <p:cNvSpPr>
            <a:spLocks noGrp="1"/>
          </p:cNvSpPr>
          <p:nvPr>
            <p:ph idx="1"/>
          </p:nvPr>
        </p:nvSpPr>
        <p:spPr>
          <a:xfrm>
            <a:off x="457200" y="1600200"/>
            <a:ext cx="5562600" cy="4800600"/>
          </a:xfrm>
        </p:spPr>
        <p:txBody>
          <a:bodyPr>
            <a:normAutofit fontScale="92500" lnSpcReduction="20000"/>
          </a:bodyPr>
          <a:lstStyle/>
          <a:p>
            <a:r>
              <a:rPr lang="en-US" dirty="0" smtClean="0"/>
              <a:t>Economists use Models to try and explain the world around us</a:t>
            </a:r>
          </a:p>
          <a:p>
            <a:r>
              <a:rPr lang="en-US" dirty="0" smtClean="0"/>
              <a:t>In order to be useable and understandable, models need to be a simpler version of reality</a:t>
            </a:r>
          </a:p>
          <a:p>
            <a:r>
              <a:rPr lang="en-US" dirty="0" smtClean="0"/>
              <a:t>This is done by making simplifying assumptions </a:t>
            </a:r>
          </a:p>
          <a:p>
            <a:r>
              <a:rPr lang="en-US" dirty="0" smtClean="0"/>
              <a:t>These assumptions may be completely unreasonable, but they simplify our analysis so that we can arrive at simple underlying truths</a:t>
            </a:r>
            <a:endParaRPr lang="en-US" dirty="0"/>
          </a:p>
        </p:txBody>
      </p:sp>
      <p:pic>
        <p:nvPicPr>
          <p:cNvPr id="9218" name="Picture 2" descr="https://encrypted-tbn1.gstatic.com/images?q=tbn:ANd9GcRjzodYLsQejgeH-4GtUKUDlhI4gc2KdhW382Nhz2J7zDshfhhi8Q"/>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400799" y="1752600"/>
            <a:ext cx="2409825" cy="1895476"/>
          </a:xfrm>
          <a:prstGeom prst="rect">
            <a:avLst/>
          </a:prstGeom>
          <a:noFill/>
          <a:extLst>
            <a:ext uri="{909E8E84-426E-40DD-AFC4-6F175D3DCCD1}">
              <a14:hiddenFill xmlns:a14="http://schemas.microsoft.com/office/drawing/2010/main" xmlns="">
                <a:solidFill>
                  <a:srgbClr val="FFFFFF"/>
                </a:solidFill>
              </a14:hiddenFill>
            </a:ext>
          </a:extLst>
        </p:spPr>
      </p:pic>
      <p:pic>
        <p:nvPicPr>
          <p:cNvPr id="9220" name="Picture 4" descr="https://encrypted-tbn1.gstatic.com/images?q=tbn:ANd9GcSpCbqggUT7Zw_lzF0i2Yr8g9ImeOUjqgsOEVUtfAof4MbNo6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296024" y="4419600"/>
            <a:ext cx="2514600" cy="1819276"/>
          </a:xfrm>
          <a:prstGeom prst="rect">
            <a:avLst/>
          </a:prstGeom>
          <a:noFill/>
          <a:extLst>
            <a:ext uri="{909E8E84-426E-40DD-AFC4-6F175D3DCCD1}">
              <a14:hiddenFill xmlns:a14="http://schemas.microsoft.com/office/drawing/2010/main" xmlns="">
                <a:solidFill>
                  <a:srgbClr val="FFFFFF"/>
                </a:solidFill>
              </a14:hiddenFill>
            </a:ext>
          </a:extLst>
        </p:spPr>
      </p:pic>
      <p:cxnSp>
        <p:nvCxnSpPr>
          <p:cNvPr id="5" name="Straight Arrow Connector 4"/>
          <p:cNvCxnSpPr>
            <a:stCxn id="9218" idx="2"/>
          </p:cNvCxnSpPr>
          <p:nvPr/>
        </p:nvCxnSpPr>
        <p:spPr>
          <a:xfrm flipH="1">
            <a:off x="7605711" y="3648076"/>
            <a:ext cx="1" cy="771524"/>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9851700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428625" y="252413"/>
            <a:ext cx="8258175" cy="914400"/>
          </a:xfrm>
        </p:spPr>
        <p:txBody>
          <a:bodyPr>
            <a:normAutofit fontScale="90000"/>
          </a:bodyPr>
          <a:lstStyle/>
          <a:p>
            <a:pPr algn="l" eaLnBrk="1" hangingPunct="1">
              <a:tabLst>
                <a:tab pos="4114800" algn="ctr"/>
              </a:tabLst>
            </a:pPr>
            <a:r>
              <a:rPr lang="en-US" sz="3600" smtClean="0">
                <a:solidFill>
                  <a:schemeClr val="tx1"/>
                </a:solidFill>
              </a:rPr>
              <a:t>Our First Model:  </a:t>
            </a:r>
            <a:br>
              <a:rPr lang="en-US" sz="3600" smtClean="0">
                <a:solidFill>
                  <a:schemeClr val="tx1"/>
                </a:solidFill>
              </a:rPr>
            </a:br>
            <a:r>
              <a:rPr lang="en-US" sz="3600" smtClean="0">
                <a:solidFill>
                  <a:schemeClr val="tx1"/>
                </a:solidFill>
              </a:rPr>
              <a:t>	The Circular-Flow Diagram</a:t>
            </a:r>
          </a:p>
        </p:txBody>
      </p:sp>
      <p:sp>
        <p:nvSpPr>
          <p:cNvPr id="22533" name="Rectangle 3"/>
          <p:cNvSpPr>
            <a:spLocks noGrp="1" noChangeArrowheads="1"/>
          </p:cNvSpPr>
          <p:nvPr>
            <p:ph type="body" idx="4294967295"/>
          </p:nvPr>
        </p:nvSpPr>
        <p:spPr>
          <a:xfrm>
            <a:off x="336550" y="1438275"/>
            <a:ext cx="8229600" cy="5037138"/>
          </a:xfrm>
        </p:spPr>
        <p:txBody>
          <a:bodyPr/>
          <a:lstStyle/>
          <a:p>
            <a:pPr eaLnBrk="1" hangingPunct="1">
              <a:buClr>
                <a:srgbClr val="0070C0"/>
              </a:buClr>
            </a:pPr>
            <a:r>
              <a:rPr lang="en-US" smtClean="0"/>
              <a:t>The </a:t>
            </a:r>
            <a:r>
              <a:rPr lang="en-US" b="1" smtClean="0">
                <a:solidFill>
                  <a:srgbClr val="CC0000"/>
                </a:solidFill>
              </a:rPr>
              <a:t>Circular-Flow Diagram</a:t>
            </a:r>
            <a:r>
              <a:rPr lang="en-US" smtClean="0"/>
              <a:t>:  a visual model of the economy, shows how dollars flow through markets among households and firms</a:t>
            </a:r>
          </a:p>
          <a:p>
            <a:pPr eaLnBrk="1" hangingPunct="1">
              <a:buClr>
                <a:srgbClr val="0070C0"/>
              </a:buClr>
            </a:pPr>
            <a:r>
              <a:rPr lang="en-US" smtClean="0"/>
              <a:t>Two types of “actors”:  </a:t>
            </a:r>
          </a:p>
          <a:p>
            <a:pPr lvl="1" eaLnBrk="1" hangingPunct="1">
              <a:buClr>
                <a:srgbClr val="0070C0"/>
              </a:buClr>
            </a:pPr>
            <a:r>
              <a:rPr lang="en-US" smtClean="0"/>
              <a:t>households</a:t>
            </a:r>
          </a:p>
          <a:p>
            <a:pPr lvl="1" eaLnBrk="1" hangingPunct="1">
              <a:buClr>
                <a:srgbClr val="0070C0"/>
              </a:buClr>
            </a:pPr>
            <a:r>
              <a:rPr lang="en-US" smtClean="0"/>
              <a:t>firms </a:t>
            </a:r>
          </a:p>
          <a:p>
            <a:pPr eaLnBrk="1" hangingPunct="1">
              <a:buClr>
                <a:srgbClr val="0070C0"/>
              </a:buClr>
            </a:pPr>
            <a:r>
              <a:rPr lang="en-US" smtClean="0"/>
              <a:t>Two markets:</a:t>
            </a:r>
          </a:p>
          <a:p>
            <a:pPr lvl="1" eaLnBrk="1" hangingPunct="1">
              <a:buClr>
                <a:srgbClr val="0070C0"/>
              </a:buClr>
            </a:pPr>
            <a:r>
              <a:rPr lang="en-US" smtClean="0"/>
              <a:t>the market for goods and services </a:t>
            </a:r>
          </a:p>
          <a:p>
            <a:pPr lvl="1" eaLnBrk="1" hangingPunct="1">
              <a:buClr>
                <a:srgbClr val="0070C0"/>
              </a:buClr>
            </a:pPr>
            <a:r>
              <a:rPr lang="en-US" smtClean="0"/>
              <a:t>the market for “factors of production”</a:t>
            </a:r>
          </a:p>
        </p:txBody>
      </p:sp>
    </p:spTree>
    <p:extLst>
      <p:ext uri="{BB962C8B-B14F-4D97-AF65-F5344CB8AC3E}">
        <p14:creationId xmlns:p14="http://schemas.microsoft.com/office/powerpoint/2010/main" xmlns="" val="532214652"/>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2" name="Rectangle 2"/>
          <p:cNvSpPr>
            <a:spLocks noGrp="1" noChangeArrowheads="1"/>
          </p:cNvSpPr>
          <p:nvPr>
            <p:ph type="title" idx="4294967295"/>
          </p:nvPr>
        </p:nvSpPr>
        <p:spPr>
          <a:xfrm>
            <a:off x="357188" y="252413"/>
            <a:ext cx="8410575" cy="681037"/>
          </a:xfrm>
        </p:spPr>
        <p:txBody>
          <a:bodyPr/>
          <a:lstStyle/>
          <a:p>
            <a:pPr eaLnBrk="1" hangingPunct="1">
              <a:defRPr/>
            </a:pPr>
            <a:r>
              <a:rPr lang="en-US" sz="3600" dirty="0" smtClean="0">
                <a:solidFill>
                  <a:schemeClr val="tx1"/>
                </a:solidFill>
                <a:latin typeface="+mn-lt"/>
              </a:rPr>
              <a:t>Factors of Production</a:t>
            </a:r>
          </a:p>
        </p:txBody>
      </p:sp>
      <p:sp>
        <p:nvSpPr>
          <p:cNvPr id="23557" name="Rectangle 3"/>
          <p:cNvSpPr>
            <a:spLocks noGrp="1" noChangeArrowheads="1"/>
          </p:cNvSpPr>
          <p:nvPr>
            <p:ph type="body" idx="4294967295"/>
          </p:nvPr>
        </p:nvSpPr>
        <p:spPr>
          <a:xfrm>
            <a:off x="336550" y="1238250"/>
            <a:ext cx="8056563" cy="5130800"/>
          </a:xfrm>
        </p:spPr>
        <p:txBody>
          <a:bodyPr/>
          <a:lstStyle/>
          <a:p>
            <a:pPr eaLnBrk="1" hangingPunct="1">
              <a:buClr>
                <a:srgbClr val="0070C0"/>
              </a:buClr>
            </a:pPr>
            <a:r>
              <a:rPr lang="en-US" b="1" smtClean="0">
                <a:solidFill>
                  <a:srgbClr val="CC3300"/>
                </a:solidFill>
              </a:rPr>
              <a:t>Factors of production:</a:t>
            </a:r>
            <a:r>
              <a:rPr lang="en-US" smtClean="0"/>
              <a:t>  the resources the economy uses to produce goods &amp; services,  including</a:t>
            </a:r>
          </a:p>
          <a:p>
            <a:pPr lvl="1" eaLnBrk="1" hangingPunct="1">
              <a:buClr>
                <a:srgbClr val="0070C0"/>
              </a:buClr>
            </a:pPr>
            <a:r>
              <a:rPr lang="en-US" sz="2800" smtClean="0"/>
              <a:t>labour </a:t>
            </a:r>
          </a:p>
          <a:p>
            <a:pPr lvl="1" eaLnBrk="1" hangingPunct="1">
              <a:buClr>
                <a:srgbClr val="0070C0"/>
              </a:buClr>
            </a:pPr>
            <a:r>
              <a:rPr lang="en-US" sz="2800" smtClean="0"/>
              <a:t>land </a:t>
            </a:r>
          </a:p>
          <a:p>
            <a:pPr lvl="1" eaLnBrk="1" hangingPunct="1">
              <a:buClr>
                <a:srgbClr val="0070C0"/>
              </a:buClr>
            </a:pPr>
            <a:r>
              <a:rPr lang="en-US" sz="2800" smtClean="0"/>
              <a:t>capital (buildings &amp; machines used in production)</a:t>
            </a:r>
          </a:p>
        </p:txBody>
      </p:sp>
    </p:spTree>
    <p:extLst>
      <p:ext uri="{BB962C8B-B14F-4D97-AF65-F5344CB8AC3E}">
        <p14:creationId xmlns:p14="http://schemas.microsoft.com/office/powerpoint/2010/main" xmlns="" val="66534616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ChangeArrowheads="1"/>
          </p:cNvSpPr>
          <p:nvPr/>
        </p:nvSpPr>
        <p:spPr bwMode="auto">
          <a:xfrm>
            <a:off x="198438" y="2933700"/>
            <a:ext cx="2035175" cy="981075"/>
          </a:xfrm>
          <a:prstGeom prst="rect">
            <a:avLst/>
          </a:prstGeom>
          <a:solidFill>
            <a:srgbClr val="FF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AU">
              <a:cs typeface="Arial" charset="0"/>
            </a:endParaRPr>
          </a:p>
        </p:txBody>
      </p:sp>
      <p:sp>
        <p:nvSpPr>
          <p:cNvPr id="185346" name="Rectangle 2"/>
          <p:cNvSpPr>
            <a:spLocks noChangeArrowheads="1"/>
          </p:cNvSpPr>
          <p:nvPr/>
        </p:nvSpPr>
        <p:spPr bwMode="auto">
          <a:xfrm>
            <a:off x="6580188" y="2921000"/>
            <a:ext cx="2251075" cy="989013"/>
          </a:xfrm>
          <a:prstGeom prst="rect">
            <a:avLst/>
          </a:prstGeom>
          <a:solidFill>
            <a:srgbClr val="FF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AU">
              <a:cs typeface="Arial" charset="0"/>
            </a:endParaRPr>
          </a:p>
        </p:txBody>
      </p:sp>
      <p:sp>
        <p:nvSpPr>
          <p:cNvPr id="20484" name="Rectangle 3"/>
          <p:cNvSpPr>
            <a:spLocks noGrp="1" noChangeArrowheads="1"/>
          </p:cNvSpPr>
          <p:nvPr>
            <p:ph type="title" idx="4294967295"/>
          </p:nvPr>
        </p:nvSpPr>
        <p:spPr>
          <a:xfrm>
            <a:off x="228600" y="138113"/>
            <a:ext cx="8229600" cy="565150"/>
          </a:xfrm>
        </p:spPr>
        <p:txBody>
          <a:bodyPr/>
          <a:lstStyle/>
          <a:p>
            <a:pPr algn="l" eaLnBrk="1" hangingPunct="1"/>
            <a:r>
              <a:rPr lang="en-US" sz="2500" smtClean="0"/>
              <a:t>FIGURE 1:   </a:t>
            </a:r>
            <a:r>
              <a:rPr lang="en-US" sz="2700" smtClean="0"/>
              <a:t>The Circular-Flow Diagram</a:t>
            </a:r>
          </a:p>
        </p:txBody>
      </p:sp>
      <p:sp>
        <p:nvSpPr>
          <p:cNvPr id="185348" name="Text Box 4"/>
          <p:cNvSpPr txBox="1">
            <a:spLocks noChangeArrowheads="1"/>
          </p:cNvSpPr>
          <p:nvPr/>
        </p:nvSpPr>
        <p:spPr bwMode="auto">
          <a:xfrm>
            <a:off x="2819400" y="881063"/>
            <a:ext cx="5954713" cy="1860550"/>
          </a:xfrm>
          <a:prstGeom prst="rect">
            <a:avLst/>
          </a:prstGeom>
          <a:solidFill>
            <a:srgbClr val="FFFFCC"/>
          </a:solidFill>
          <a:ln w="9525">
            <a:noFill/>
            <a:miter lim="800000"/>
            <a:headEnd/>
            <a:tailEnd/>
          </a:ln>
          <a:effectLst>
            <a:outerShdw dist="71842" dir="2700000" algn="ctr" rotWithShape="0">
              <a:schemeClr val="bg2"/>
            </a:outerShdw>
          </a:effectLst>
        </p:spPr>
        <p:txBody>
          <a:bodyPr>
            <a:spAutoFit/>
          </a:bodyPr>
          <a:lstStyle/>
          <a:p>
            <a:pPr marL="290513" indent="-231775">
              <a:spcBef>
                <a:spcPct val="15000"/>
              </a:spcBef>
              <a:buClr>
                <a:srgbClr val="CC0000"/>
              </a:buClr>
              <a:buFont typeface="Wingdings" pitchFamily="2" charset="2"/>
              <a:buNone/>
              <a:defRPr/>
            </a:pPr>
            <a:r>
              <a:rPr lang="en-US" sz="2700" b="1" dirty="0">
                <a:ea typeface="+mn-ea"/>
                <a:cs typeface="Arial" charset="0"/>
              </a:rPr>
              <a:t>Households</a:t>
            </a:r>
            <a:r>
              <a:rPr lang="en-US" sz="2700" dirty="0">
                <a:ea typeface="+mn-ea"/>
                <a:cs typeface="Arial" charset="0"/>
              </a:rPr>
              <a:t>:</a:t>
            </a:r>
          </a:p>
          <a:p>
            <a:pPr marL="290513" indent="-231775">
              <a:spcBef>
                <a:spcPct val="15000"/>
              </a:spcBef>
              <a:buClr>
                <a:srgbClr val="CC0000"/>
              </a:buClr>
              <a:buFont typeface="Wingdings" pitchFamily="2" charset="2"/>
              <a:buChar char="§"/>
              <a:defRPr/>
            </a:pPr>
            <a:r>
              <a:rPr lang="en-US" sz="2700" dirty="0">
                <a:ea typeface="+mn-ea"/>
                <a:cs typeface="Arial" charset="0"/>
              </a:rPr>
              <a:t>Own the factors of production, </a:t>
            </a:r>
            <a:br>
              <a:rPr lang="en-US" sz="2700" dirty="0">
                <a:ea typeface="+mn-ea"/>
                <a:cs typeface="Arial" charset="0"/>
              </a:rPr>
            </a:br>
            <a:r>
              <a:rPr lang="en-US" sz="2700" dirty="0">
                <a:ea typeface="+mn-ea"/>
                <a:cs typeface="Arial" charset="0"/>
              </a:rPr>
              <a:t>sell/rent them to firms for income</a:t>
            </a:r>
          </a:p>
          <a:p>
            <a:pPr marL="290513" indent="-231775">
              <a:spcBef>
                <a:spcPct val="15000"/>
              </a:spcBef>
              <a:buClr>
                <a:srgbClr val="CC0000"/>
              </a:buClr>
              <a:buFont typeface="Wingdings" pitchFamily="2" charset="2"/>
              <a:buChar char="§"/>
              <a:defRPr/>
            </a:pPr>
            <a:r>
              <a:rPr lang="en-US" sz="2700" dirty="0">
                <a:ea typeface="+mn-ea"/>
                <a:cs typeface="Arial" charset="0"/>
              </a:rPr>
              <a:t>Buy and consume goods &amp; services</a:t>
            </a:r>
          </a:p>
        </p:txBody>
      </p:sp>
      <p:grpSp>
        <p:nvGrpSpPr>
          <p:cNvPr id="2" name="Group 5"/>
          <p:cNvGrpSpPr>
            <a:grpSpLocks/>
          </p:cNvGrpSpPr>
          <p:nvPr/>
        </p:nvGrpSpPr>
        <p:grpSpPr bwMode="auto">
          <a:xfrm>
            <a:off x="6624638" y="2968625"/>
            <a:ext cx="2162175" cy="893763"/>
            <a:chOff x="4173" y="1870"/>
            <a:chExt cx="1362" cy="563"/>
          </a:xfrm>
        </p:grpSpPr>
        <p:sp>
          <p:nvSpPr>
            <p:cNvPr id="20493" name="Rectangle 6"/>
            <p:cNvSpPr>
              <a:spLocks noChangeArrowheads="1"/>
            </p:cNvSpPr>
            <p:nvPr/>
          </p:nvSpPr>
          <p:spPr bwMode="auto">
            <a:xfrm>
              <a:off x="4173" y="1870"/>
              <a:ext cx="1362" cy="563"/>
            </a:xfrm>
            <a:prstGeom prst="rect">
              <a:avLst/>
            </a:prstGeom>
            <a:solidFill>
              <a:srgbClr val="99CC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en-AU">
                <a:cs typeface="Arial" charset="0"/>
              </a:endParaRPr>
            </a:p>
          </p:txBody>
        </p:sp>
        <p:sp>
          <p:nvSpPr>
            <p:cNvPr id="20494" name="Text Box 7"/>
            <p:cNvSpPr txBox="1">
              <a:spLocks noChangeArrowheads="1"/>
            </p:cNvSpPr>
            <p:nvPr/>
          </p:nvSpPr>
          <p:spPr bwMode="auto">
            <a:xfrm>
              <a:off x="4202" y="1998"/>
              <a:ext cx="1309" cy="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700">
                  <a:cs typeface="Arial" charset="0"/>
                </a:rPr>
                <a:t>Households</a:t>
              </a:r>
            </a:p>
          </p:txBody>
        </p:sp>
      </p:grpSp>
      <p:grpSp>
        <p:nvGrpSpPr>
          <p:cNvPr id="3" name="Group 8"/>
          <p:cNvGrpSpPr>
            <a:grpSpLocks/>
          </p:cNvGrpSpPr>
          <p:nvPr/>
        </p:nvGrpSpPr>
        <p:grpSpPr bwMode="auto">
          <a:xfrm>
            <a:off x="241300" y="2978150"/>
            <a:ext cx="1944688" cy="893763"/>
            <a:chOff x="131" y="1876"/>
            <a:chExt cx="1225" cy="563"/>
          </a:xfrm>
        </p:grpSpPr>
        <p:sp>
          <p:nvSpPr>
            <p:cNvPr id="20491" name="Rectangle 9"/>
            <p:cNvSpPr>
              <a:spLocks noChangeArrowheads="1"/>
            </p:cNvSpPr>
            <p:nvPr/>
          </p:nvSpPr>
          <p:spPr bwMode="auto">
            <a:xfrm>
              <a:off x="131" y="1876"/>
              <a:ext cx="1225" cy="563"/>
            </a:xfrm>
            <a:prstGeom prst="rect">
              <a:avLst/>
            </a:prstGeom>
            <a:solidFill>
              <a:srgbClr val="99CC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en-AU">
                <a:cs typeface="Arial" charset="0"/>
              </a:endParaRPr>
            </a:p>
          </p:txBody>
        </p:sp>
        <p:sp>
          <p:nvSpPr>
            <p:cNvPr id="20492" name="Text Box 10"/>
            <p:cNvSpPr txBox="1">
              <a:spLocks noChangeArrowheads="1"/>
            </p:cNvSpPr>
            <p:nvPr/>
          </p:nvSpPr>
          <p:spPr bwMode="auto">
            <a:xfrm>
              <a:off x="246" y="1989"/>
              <a:ext cx="1021" cy="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700">
                  <a:cs typeface="Arial" charset="0"/>
                </a:rPr>
                <a:t>Firms</a:t>
              </a:r>
            </a:p>
          </p:txBody>
        </p:sp>
      </p:grpSp>
      <p:sp>
        <p:nvSpPr>
          <p:cNvPr id="187401" name="Text Box 9"/>
          <p:cNvSpPr txBox="1">
            <a:spLocks noChangeArrowheads="1"/>
          </p:cNvSpPr>
          <p:nvPr/>
        </p:nvSpPr>
        <p:spPr bwMode="auto">
          <a:xfrm>
            <a:off x="222250" y="3994150"/>
            <a:ext cx="5075238" cy="2271713"/>
          </a:xfrm>
          <a:prstGeom prst="rect">
            <a:avLst/>
          </a:prstGeom>
          <a:solidFill>
            <a:srgbClr val="FFFFCC"/>
          </a:solidFill>
          <a:ln w="9525">
            <a:noFill/>
            <a:miter lim="800000"/>
            <a:headEnd/>
            <a:tailEnd/>
          </a:ln>
          <a:effectLst>
            <a:outerShdw dist="71842" dir="2700000" algn="ctr" rotWithShape="0">
              <a:schemeClr val="bg2"/>
            </a:outerShdw>
          </a:effectLst>
        </p:spPr>
        <p:txBody>
          <a:bodyPr>
            <a:spAutoFit/>
          </a:bodyPr>
          <a:lstStyle/>
          <a:p>
            <a:pPr marL="290513" indent="-231775">
              <a:spcBef>
                <a:spcPct val="15000"/>
              </a:spcBef>
              <a:buClr>
                <a:srgbClr val="CC0000"/>
              </a:buClr>
              <a:buFont typeface="Wingdings" pitchFamily="2" charset="2"/>
              <a:buNone/>
              <a:defRPr/>
            </a:pPr>
            <a:r>
              <a:rPr lang="en-US" sz="2700" b="1" dirty="0">
                <a:ea typeface="+mn-ea"/>
                <a:cs typeface="Arial" charset="0"/>
              </a:rPr>
              <a:t>Firms</a:t>
            </a:r>
            <a:r>
              <a:rPr lang="en-US" sz="2700" dirty="0">
                <a:ea typeface="+mn-ea"/>
                <a:cs typeface="Arial" charset="0"/>
              </a:rPr>
              <a:t>:</a:t>
            </a:r>
          </a:p>
          <a:p>
            <a:pPr marL="290513" indent="-231775">
              <a:spcBef>
                <a:spcPct val="15000"/>
              </a:spcBef>
              <a:buClr>
                <a:srgbClr val="CC0000"/>
              </a:buClr>
              <a:buFont typeface="Wingdings" pitchFamily="2" charset="2"/>
              <a:buChar char="§"/>
              <a:defRPr/>
            </a:pPr>
            <a:r>
              <a:rPr lang="en-US" sz="2700" dirty="0">
                <a:ea typeface="+mn-ea"/>
                <a:cs typeface="Arial" charset="0"/>
              </a:rPr>
              <a:t>Buy/hire factors of production, </a:t>
            </a:r>
            <a:br>
              <a:rPr lang="en-US" sz="2700" dirty="0">
                <a:ea typeface="+mn-ea"/>
                <a:cs typeface="Arial" charset="0"/>
              </a:rPr>
            </a:br>
            <a:r>
              <a:rPr lang="en-US" sz="2700" dirty="0">
                <a:ea typeface="+mn-ea"/>
                <a:cs typeface="Arial" charset="0"/>
              </a:rPr>
              <a:t>use them to produce goods and services</a:t>
            </a:r>
          </a:p>
          <a:p>
            <a:pPr marL="290513" indent="-231775">
              <a:spcBef>
                <a:spcPct val="15000"/>
              </a:spcBef>
              <a:buClr>
                <a:srgbClr val="CC0000"/>
              </a:buClr>
              <a:buFont typeface="Wingdings" pitchFamily="2" charset="2"/>
              <a:buChar char="§"/>
              <a:defRPr/>
            </a:pPr>
            <a:r>
              <a:rPr lang="en-US" sz="2700" dirty="0">
                <a:ea typeface="+mn-ea"/>
                <a:cs typeface="Arial" charset="0"/>
              </a:rPr>
              <a:t>Sell goods &amp; services</a:t>
            </a:r>
          </a:p>
        </p:txBody>
      </p:sp>
    </p:spTree>
    <p:extLst>
      <p:ext uri="{BB962C8B-B14F-4D97-AF65-F5344CB8AC3E}">
        <p14:creationId xmlns:p14="http://schemas.microsoft.com/office/powerpoint/2010/main" xmlns="" val="109569299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228600" y="152400"/>
            <a:ext cx="8229600" cy="552450"/>
          </a:xfrm>
        </p:spPr>
        <p:txBody>
          <a:bodyPr/>
          <a:lstStyle/>
          <a:p>
            <a:pPr eaLnBrk="1" hangingPunct="1"/>
            <a:r>
              <a:rPr lang="en-US" sz="2500" smtClean="0">
                <a:solidFill>
                  <a:schemeClr val="tx1"/>
                </a:solidFill>
              </a:rPr>
              <a:t>FIGURE 1:   </a:t>
            </a:r>
            <a:r>
              <a:rPr lang="en-US" sz="2700" smtClean="0">
                <a:solidFill>
                  <a:schemeClr val="tx1"/>
                </a:solidFill>
              </a:rPr>
              <a:t>The Circular-Flow Diagram</a:t>
            </a:r>
          </a:p>
        </p:txBody>
      </p:sp>
      <p:grpSp>
        <p:nvGrpSpPr>
          <p:cNvPr id="2" name="Group 3"/>
          <p:cNvGrpSpPr>
            <a:grpSpLocks/>
          </p:cNvGrpSpPr>
          <p:nvPr/>
        </p:nvGrpSpPr>
        <p:grpSpPr bwMode="auto">
          <a:xfrm>
            <a:off x="3357563" y="4435475"/>
            <a:ext cx="2422525" cy="1689100"/>
            <a:chOff x="2115" y="2794"/>
            <a:chExt cx="1526" cy="1064"/>
          </a:xfrm>
        </p:grpSpPr>
        <p:sp>
          <p:nvSpPr>
            <p:cNvPr id="21559" name="Oval 4"/>
            <p:cNvSpPr>
              <a:spLocks noChangeArrowheads="1"/>
            </p:cNvSpPr>
            <p:nvPr/>
          </p:nvSpPr>
          <p:spPr bwMode="auto">
            <a:xfrm>
              <a:off x="2138" y="2794"/>
              <a:ext cx="1462" cy="1064"/>
            </a:xfrm>
            <a:prstGeom prst="ellipse">
              <a:avLst/>
            </a:prstGeom>
            <a:solidFill>
              <a:srgbClr val="FFCC9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AU">
                <a:cs typeface="Arial" charset="0"/>
              </a:endParaRPr>
            </a:p>
          </p:txBody>
        </p:sp>
        <p:sp>
          <p:nvSpPr>
            <p:cNvPr id="21560" name="Text Box 5"/>
            <p:cNvSpPr txBox="1">
              <a:spLocks noChangeArrowheads="1"/>
            </p:cNvSpPr>
            <p:nvPr/>
          </p:nvSpPr>
          <p:spPr bwMode="auto">
            <a:xfrm>
              <a:off x="2115" y="2930"/>
              <a:ext cx="1526" cy="8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600">
                  <a:cs typeface="Arial" charset="0"/>
                </a:rPr>
                <a:t>Markets for Factors of Production</a:t>
              </a:r>
            </a:p>
          </p:txBody>
        </p:sp>
      </p:grpSp>
      <p:grpSp>
        <p:nvGrpSpPr>
          <p:cNvPr id="21508" name="Group 6"/>
          <p:cNvGrpSpPr>
            <a:grpSpLocks/>
          </p:cNvGrpSpPr>
          <p:nvPr/>
        </p:nvGrpSpPr>
        <p:grpSpPr bwMode="auto">
          <a:xfrm>
            <a:off x="6624638" y="2968625"/>
            <a:ext cx="2162175" cy="893763"/>
            <a:chOff x="4173" y="1870"/>
            <a:chExt cx="1362" cy="563"/>
          </a:xfrm>
        </p:grpSpPr>
        <p:sp>
          <p:nvSpPr>
            <p:cNvPr id="21557" name="Rectangle 7"/>
            <p:cNvSpPr>
              <a:spLocks noChangeArrowheads="1"/>
            </p:cNvSpPr>
            <p:nvPr/>
          </p:nvSpPr>
          <p:spPr bwMode="auto">
            <a:xfrm>
              <a:off x="4173" y="1870"/>
              <a:ext cx="1362" cy="563"/>
            </a:xfrm>
            <a:prstGeom prst="rect">
              <a:avLst/>
            </a:prstGeom>
            <a:solidFill>
              <a:srgbClr val="99CC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en-AU">
                <a:cs typeface="Arial" charset="0"/>
              </a:endParaRPr>
            </a:p>
          </p:txBody>
        </p:sp>
        <p:sp>
          <p:nvSpPr>
            <p:cNvPr id="21558" name="Text Box 8"/>
            <p:cNvSpPr txBox="1">
              <a:spLocks noChangeArrowheads="1"/>
            </p:cNvSpPr>
            <p:nvPr/>
          </p:nvSpPr>
          <p:spPr bwMode="auto">
            <a:xfrm>
              <a:off x="4202" y="1998"/>
              <a:ext cx="1309" cy="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700">
                  <a:cs typeface="Arial" charset="0"/>
                </a:rPr>
                <a:t>Households</a:t>
              </a:r>
            </a:p>
          </p:txBody>
        </p:sp>
      </p:grpSp>
      <p:grpSp>
        <p:nvGrpSpPr>
          <p:cNvPr id="21509" name="Group 9"/>
          <p:cNvGrpSpPr>
            <a:grpSpLocks/>
          </p:cNvGrpSpPr>
          <p:nvPr/>
        </p:nvGrpSpPr>
        <p:grpSpPr bwMode="auto">
          <a:xfrm>
            <a:off x="241300" y="2978150"/>
            <a:ext cx="1944688" cy="893763"/>
            <a:chOff x="131" y="1876"/>
            <a:chExt cx="1225" cy="563"/>
          </a:xfrm>
        </p:grpSpPr>
        <p:sp>
          <p:nvSpPr>
            <p:cNvPr id="21555" name="Rectangle 10"/>
            <p:cNvSpPr>
              <a:spLocks noChangeArrowheads="1"/>
            </p:cNvSpPr>
            <p:nvPr/>
          </p:nvSpPr>
          <p:spPr bwMode="auto">
            <a:xfrm>
              <a:off x="131" y="1876"/>
              <a:ext cx="1225" cy="563"/>
            </a:xfrm>
            <a:prstGeom prst="rect">
              <a:avLst/>
            </a:prstGeom>
            <a:solidFill>
              <a:srgbClr val="99CC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en-AU">
                <a:cs typeface="Arial" charset="0"/>
              </a:endParaRPr>
            </a:p>
          </p:txBody>
        </p:sp>
        <p:sp>
          <p:nvSpPr>
            <p:cNvPr id="21556" name="Text Box 11"/>
            <p:cNvSpPr txBox="1">
              <a:spLocks noChangeArrowheads="1"/>
            </p:cNvSpPr>
            <p:nvPr/>
          </p:nvSpPr>
          <p:spPr bwMode="auto">
            <a:xfrm>
              <a:off x="246" y="1989"/>
              <a:ext cx="1021" cy="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700">
                  <a:cs typeface="Arial" charset="0"/>
                </a:rPr>
                <a:t>Firms</a:t>
              </a:r>
            </a:p>
          </p:txBody>
        </p:sp>
      </p:grpSp>
      <p:grpSp>
        <p:nvGrpSpPr>
          <p:cNvPr id="5" name="Group 12"/>
          <p:cNvGrpSpPr>
            <a:grpSpLocks/>
          </p:cNvGrpSpPr>
          <p:nvPr/>
        </p:nvGrpSpPr>
        <p:grpSpPr bwMode="auto">
          <a:xfrm>
            <a:off x="5719763" y="3860800"/>
            <a:ext cx="2900362" cy="2098675"/>
            <a:chOff x="3603" y="2432"/>
            <a:chExt cx="1827" cy="1322"/>
          </a:xfrm>
        </p:grpSpPr>
        <p:grpSp>
          <p:nvGrpSpPr>
            <p:cNvPr id="21551" name="Group 13"/>
            <p:cNvGrpSpPr>
              <a:grpSpLocks/>
            </p:cNvGrpSpPr>
            <p:nvPr/>
          </p:nvGrpSpPr>
          <p:grpSpPr bwMode="auto">
            <a:xfrm rot="5400000">
              <a:off x="3866" y="2169"/>
              <a:ext cx="1048" cy="1573"/>
              <a:chOff x="3840" y="1040"/>
              <a:chExt cx="1008" cy="752"/>
            </a:xfrm>
          </p:grpSpPr>
          <p:sp>
            <p:nvSpPr>
              <p:cNvPr id="21553" name="Line 14"/>
              <p:cNvSpPr>
                <a:spLocks noChangeShapeType="1"/>
              </p:cNvSpPr>
              <p:nvPr/>
            </p:nvSpPr>
            <p:spPr bwMode="auto">
              <a:xfrm flipH="1">
                <a:off x="3840" y="1040"/>
                <a:ext cx="1008" cy="0"/>
              </a:xfrm>
              <a:prstGeom prst="line">
                <a:avLst/>
              </a:prstGeom>
              <a:noFill/>
              <a:ln w="57150">
                <a:solidFill>
                  <a:srgbClr val="0099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54" name="Line 15"/>
              <p:cNvSpPr>
                <a:spLocks noChangeShapeType="1"/>
              </p:cNvSpPr>
              <p:nvPr/>
            </p:nvSpPr>
            <p:spPr bwMode="auto">
              <a:xfrm>
                <a:off x="4830" y="1041"/>
                <a:ext cx="0" cy="751"/>
              </a:xfrm>
              <a:prstGeom prst="line">
                <a:avLst/>
              </a:prstGeom>
              <a:noFill/>
              <a:ln w="57150">
                <a:solidFill>
                  <a:srgbClr val="0099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52" name="Text Box 16"/>
            <p:cNvSpPr txBox="1">
              <a:spLocks noChangeArrowheads="1"/>
            </p:cNvSpPr>
            <p:nvPr/>
          </p:nvSpPr>
          <p:spPr bwMode="auto">
            <a:xfrm>
              <a:off x="3821" y="3456"/>
              <a:ext cx="1609" cy="2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500">
                  <a:cs typeface="Arial" charset="0"/>
                </a:rPr>
                <a:t>            Income</a:t>
              </a:r>
            </a:p>
          </p:txBody>
        </p:sp>
      </p:grpSp>
      <p:grpSp>
        <p:nvGrpSpPr>
          <p:cNvPr id="7" name="Group 17"/>
          <p:cNvGrpSpPr>
            <a:grpSpLocks/>
          </p:cNvGrpSpPr>
          <p:nvPr/>
        </p:nvGrpSpPr>
        <p:grpSpPr bwMode="auto">
          <a:xfrm>
            <a:off x="484188" y="3890963"/>
            <a:ext cx="2947987" cy="2433637"/>
            <a:chOff x="305" y="2451"/>
            <a:chExt cx="1857" cy="1533"/>
          </a:xfrm>
        </p:grpSpPr>
        <p:grpSp>
          <p:nvGrpSpPr>
            <p:cNvPr id="21547" name="Group 18"/>
            <p:cNvGrpSpPr>
              <a:grpSpLocks/>
            </p:cNvGrpSpPr>
            <p:nvPr/>
          </p:nvGrpSpPr>
          <p:grpSpPr bwMode="auto">
            <a:xfrm>
              <a:off x="454" y="2451"/>
              <a:ext cx="1708" cy="1029"/>
              <a:chOff x="454" y="2451"/>
              <a:chExt cx="1684" cy="1029"/>
            </a:xfrm>
          </p:grpSpPr>
          <p:sp>
            <p:nvSpPr>
              <p:cNvPr id="21549" name="Line 19"/>
              <p:cNvSpPr>
                <a:spLocks noChangeShapeType="1"/>
              </p:cNvSpPr>
              <p:nvPr/>
            </p:nvSpPr>
            <p:spPr bwMode="auto">
              <a:xfrm rot="10800000" flipH="1">
                <a:off x="454" y="3480"/>
                <a:ext cx="1684" cy="0"/>
              </a:xfrm>
              <a:prstGeom prst="line">
                <a:avLst/>
              </a:prstGeom>
              <a:noFill/>
              <a:ln w="57150">
                <a:solidFill>
                  <a:srgbClr val="0099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50" name="Line 20"/>
              <p:cNvSpPr>
                <a:spLocks noChangeShapeType="1"/>
              </p:cNvSpPr>
              <p:nvPr/>
            </p:nvSpPr>
            <p:spPr bwMode="auto">
              <a:xfrm rot="10800000">
                <a:off x="472" y="2451"/>
                <a:ext cx="0" cy="1029"/>
              </a:xfrm>
              <a:prstGeom prst="line">
                <a:avLst/>
              </a:prstGeom>
              <a:noFill/>
              <a:ln w="57150">
                <a:solidFill>
                  <a:srgbClr val="0099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48" name="Text Box 21"/>
            <p:cNvSpPr txBox="1">
              <a:spLocks noChangeArrowheads="1"/>
            </p:cNvSpPr>
            <p:nvPr/>
          </p:nvSpPr>
          <p:spPr bwMode="auto">
            <a:xfrm>
              <a:off x="305" y="3470"/>
              <a:ext cx="1408" cy="5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lnSpc>
                  <a:spcPct val="95000"/>
                </a:lnSpc>
                <a:spcBef>
                  <a:spcPct val="50000"/>
                </a:spcBef>
              </a:pPr>
              <a:r>
                <a:rPr lang="en-US" sz="2500">
                  <a:cs typeface="Arial" charset="0"/>
                </a:rPr>
                <a:t>Wages, rent, profit</a:t>
              </a:r>
            </a:p>
          </p:txBody>
        </p:sp>
      </p:grpSp>
      <p:grpSp>
        <p:nvGrpSpPr>
          <p:cNvPr id="9" name="Group 22"/>
          <p:cNvGrpSpPr>
            <a:grpSpLocks/>
          </p:cNvGrpSpPr>
          <p:nvPr/>
        </p:nvGrpSpPr>
        <p:grpSpPr bwMode="auto">
          <a:xfrm>
            <a:off x="1158875" y="3876675"/>
            <a:ext cx="2222500" cy="1285875"/>
            <a:chOff x="730" y="2442"/>
            <a:chExt cx="1400" cy="810"/>
          </a:xfrm>
        </p:grpSpPr>
        <p:grpSp>
          <p:nvGrpSpPr>
            <p:cNvPr id="21543" name="Group 23"/>
            <p:cNvGrpSpPr>
              <a:grpSpLocks/>
            </p:cNvGrpSpPr>
            <p:nvPr/>
          </p:nvGrpSpPr>
          <p:grpSpPr bwMode="auto">
            <a:xfrm>
              <a:off x="730" y="2442"/>
              <a:ext cx="1400" cy="810"/>
              <a:chOff x="986" y="2478"/>
              <a:chExt cx="879" cy="774"/>
            </a:xfrm>
          </p:grpSpPr>
          <p:sp>
            <p:nvSpPr>
              <p:cNvPr id="21545" name="Line 24"/>
              <p:cNvSpPr>
                <a:spLocks noChangeShapeType="1"/>
              </p:cNvSpPr>
              <p:nvPr/>
            </p:nvSpPr>
            <p:spPr bwMode="auto">
              <a:xfrm rot="5400000" flipH="1" flipV="1">
                <a:off x="600" y="2865"/>
                <a:ext cx="774" cy="0"/>
              </a:xfrm>
              <a:prstGeom prst="line">
                <a:avLst/>
              </a:prstGeom>
              <a:noFill/>
              <a:ln w="57150">
                <a:solidFill>
                  <a:srgbClr val="CC00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46" name="Line 25"/>
              <p:cNvSpPr>
                <a:spLocks noChangeShapeType="1"/>
              </p:cNvSpPr>
              <p:nvPr/>
            </p:nvSpPr>
            <p:spPr bwMode="auto">
              <a:xfrm rot="5400000" flipV="1">
                <a:off x="1426" y="2794"/>
                <a:ext cx="0" cy="879"/>
              </a:xfrm>
              <a:prstGeom prst="line">
                <a:avLst/>
              </a:prstGeom>
              <a:noFill/>
              <a:ln w="57150">
                <a:solidFill>
                  <a:srgbClr val="CC00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44" name="Text Box 26"/>
            <p:cNvSpPr txBox="1">
              <a:spLocks noChangeArrowheads="1"/>
            </p:cNvSpPr>
            <p:nvPr/>
          </p:nvSpPr>
          <p:spPr bwMode="auto">
            <a:xfrm>
              <a:off x="758" y="2736"/>
              <a:ext cx="1262" cy="4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lnSpc>
                  <a:spcPct val="90000"/>
                </a:lnSpc>
                <a:spcBef>
                  <a:spcPct val="50000"/>
                </a:spcBef>
              </a:pPr>
              <a:r>
                <a:rPr lang="en-US" sz="2500" dirty="0">
                  <a:cs typeface="Arial" charset="0"/>
                </a:rPr>
                <a:t>Factors of production</a:t>
              </a:r>
            </a:p>
          </p:txBody>
        </p:sp>
      </p:grpSp>
      <p:grpSp>
        <p:nvGrpSpPr>
          <p:cNvPr id="11" name="Group 27"/>
          <p:cNvGrpSpPr>
            <a:grpSpLocks/>
          </p:cNvGrpSpPr>
          <p:nvPr/>
        </p:nvGrpSpPr>
        <p:grpSpPr bwMode="auto">
          <a:xfrm>
            <a:off x="5665788" y="3860800"/>
            <a:ext cx="2192337" cy="1352550"/>
            <a:chOff x="3569" y="2432"/>
            <a:chExt cx="1381" cy="852"/>
          </a:xfrm>
        </p:grpSpPr>
        <p:grpSp>
          <p:nvGrpSpPr>
            <p:cNvPr id="21539" name="Group 28"/>
            <p:cNvGrpSpPr>
              <a:grpSpLocks/>
            </p:cNvGrpSpPr>
            <p:nvPr/>
          </p:nvGrpSpPr>
          <p:grpSpPr bwMode="auto">
            <a:xfrm>
              <a:off x="3611" y="2432"/>
              <a:ext cx="1339" cy="820"/>
              <a:chOff x="3611" y="2456"/>
              <a:chExt cx="1339" cy="796"/>
            </a:xfrm>
          </p:grpSpPr>
          <p:sp>
            <p:nvSpPr>
              <p:cNvPr id="21541" name="Line 29"/>
              <p:cNvSpPr>
                <a:spLocks noChangeShapeType="1"/>
              </p:cNvSpPr>
              <p:nvPr/>
            </p:nvSpPr>
            <p:spPr bwMode="auto">
              <a:xfrm flipH="1" flipV="1">
                <a:off x="3611" y="3248"/>
                <a:ext cx="1339" cy="0"/>
              </a:xfrm>
              <a:prstGeom prst="line">
                <a:avLst/>
              </a:prstGeom>
              <a:noFill/>
              <a:ln w="57150">
                <a:solidFill>
                  <a:srgbClr val="CC00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42" name="Line 30"/>
              <p:cNvSpPr>
                <a:spLocks noChangeShapeType="1"/>
              </p:cNvSpPr>
              <p:nvPr/>
            </p:nvSpPr>
            <p:spPr bwMode="auto">
              <a:xfrm flipV="1">
                <a:off x="4931" y="2456"/>
                <a:ext cx="0" cy="796"/>
              </a:xfrm>
              <a:prstGeom prst="line">
                <a:avLst/>
              </a:prstGeom>
              <a:noFill/>
              <a:ln w="57150">
                <a:solidFill>
                  <a:srgbClr val="CC00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40" name="Text Box 31"/>
            <p:cNvSpPr txBox="1">
              <a:spLocks noChangeArrowheads="1"/>
            </p:cNvSpPr>
            <p:nvPr/>
          </p:nvSpPr>
          <p:spPr bwMode="auto">
            <a:xfrm>
              <a:off x="3569" y="2786"/>
              <a:ext cx="1381" cy="4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lnSpc>
                  <a:spcPct val="90000"/>
                </a:lnSpc>
                <a:spcBef>
                  <a:spcPct val="50000"/>
                </a:spcBef>
              </a:pPr>
              <a:r>
                <a:rPr lang="en-US" sz="2500">
                  <a:cs typeface="Arial" charset="0"/>
                </a:rPr>
                <a:t>Labour, land, capital</a:t>
              </a:r>
            </a:p>
          </p:txBody>
        </p:sp>
      </p:grpSp>
      <p:grpSp>
        <p:nvGrpSpPr>
          <p:cNvPr id="13" name="Group 32"/>
          <p:cNvGrpSpPr>
            <a:grpSpLocks/>
          </p:cNvGrpSpPr>
          <p:nvPr/>
        </p:nvGrpSpPr>
        <p:grpSpPr bwMode="auto">
          <a:xfrm>
            <a:off x="5662613" y="893763"/>
            <a:ext cx="3167062" cy="2068512"/>
            <a:chOff x="3567" y="563"/>
            <a:chExt cx="1995" cy="1303"/>
          </a:xfrm>
        </p:grpSpPr>
        <p:grpSp>
          <p:nvGrpSpPr>
            <p:cNvPr id="21535" name="Group 33"/>
            <p:cNvGrpSpPr>
              <a:grpSpLocks/>
            </p:cNvGrpSpPr>
            <p:nvPr/>
          </p:nvGrpSpPr>
          <p:grpSpPr bwMode="auto">
            <a:xfrm>
              <a:off x="3567" y="852"/>
              <a:ext cx="1621" cy="1014"/>
              <a:chOff x="3527" y="852"/>
              <a:chExt cx="1661" cy="998"/>
            </a:xfrm>
          </p:grpSpPr>
          <p:sp>
            <p:nvSpPr>
              <p:cNvPr id="21537" name="Line 34"/>
              <p:cNvSpPr>
                <a:spLocks noChangeShapeType="1"/>
              </p:cNvSpPr>
              <p:nvPr/>
            </p:nvSpPr>
            <p:spPr bwMode="auto">
              <a:xfrm flipH="1">
                <a:off x="3527" y="861"/>
                <a:ext cx="1661" cy="0"/>
              </a:xfrm>
              <a:prstGeom prst="line">
                <a:avLst/>
              </a:prstGeom>
              <a:noFill/>
              <a:ln w="57150">
                <a:solidFill>
                  <a:srgbClr val="0099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38" name="Line 35"/>
              <p:cNvSpPr>
                <a:spLocks noChangeShapeType="1"/>
              </p:cNvSpPr>
              <p:nvPr/>
            </p:nvSpPr>
            <p:spPr bwMode="auto">
              <a:xfrm>
                <a:off x="5168" y="852"/>
                <a:ext cx="0" cy="998"/>
              </a:xfrm>
              <a:prstGeom prst="line">
                <a:avLst/>
              </a:prstGeom>
              <a:noFill/>
              <a:ln w="57150">
                <a:solidFill>
                  <a:srgbClr val="0099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36" name="Text Box 36"/>
            <p:cNvSpPr txBox="1">
              <a:spLocks noChangeArrowheads="1"/>
            </p:cNvSpPr>
            <p:nvPr/>
          </p:nvSpPr>
          <p:spPr bwMode="auto">
            <a:xfrm>
              <a:off x="3743" y="563"/>
              <a:ext cx="1819" cy="2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500">
                  <a:cs typeface="Arial" charset="0"/>
                </a:rPr>
                <a:t>          Spending</a:t>
              </a:r>
            </a:p>
          </p:txBody>
        </p:sp>
      </p:grpSp>
      <p:grpSp>
        <p:nvGrpSpPr>
          <p:cNvPr id="15" name="Group 37"/>
          <p:cNvGrpSpPr>
            <a:grpSpLocks/>
          </p:cNvGrpSpPr>
          <p:nvPr/>
        </p:nvGrpSpPr>
        <p:grpSpPr bwMode="auto">
          <a:xfrm>
            <a:off x="5708650" y="1662113"/>
            <a:ext cx="2128838" cy="1295400"/>
            <a:chOff x="3596" y="1047"/>
            <a:chExt cx="1341" cy="816"/>
          </a:xfrm>
        </p:grpSpPr>
        <p:grpSp>
          <p:nvGrpSpPr>
            <p:cNvPr id="21531" name="Group 38"/>
            <p:cNvGrpSpPr>
              <a:grpSpLocks/>
            </p:cNvGrpSpPr>
            <p:nvPr/>
          </p:nvGrpSpPr>
          <p:grpSpPr bwMode="auto">
            <a:xfrm>
              <a:off x="3596" y="1047"/>
              <a:ext cx="1341" cy="816"/>
              <a:chOff x="3596" y="1047"/>
              <a:chExt cx="1341" cy="816"/>
            </a:xfrm>
          </p:grpSpPr>
          <p:sp>
            <p:nvSpPr>
              <p:cNvPr id="21533" name="Line 39"/>
              <p:cNvSpPr>
                <a:spLocks noChangeShapeType="1"/>
              </p:cNvSpPr>
              <p:nvPr/>
            </p:nvSpPr>
            <p:spPr bwMode="auto">
              <a:xfrm rot="-5400000" flipH="1" flipV="1">
                <a:off x="4510" y="1455"/>
                <a:ext cx="816" cy="0"/>
              </a:xfrm>
              <a:prstGeom prst="line">
                <a:avLst/>
              </a:prstGeom>
              <a:noFill/>
              <a:ln w="57150">
                <a:solidFill>
                  <a:srgbClr val="CC00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34" name="Line 40"/>
              <p:cNvSpPr>
                <a:spLocks noChangeShapeType="1"/>
              </p:cNvSpPr>
              <p:nvPr/>
            </p:nvSpPr>
            <p:spPr bwMode="auto">
              <a:xfrm rot="16200000" flipV="1">
                <a:off x="4267" y="388"/>
                <a:ext cx="0" cy="1341"/>
              </a:xfrm>
              <a:prstGeom prst="line">
                <a:avLst/>
              </a:prstGeom>
              <a:noFill/>
              <a:ln w="57150">
                <a:solidFill>
                  <a:srgbClr val="CC00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32" name="Text Box 41"/>
            <p:cNvSpPr txBox="1">
              <a:spLocks noChangeArrowheads="1"/>
            </p:cNvSpPr>
            <p:nvPr/>
          </p:nvSpPr>
          <p:spPr bwMode="auto">
            <a:xfrm>
              <a:off x="4095" y="1064"/>
              <a:ext cx="825" cy="4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lnSpc>
                  <a:spcPct val="90000"/>
                </a:lnSpc>
                <a:spcBef>
                  <a:spcPct val="50000"/>
                </a:spcBef>
              </a:pPr>
              <a:r>
                <a:rPr lang="en-US" sz="2500">
                  <a:cs typeface="Arial" charset="0"/>
                </a:rPr>
                <a:t>G &amp; S bought</a:t>
              </a:r>
            </a:p>
          </p:txBody>
        </p:sp>
      </p:grpSp>
      <p:grpSp>
        <p:nvGrpSpPr>
          <p:cNvPr id="17" name="Group 42"/>
          <p:cNvGrpSpPr>
            <a:grpSpLocks/>
          </p:cNvGrpSpPr>
          <p:nvPr/>
        </p:nvGrpSpPr>
        <p:grpSpPr bwMode="auto">
          <a:xfrm>
            <a:off x="1117600" y="1606550"/>
            <a:ext cx="2259013" cy="1366838"/>
            <a:chOff x="704" y="1012"/>
            <a:chExt cx="1423" cy="861"/>
          </a:xfrm>
        </p:grpSpPr>
        <p:grpSp>
          <p:nvGrpSpPr>
            <p:cNvPr id="21527" name="Group 43"/>
            <p:cNvGrpSpPr>
              <a:grpSpLocks/>
            </p:cNvGrpSpPr>
            <p:nvPr/>
          </p:nvGrpSpPr>
          <p:grpSpPr bwMode="auto">
            <a:xfrm>
              <a:off x="704" y="1012"/>
              <a:ext cx="1423" cy="861"/>
              <a:chOff x="704" y="1012"/>
              <a:chExt cx="1423" cy="885"/>
            </a:xfrm>
          </p:grpSpPr>
          <p:sp>
            <p:nvSpPr>
              <p:cNvPr id="21529" name="Line 44"/>
              <p:cNvSpPr>
                <a:spLocks noChangeShapeType="1"/>
              </p:cNvSpPr>
              <p:nvPr/>
            </p:nvSpPr>
            <p:spPr bwMode="auto">
              <a:xfrm rot="10800000" flipH="1" flipV="1">
                <a:off x="704" y="1024"/>
                <a:ext cx="1423" cy="0"/>
              </a:xfrm>
              <a:prstGeom prst="line">
                <a:avLst/>
              </a:prstGeom>
              <a:noFill/>
              <a:ln w="57150">
                <a:solidFill>
                  <a:srgbClr val="CC00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30" name="Line 45"/>
              <p:cNvSpPr>
                <a:spLocks noChangeShapeType="1"/>
              </p:cNvSpPr>
              <p:nvPr/>
            </p:nvSpPr>
            <p:spPr bwMode="auto">
              <a:xfrm rot="10800000" flipV="1">
                <a:off x="721" y="1012"/>
                <a:ext cx="0" cy="885"/>
              </a:xfrm>
              <a:prstGeom prst="line">
                <a:avLst/>
              </a:prstGeom>
              <a:noFill/>
              <a:ln w="57150">
                <a:solidFill>
                  <a:srgbClr val="CC00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28" name="Text Box 46"/>
            <p:cNvSpPr txBox="1">
              <a:spLocks noChangeArrowheads="1"/>
            </p:cNvSpPr>
            <p:nvPr/>
          </p:nvSpPr>
          <p:spPr bwMode="auto">
            <a:xfrm>
              <a:off x="745" y="1023"/>
              <a:ext cx="825" cy="4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lnSpc>
                  <a:spcPct val="90000"/>
                </a:lnSpc>
                <a:spcBef>
                  <a:spcPct val="50000"/>
                </a:spcBef>
              </a:pPr>
              <a:r>
                <a:rPr lang="en-US" sz="2500">
                  <a:cs typeface="Arial" charset="0"/>
                </a:rPr>
                <a:t>G &amp; S sold</a:t>
              </a:r>
            </a:p>
          </p:txBody>
        </p:sp>
      </p:grpSp>
      <p:grpSp>
        <p:nvGrpSpPr>
          <p:cNvPr id="19" name="Group 47"/>
          <p:cNvGrpSpPr>
            <a:grpSpLocks/>
          </p:cNvGrpSpPr>
          <p:nvPr/>
        </p:nvGrpSpPr>
        <p:grpSpPr bwMode="auto">
          <a:xfrm>
            <a:off x="593725" y="869950"/>
            <a:ext cx="2887663" cy="2097088"/>
            <a:chOff x="374" y="548"/>
            <a:chExt cx="1819" cy="1321"/>
          </a:xfrm>
        </p:grpSpPr>
        <p:grpSp>
          <p:nvGrpSpPr>
            <p:cNvPr id="21523" name="Group 48"/>
            <p:cNvGrpSpPr>
              <a:grpSpLocks/>
            </p:cNvGrpSpPr>
            <p:nvPr/>
          </p:nvGrpSpPr>
          <p:grpSpPr bwMode="auto">
            <a:xfrm rot="-5400000">
              <a:off x="796" y="500"/>
              <a:ext cx="1055" cy="1683"/>
              <a:chOff x="3840" y="1040"/>
              <a:chExt cx="1008" cy="752"/>
            </a:xfrm>
          </p:grpSpPr>
          <p:sp>
            <p:nvSpPr>
              <p:cNvPr id="21525" name="Line 49"/>
              <p:cNvSpPr>
                <a:spLocks noChangeShapeType="1"/>
              </p:cNvSpPr>
              <p:nvPr/>
            </p:nvSpPr>
            <p:spPr bwMode="auto">
              <a:xfrm flipH="1">
                <a:off x="3840" y="1040"/>
                <a:ext cx="1008" cy="0"/>
              </a:xfrm>
              <a:prstGeom prst="line">
                <a:avLst/>
              </a:prstGeom>
              <a:noFill/>
              <a:ln w="57150">
                <a:solidFill>
                  <a:srgbClr val="009900"/>
                </a:solidFill>
                <a:round/>
                <a:headEnd/>
                <a:tailEnd type="stealth" w="lg" len="lg"/>
              </a:ln>
              <a:extLst>
                <a:ext uri="{909E8E84-426E-40DD-AFC4-6F175D3DCCD1}">
                  <a14:hiddenFill xmlns:a14="http://schemas.microsoft.com/office/drawing/2010/main" xmlns="">
                    <a:noFill/>
                  </a14:hiddenFill>
                </a:ext>
              </a:extLst>
            </p:spPr>
            <p:txBody>
              <a:bodyPr/>
              <a:lstStyle/>
              <a:p>
                <a:endParaRPr lang="en-US"/>
              </a:p>
            </p:txBody>
          </p:sp>
          <p:sp>
            <p:nvSpPr>
              <p:cNvPr id="21526" name="Line 50"/>
              <p:cNvSpPr>
                <a:spLocks noChangeShapeType="1"/>
              </p:cNvSpPr>
              <p:nvPr/>
            </p:nvSpPr>
            <p:spPr bwMode="auto">
              <a:xfrm>
                <a:off x="4830" y="1041"/>
                <a:ext cx="0" cy="751"/>
              </a:xfrm>
              <a:prstGeom prst="line">
                <a:avLst/>
              </a:prstGeom>
              <a:noFill/>
              <a:ln w="57150">
                <a:solidFill>
                  <a:srgbClr val="00990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524" name="Text Box 51"/>
            <p:cNvSpPr txBox="1">
              <a:spLocks noChangeArrowheads="1"/>
            </p:cNvSpPr>
            <p:nvPr/>
          </p:nvSpPr>
          <p:spPr bwMode="auto">
            <a:xfrm>
              <a:off x="374" y="548"/>
              <a:ext cx="1819" cy="2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500">
                  <a:cs typeface="Arial" charset="0"/>
                </a:rPr>
                <a:t>Revenue</a:t>
              </a:r>
            </a:p>
          </p:txBody>
        </p:sp>
      </p:grpSp>
      <p:grpSp>
        <p:nvGrpSpPr>
          <p:cNvPr id="21" name="Group 52"/>
          <p:cNvGrpSpPr>
            <a:grpSpLocks/>
          </p:cNvGrpSpPr>
          <p:nvPr/>
        </p:nvGrpSpPr>
        <p:grpSpPr bwMode="auto">
          <a:xfrm>
            <a:off x="3386138" y="815975"/>
            <a:ext cx="2320925" cy="1689100"/>
            <a:chOff x="2133" y="514"/>
            <a:chExt cx="1462" cy="1064"/>
          </a:xfrm>
        </p:grpSpPr>
        <p:sp>
          <p:nvSpPr>
            <p:cNvPr id="21521" name="Oval 53"/>
            <p:cNvSpPr>
              <a:spLocks noChangeArrowheads="1"/>
            </p:cNvSpPr>
            <p:nvPr/>
          </p:nvSpPr>
          <p:spPr bwMode="auto">
            <a:xfrm>
              <a:off x="2133" y="514"/>
              <a:ext cx="1462" cy="1064"/>
            </a:xfrm>
            <a:prstGeom prst="ellipse">
              <a:avLst/>
            </a:prstGeom>
            <a:solidFill>
              <a:srgbClr val="FFCC9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AU">
                <a:cs typeface="Arial" charset="0"/>
              </a:endParaRPr>
            </a:p>
          </p:txBody>
        </p:sp>
        <p:sp>
          <p:nvSpPr>
            <p:cNvPr id="21522" name="Text Box 54"/>
            <p:cNvSpPr txBox="1">
              <a:spLocks noChangeArrowheads="1"/>
            </p:cNvSpPr>
            <p:nvPr/>
          </p:nvSpPr>
          <p:spPr bwMode="auto">
            <a:xfrm>
              <a:off x="2190" y="671"/>
              <a:ext cx="1371" cy="8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600" dirty="0">
                  <a:cs typeface="Arial" charset="0"/>
                </a:rPr>
                <a:t>Markets for Goods &amp; Services</a:t>
              </a:r>
            </a:p>
          </p:txBody>
        </p:sp>
      </p:grpSp>
    </p:spTree>
    <p:extLst>
      <p:ext uri="{BB962C8B-B14F-4D97-AF65-F5344CB8AC3E}">
        <p14:creationId xmlns:p14="http://schemas.microsoft.com/office/powerpoint/2010/main" xmlns="" val="320093709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dirty="0" smtClean="0"/>
              <a:t>Examining the effects of a minimum wage with the circular model</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One possibility – higher wage causes firms to hire less -&gt; less income for households, less spending from households, less revenue for firms, less workers hired, </a:t>
            </a:r>
            <a:r>
              <a:rPr lang="en-CA" dirty="0" err="1" smtClean="0"/>
              <a:t>ect</a:t>
            </a:r>
            <a:r>
              <a:rPr lang="en-CA" dirty="0" smtClean="0"/>
              <a:t>, </a:t>
            </a:r>
            <a:r>
              <a:rPr lang="en-CA" dirty="0" err="1" smtClean="0"/>
              <a:t>ect</a:t>
            </a:r>
            <a:r>
              <a:rPr lang="en-CA" dirty="0" smtClean="0"/>
              <a:t>.</a:t>
            </a:r>
          </a:p>
          <a:p>
            <a:pPr lvl="1"/>
            <a:r>
              <a:rPr lang="en-CA" dirty="0" smtClean="0"/>
              <a:t>BAD!</a:t>
            </a:r>
          </a:p>
          <a:p>
            <a:r>
              <a:rPr lang="en-CA" dirty="0" smtClean="0"/>
              <a:t>Another possibility – higher wage means more income for households -&gt; more spending, more revenue for firms, increased demand for labour, more workers hired, </a:t>
            </a:r>
            <a:r>
              <a:rPr lang="en-CA" dirty="0" err="1" smtClean="0"/>
              <a:t>ect</a:t>
            </a:r>
            <a:r>
              <a:rPr lang="en-CA" dirty="0" smtClean="0"/>
              <a:t>, </a:t>
            </a:r>
            <a:r>
              <a:rPr lang="en-CA" dirty="0" err="1" smtClean="0"/>
              <a:t>ect</a:t>
            </a:r>
            <a:r>
              <a:rPr lang="en-CA" dirty="0" smtClean="0"/>
              <a:t>.</a:t>
            </a:r>
          </a:p>
          <a:p>
            <a:pPr lvl="1"/>
            <a:r>
              <a:rPr lang="en-CA" dirty="0" smtClean="0"/>
              <a:t>GOOD!</a:t>
            </a:r>
          </a:p>
          <a:p>
            <a:r>
              <a:rPr lang="en-CA" dirty="0" smtClean="0"/>
              <a:t>But which is it? </a:t>
            </a:r>
            <a:endParaRPr lang="en-CA" dirty="0"/>
          </a:p>
        </p:txBody>
      </p:sp>
    </p:spTree>
    <p:extLst>
      <p:ext uri="{BB962C8B-B14F-4D97-AF65-F5344CB8AC3E}">
        <p14:creationId xmlns:p14="http://schemas.microsoft.com/office/powerpoint/2010/main" xmlns="" val="30946180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The Economist is a Social </a:t>
            </a:r>
            <a:r>
              <a:rPr lang="en-CA" u="sng" dirty="0" smtClean="0"/>
              <a:t>SCIENTIST</a:t>
            </a:r>
            <a:endParaRPr lang="en-CA" u="sng" dirty="0"/>
          </a:p>
        </p:txBody>
      </p:sp>
      <p:sp>
        <p:nvSpPr>
          <p:cNvPr id="3" name="Content Placeholder 2"/>
          <p:cNvSpPr>
            <a:spLocks noGrp="1"/>
          </p:cNvSpPr>
          <p:nvPr>
            <p:ph idx="1"/>
          </p:nvPr>
        </p:nvSpPr>
        <p:spPr>
          <a:xfrm>
            <a:off x="304800" y="1600200"/>
            <a:ext cx="8458200" cy="4800600"/>
          </a:xfrm>
        </p:spPr>
        <p:txBody>
          <a:bodyPr>
            <a:normAutofit fontScale="85000" lnSpcReduction="20000"/>
          </a:bodyPr>
          <a:lstStyle/>
          <a:p>
            <a:r>
              <a:rPr lang="en-CA" dirty="0" smtClean="0"/>
              <a:t>Cannot do controlled experiments in a lab setting (some exceptions)</a:t>
            </a:r>
          </a:p>
          <a:p>
            <a:r>
              <a:rPr lang="en-CA" dirty="0" smtClean="0"/>
              <a:t>Look for ‘natural experiments’ that occurred in the real world</a:t>
            </a:r>
          </a:p>
          <a:p>
            <a:r>
              <a:rPr lang="en-CA" dirty="0" smtClean="0"/>
              <a:t>Usually involves finding relationships in economic data</a:t>
            </a:r>
          </a:p>
          <a:p>
            <a:r>
              <a:rPr lang="en-CA" dirty="0" smtClean="0"/>
              <a:t>Example – If Ontario increased its minimum wage when all other provinces kept it the same, we could examine the youth unemployment rate following the change in Ontario compared to other provinces. </a:t>
            </a:r>
          </a:p>
          <a:p>
            <a:r>
              <a:rPr lang="en-CA" dirty="0" smtClean="0"/>
              <a:t>If Ontario’s unemployment increased following the change, when other provinces did not, we could conclude that possibility one is true and that a minimum wage increases unemployment</a:t>
            </a:r>
            <a:endParaRPr lang="en-CA" dirty="0"/>
          </a:p>
        </p:txBody>
      </p:sp>
    </p:spTree>
    <p:extLst>
      <p:ext uri="{BB962C8B-B14F-4D97-AF65-F5344CB8AC3E}">
        <p14:creationId xmlns:p14="http://schemas.microsoft.com/office/powerpoint/2010/main" xmlns="" val="12750318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Positive vs. Normative Statements</a:t>
            </a:r>
            <a:endParaRPr lang="en-CA" dirty="0"/>
          </a:p>
        </p:txBody>
      </p:sp>
      <p:sp>
        <p:nvSpPr>
          <p:cNvPr id="3" name="Content Placeholder 2"/>
          <p:cNvSpPr>
            <a:spLocks noGrp="1"/>
          </p:cNvSpPr>
          <p:nvPr>
            <p:ph idx="1"/>
          </p:nvPr>
        </p:nvSpPr>
        <p:spPr>
          <a:xfrm>
            <a:off x="457200" y="1295400"/>
            <a:ext cx="8229600" cy="5410200"/>
          </a:xfrm>
        </p:spPr>
        <p:txBody>
          <a:bodyPr>
            <a:normAutofit fontScale="85000" lnSpcReduction="20000"/>
          </a:bodyPr>
          <a:lstStyle/>
          <a:p>
            <a:r>
              <a:rPr lang="en-CA" dirty="0" smtClean="0"/>
              <a:t>Positive Statements describe the world as it is</a:t>
            </a:r>
          </a:p>
          <a:p>
            <a:pPr lvl="1"/>
            <a:r>
              <a:rPr lang="en-CA" dirty="0" smtClean="0"/>
              <a:t>Economist as scientist</a:t>
            </a:r>
          </a:p>
          <a:p>
            <a:pPr lvl="1"/>
            <a:r>
              <a:rPr lang="en-CA" dirty="0" smtClean="0"/>
              <a:t>Positive Statements can be proven or disproven</a:t>
            </a:r>
          </a:p>
          <a:p>
            <a:pPr lvl="1"/>
            <a:r>
              <a:rPr lang="en-CA" dirty="0" smtClean="0"/>
              <a:t>No value or belief system attached</a:t>
            </a:r>
          </a:p>
          <a:p>
            <a:pPr lvl="1"/>
            <a:r>
              <a:rPr lang="en-CA" dirty="0" smtClean="0"/>
              <a:t>Ex: ‘Increasing the tax on cigarettes will lower cigarette demand and use’</a:t>
            </a:r>
          </a:p>
          <a:p>
            <a:pPr lvl="1"/>
            <a:r>
              <a:rPr lang="en-CA" dirty="0" smtClean="0"/>
              <a:t>A positive statement does not need to be true, just provable/disprovable</a:t>
            </a:r>
          </a:p>
          <a:p>
            <a:r>
              <a:rPr lang="en-CA" dirty="0" smtClean="0"/>
              <a:t>Normative Statements describe how the world could be</a:t>
            </a:r>
          </a:p>
          <a:p>
            <a:pPr lvl="1"/>
            <a:r>
              <a:rPr lang="en-CA" dirty="0" smtClean="0"/>
              <a:t>Economist as Policy Advisor</a:t>
            </a:r>
          </a:p>
          <a:p>
            <a:pPr lvl="1"/>
            <a:r>
              <a:rPr lang="en-CA" dirty="0" smtClean="0"/>
              <a:t>Value laden statement</a:t>
            </a:r>
          </a:p>
          <a:p>
            <a:pPr lvl="1"/>
            <a:r>
              <a:rPr lang="en-CA" dirty="0" smtClean="0"/>
              <a:t>Ex: ‘We need to lower taxes to stimulate the economy’ ; ‘The government should increase social assistance payments’</a:t>
            </a:r>
          </a:p>
        </p:txBody>
      </p:sp>
    </p:spTree>
    <p:extLst>
      <p:ext uri="{BB962C8B-B14F-4D97-AF65-F5344CB8AC3E}">
        <p14:creationId xmlns:p14="http://schemas.microsoft.com/office/powerpoint/2010/main" xmlns="" val="14115980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428625" y="252413"/>
            <a:ext cx="8258175" cy="914400"/>
          </a:xfrm>
        </p:spPr>
        <p:txBody>
          <a:bodyPr>
            <a:normAutofit fontScale="90000"/>
          </a:bodyPr>
          <a:lstStyle/>
          <a:p>
            <a:pPr algn="l" eaLnBrk="1" hangingPunct="1">
              <a:tabLst>
                <a:tab pos="4114800" algn="ctr"/>
              </a:tabLst>
            </a:pPr>
            <a:r>
              <a:rPr lang="en-US" sz="3200" smtClean="0">
                <a:solidFill>
                  <a:schemeClr val="tx1"/>
                </a:solidFill>
              </a:rPr>
              <a:t>Our Second Model:  </a:t>
            </a:r>
            <a:br>
              <a:rPr lang="en-US" sz="3200" smtClean="0">
                <a:solidFill>
                  <a:schemeClr val="tx1"/>
                </a:solidFill>
              </a:rPr>
            </a:br>
            <a:r>
              <a:rPr lang="en-US" sz="3200" smtClean="0">
                <a:solidFill>
                  <a:schemeClr val="tx1"/>
                </a:solidFill>
              </a:rPr>
              <a:t>	The Production Possibilities Frontier</a:t>
            </a:r>
          </a:p>
        </p:txBody>
      </p:sp>
      <p:sp>
        <p:nvSpPr>
          <p:cNvPr id="26629" name="Rectangle 3"/>
          <p:cNvSpPr>
            <a:spLocks noGrp="1" noChangeArrowheads="1"/>
          </p:cNvSpPr>
          <p:nvPr>
            <p:ph type="body" idx="4294967295"/>
          </p:nvPr>
        </p:nvSpPr>
        <p:spPr>
          <a:xfrm>
            <a:off x="336550" y="1303338"/>
            <a:ext cx="8229600" cy="5037137"/>
          </a:xfrm>
        </p:spPr>
        <p:txBody>
          <a:bodyPr>
            <a:normAutofit lnSpcReduction="10000"/>
          </a:bodyPr>
          <a:lstStyle/>
          <a:p>
            <a:pPr eaLnBrk="1" hangingPunct="1">
              <a:buClr>
                <a:srgbClr val="0070C0"/>
              </a:buClr>
            </a:pPr>
            <a:r>
              <a:rPr lang="en-US" dirty="0" smtClean="0"/>
              <a:t>The </a:t>
            </a:r>
            <a:r>
              <a:rPr lang="en-US" b="1" dirty="0" smtClean="0">
                <a:solidFill>
                  <a:srgbClr val="CC0000"/>
                </a:solidFill>
              </a:rPr>
              <a:t>Production Possibilities Frontier (PPF)</a:t>
            </a:r>
            <a:r>
              <a:rPr lang="en-US" dirty="0" smtClean="0"/>
              <a:t>: </a:t>
            </a:r>
            <a:br>
              <a:rPr lang="en-US" dirty="0" smtClean="0"/>
            </a:br>
            <a:r>
              <a:rPr lang="en-US" dirty="0" smtClean="0"/>
              <a:t>a graph that shows the combinations of </a:t>
            </a:r>
            <a:br>
              <a:rPr lang="en-US" dirty="0" smtClean="0"/>
            </a:br>
            <a:r>
              <a:rPr lang="en-US" dirty="0" smtClean="0"/>
              <a:t>two goods the economy can possibly produce given the available resources and the available technology  </a:t>
            </a:r>
          </a:p>
          <a:p>
            <a:pPr eaLnBrk="1" hangingPunct="1">
              <a:buClr>
                <a:srgbClr val="0070C0"/>
              </a:buClr>
            </a:pPr>
            <a:r>
              <a:rPr lang="en-US" dirty="0" smtClean="0"/>
              <a:t>Example:  </a:t>
            </a:r>
          </a:p>
          <a:p>
            <a:pPr lvl="1" eaLnBrk="1" hangingPunct="1">
              <a:lnSpc>
                <a:spcPct val="105000"/>
              </a:lnSpc>
              <a:buClr>
                <a:srgbClr val="0070C0"/>
              </a:buClr>
            </a:pPr>
            <a:r>
              <a:rPr lang="en-US" sz="2800" dirty="0" smtClean="0"/>
              <a:t>Two goods:  computers and wheat</a:t>
            </a:r>
          </a:p>
          <a:p>
            <a:pPr lvl="1" eaLnBrk="1" hangingPunct="1">
              <a:lnSpc>
                <a:spcPct val="105000"/>
              </a:lnSpc>
              <a:buClr>
                <a:srgbClr val="0070C0"/>
              </a:buClr>
            </a:pPr>
            <a:r>
              <a:rPr lang="en-US" sz="2800" dirty="0" smtClean="0"/>
              <a:t>One resource:  </a:t>
            </a:r>
            <a:r>
              <a:rPr lang="en-US" sz="2800" dirty="0" err="1" smtClean="0"/>
              <a:t>labour</a:t>
            </a:r>
            <a:r>
              <a:rPr lang="en-US" sz="2800" dirty="0" smtClean="0"/>
              <a:t> (measured in hours)</a:t>
            </a:r>
          </a:p>
          <a:p>
            <a:pPr lvl="1" eaLnBrk="1" hangingPunct="1">
              <a:lnSpc>
                <a:spcPct val="105000"/>
              </a:lnSpc>
              <a:buClr>
                <a:srgbClr val="0070C0"/>
              </a:buClr>
            </a:pPr>
            <a:r>
              <a:rPr lang="en-US" sz="2800" dirty="0" smtClean="0"/>
              <a:t>Economy has 50,000 </a:t>
            </a:r>
            <a:r>
              <a:rPr lang="en-US" sz="2800" dirty="0" err="1" smtClean="0"/>
              <a:t>labour</a:t>
            </a:r>
            <a:r>
              <a:rPr lang="en-US" sz="2800" dirty="0" smtClean="0"/>
              <a:t> hours per month available for production.</a:t>
            </a:r>
            <a:endParaRPr lang="en-US" dirty="0" smtClean="0"/>
          </a:p>
        </p:txBody>
      </p:sp>
      <p:sp>
        <p:nvSpPr>
          <p:cNvPr id="22532" name="FlagCount" hidden="1">
            <a:hlinkClick r:id="rId3"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spTree>
    <p:extLst>
      <p:ext uri="{BB962C8B-B14F-4D97-AF65-F5344CB8AC3E}">
        <p14:creationId xmlns:p14="http://schemas.microsoft.com/office/powerpoint/2010/main" xmlns="" val="3578274440"/>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539750" y="1965325"/>
            <a:ext cx="8034338" cy="4527550"/>
          </a:xfrm>
          <a:prstGeom prst="rect">
            <a:avLst/>
          </a:prstGeom>
          <a:solidFill>
            <a:srgbClr val="99CCFF">
              <a:alpha val="50195"/>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AU">
              <a:cs typeface="Arial" charset="0"/>
            </a:endParaRPr>
          </a:p>
        </p:txBody>
      </p:sp>
      <p:sp>
        <p:nvSpPr>
          <p:cNvPr id="23555" name="Rectangle 3"/>
          <p:cNvSpPr>
            <a:spLocks noGrp="1" noChangeArrowheads="1"/>
          </p:cNvSpPr>
          <p:nvPr>
            <p:ph type="title" idx="4294967295"/>
          </p:nvPr>
        </p:nvSpPr>
        <p:spPr>
          <a:xfrm>
            <a:off x="457200" y="155575"/>
            <a:ext cx="8229600" cy="682625"/>
          </a:xfrm>
        </p:spPr>
        <p:txBody>
          <a:bodyPr/>
          <a:lstStyle/>
          <a:p>
            <a:pPr eaLnBrk="1" hangingPunct="1"/>
            <a:r>
              <a:rPr lang="en-US" sz="3600" smtClean="0">
                <a:solidFill>
                  <a:schemeClr val="tx1"/>
                </a:solidFill>
              </a:rPr>
              <a:t>PPF Example</a:t>
            </a:r>
          </a:p>
        </p:txBody>
      </p:sp>
      <p:sp>
        <p:nvSpPr>
          <p:cNvPr id="23556" name="Rectangle 4"/>
          <p:cNvSpPr>
            <a:spLocks noGrp="1" noChangeArrowheads="1"/>
          </p:cNvSpPr>
          <p:nvPr>
            <p:ph type="body" sz="half" idx="4294967295"/>
          </p:nvPr>
        </p:nvSpPr>
        <p:spPr>
          <a:xfrm>
            <a:off x="314325" y="835025"/>
            <a:ext cx="8823325" cy="1154113"/>
          </a:xfrm>
        </p:spPr>
        <p:txBody>
          <a:bodyPr/>
          <a:lstStyle/>
          <a:p>
            <a:pPr marL="285750" indent="-285750" eaLnBrk="1" hangingPunct="1">
              <a:spcBef>
                <a:spcPct val="20000"/>
              </a:spcBef>
              <a:buClr>
                <a:srgbClr val="0070C0"/>
              </a:buClr>
            </a:pPr>
            <a:r>
              <a:rPr lang="en-CA" sz="2700" smtClean="0"/>
              <a:t>Producing one computer requires 100 hours labour.</a:t>
            </a:r>
          </a:p>
          <a:p>
            <a:pPr marL="285750" indent="-285750" eaLnBrk="1" hangingPunct="1">
              <a:spcBef>
                <a:spcPct val="20000"/>
              </a:spcBef>
              <a:buClr>
                <a:srgbClr val="0070C0"/>
              </a:buClr>
            </a:pPr>
            <a:r>
              <a:rPr lang="en-CA" sz="2700" smtClean="0"/>
              <a:t>Producing one ton of wheat requires 10 hours labour.</a:t>
            </a:r>
          </a:p>
        </p:txBody>
      </p:sp>
      <p:grpSp>
        <p:nvGrpSpPr>
          <p:cNvPr id="2" name="Group 5"/>
          <p:cNvGrpSpPr>
            <a:grpSpLocks/>
          </p:cNvGrpSpPr>
          <p:nvPr/>
        </p:nvGrpSpPr>
        <p:grpSpPr bwMode="auto">
          <a:xfrm>
            <a:off x="4940300" y="5897563"/>
            <a:ext cx="3633788" cy="596900"/>
            <a:chOff x="3112" y="3715"/>
            <a:chExt cx="2289" cy="376"/>
          </a:xfrm>
        </p:grpSpPr>
        <p:sp>
          <p:nvSpPr>
            <p:cNvPr id="23617" name="Rectangle 6"/>
            <p:cNvSpPr>
              <a:spLocks noChangeArrowheads="1"/>
            </p:cNvSpPr>
            <p:nvPr/>
          </p:nvSpPr>
          <p:spPr bwMode="auto">
            <a:xfrm>
              <a:off x="4369" y="3715"/>
              <a:ext cx="1032"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5,000</a:t>
              </a:r>
            </a:p>
          </p:txBody>
        </p:sp>
        <p:sp>
          <p:nvSpPr>
            <p:cNvPr id="23618" name="Rectangle 7"/>
            <p:cNvSpPr>
              <a:spLocks noChangeArrowheads="1"/>
            </p:cNvSpPr>
            <p:nvPr/>
          </p:nvSpPr>
          <p:spPr bwMode="auto">
            <a:xfrm>
              <a:off x="3112" y="3715"/>
              <a:ext cx="1257"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0</a:t>
              </a:r>
            </a:p>
          </p:txBody>
        </p:sp>
      </p:grpSp>
      <p:grpSp>
        <p:nvGrpSpPr>
          <p:cNvPr id="3" name="Group 8"/>
          <p:cNvGrpSpPr>
            <a:grpSpLocks/>
          </p:cNvGrpSpPr>
          <p:nvPr/>
        </p:nvGrpSpPr>
        <p:grpSpPr bwMode="auto">
          <a:xfrm>
            <a:off x="4940300" y="5299075"/>
            <a:ext cx="3633788" cy="598488"/>
            <a:chOff x="3112" y="3338"/>
            <a:chExt cx="2289" cy="377"/>
          </a:xfrm>
        </p:grpSpPr>
        <p:sp>
          <p:nvSpPr>
            <p:cNvPr id="23615" name="Rectangle 9"/>
            <p:cNvSpPr>
              <a:spLocks noChangeArrowheads="1"/>
            </p:cNvSpPr>
            <p:nvPr/>
          </p:nvSpPr>
          <p:spPr bwMode="auto">
            <a:xfrm>
              <a:off x="4369" y="3338"/>
              <a:ext cx="1032"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4,000</a:t>
              </a:r>
            </a:p>
          </p:txBody>
        </p:sp>
        <p:sp>
          <p:nvSpPr>
            <p:cNvPr id="23616" name="Rectangle 10"/>
            <p:cNvSpPr>
              <a:spLocks noChangeArrowheads="1"/>
            </p:cNvSpPr>
            <p:nvPr/>
          </p:nvSpPr>
          <p:spPr bwMode="auto">
            <a:xfrm>
              <a:off x="3112" y="3338"/>
              <a:ext cx="1257"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100</a:t>
              </a:r>
            </a:p>
          </p:txBody>
        </p:sp>
      </p:grpSp>
      <p:grpSp>
        <p:nvGrpSpPr>
          <p:cNvPr id="4" name="Group 11"/>
          <p:cNvGrpSpPr>
            <a:grpSpLocks/>
          </p:cNvGrpSpPr>
          <p:nvPr/>
        </p:nvGrpSpPr>
        <p:grpSpPr bwMode="auto">
          <a:xfrm>
            <a:off x="4940300" y="4703763"/>
            <a:ext cx="3633788" cy="595312"/>
            <a:chOff x="3112" y="2963"/>
            <a:chExt cx="2289" cy="375"/>
          </a:xfrm>
        </p:grpSpPr>
        <p:sp>
          <p:nvSpPr>
            <p:cNvPr id="23613" name="Rectangle 12"/>
            <p:cNvSpPr>
              <a:spLocks noChangeArrowheads="1"/>
            </p:cNvSpPr>
            <p:nvPr/>
          </p:nvSpPr>
          <p:spPr bwMode="auto">
            <a:xfrm>
              <a:off x="4369" y="2963"/>
              <a:ext cx="1032" cy="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2,500</a:t>
              </a:r>
            </a:p>
          </p:txBody>
        </p:sp>
        <p:sp>
          <p:nvSpPr>
            <p:cNvPr id="23614" name="Rectangle 13"/>
            <p:cNvSpPr>
              <a:spLocks noChangeArrowheads="1"/>
            </p:cNvSpPr>
            <p:nvPr/>
          </p:nvSpPr>
          <p:spPr bwMode="auto">
            <a:xfrm>
              <a:off x="3112" y="2963"/>
              <a:ext cx="1257" cy="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250</a:t>
              </a:r>
            </a:p>
          </p:txBody>
        </p:sp>
      </p:grpSp>
      <p:grpSp>
        <p:nvGrpSpPr>
          <p:cNvPr id="5" name="Group 14"/>
          <p:cNvGrpSpPr>
            <a:grpSpLocks/>
          </p:cNvGrpSpPr>
          <p:nvPr/>
        </p:nvGrpSpPr>
        <p:grpSpPr bwMode="auto">
          <a:xfrm>
            <a:off x="4940300" y="4105275"/>
            <a:ext cx="3633788" cy="598488"/>
            <a:chOff x="3112" y="2586"/>
            <a:chExt cx="2289" cy="377"/>
          </a:xfrm>
        </p:grpSpPr>
        <p:sp>
          <p:nvSpPr>
            <p:cNvPr id="23611" name="Rectangle 15"/>
            <p:cNvSpPr>
              <a:spLocks noChangeArrowheads="1"/>
            </p:cNvSpPr>
            <p:nvPr/>
          </p:nvSpPr>
          <p:spPr bwMode="auto">
            <a:xfrm>
              <a:off x="4369" y="2586"/>
              <a:ext cx="1032"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1,000</a:t>
              </a:r>
            </a:p>
          </p:txBody>
        </p:sp>
        <p:sp>
          <p:nvSpPr>
            <p:cNvPr id="23612" name="Rectangle 16"/>
            <p:cNvSpPr>
              <a:spLocks noChangeArrowheads="1"/>
            </p:cNvSpPr>
            <p:nvPr/>
          </p:nvSpPr>
          <p:spPr bwMode="auto">
            <a:xfrm>
              <a:off x="3112" y="2586"/>
              <a:ext cx="1257"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400</a:t>
              </a:r>
            </a:p>
          </p:txBody>
        </p:sp>
      </p:grpSp>
      <p:grpSp>
        <p:nvGrpSpPr>
          <p:cNvPr id="6" name="Group 17"/>
          <p:cNvGrpSpPr>
            <a:grpSpLocks/>
          </p:cNvGrpSpPr>
          <p:nvPr/>
        </p:nvGrpSpPr>
        <p:grpSpPr bwMode="auto">
          <a:xfrm>
            <a:off x="1317625" y="4105275"/>
            <a:ext cx="3622675" cy="2389188"/>
            <a:chOff x="830" y="2586"/>
            <a:chExt cx="2282" cy="1505"/>
          </a:xfrm>
        </p:grpSpPr>
        <p:grpSp>
          <p:nvGrpSpPr>
            <p:cNvPr id="23599" name="Group 18"/>
            <p:cNvGrpSpPr>
              <a:grpSpLocks/>
            </p:cNvGrpSpPr>
            <p:nvPr/>
          </p:nvGrpSpPr>
          <p:grpSpPr bwMode="auto">
            <a:xfrm>
              <a:off x="830" y="3715"/>
              <a:ext cx="2282" cy="376"/>
              <a:chOff x="830" y="3715"/>
              <a:chExt cx="2282" cy="376"/>
            </a:xfrm>
          </p:grpSpPr>
          <p:sp>
            <p:nvSpPr>
              <p:cNvPr id="23609" name="Rectangle 19"/>
              <p:cNvSpPr>
                <a:spLocks noChangeArrowheads="1"/>
              </p:cNvSpPr>
              <p:nvPr/>
            </p:nvSpPr>
            <p:spPr bwMode="auto">
              <a:xfrm>
                <a:off x="2035" y="3715"/>
                <a:ext cx="1077"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50,000</a:t>
                </a:r>
              </a:p>
            </p:txBody>
          </p:sp>
          <p:sp>
            <p:nvSpPr>
              <p:cNvPr id="23610" name="Rectangle 20"/>
              <p:cNvSpPr>
                <a:spLocks noChangeArrowheads="1"/>
              </p:cNvSpPr>
              <p:nvPr/>
            </p:nvSpPr>
            <p:spPr bwMode="auto">
              <a:xfrm>
                <a:off x="830" y="3715"/>
                <a:ext cx="1205"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0</a:t>
                </a:r>
              </a:p>
            </p:txBody>
          </p:sp>
        </p:grpSp>
        <p:grpSp>
          <p:nvGrpSpPr>
            <p:cNvPr id="23600" name="Group 21"/>
            <p:cNvGrpSpPr>
              <a:grpSpLocks/>
            </p:cNvGrpSpPr>
            <p:nvPr/>
          </p:nvGrpSpPr>
          <p:grpSpPr bwMode="auto">
            <a:xfrm>
              <a:off x="830" y="3338"/>
              <a:ext cx="2282" cy="377"/>
              <a:chOff x="830" y="3338"/>
              <a:chExt cx="2282" cy="377"/>
            </a:xfrm>
          </p:grpSpPr>
          <p:sp>
            <p:nvSpPr>
              <p:cNvPr id="23607" name="Rectangle 22"/>
              <p:cNvSpPr>
                <a:spLocks noChangeArrowheads="1"/>
              </p:cNvSpPr>
              <p:nvPr/>
            </p:nvSpPr>
            <p:spPr bwMode="auto">
              <a:xfrm>
                <a:off x="2035" y="3338"/>
                <a:ext cx="1077"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40,000</a:t>
                </a:r>
              </a:p>
            </p:txBody>
          </p:sp>
          <p:sp>
            <p:nvSpPr>
              <p:cNvPr id="23608" name="Rectangle 23"/>
              <p:cNvSpPr>
                <a:spLocks noChangeArrowheads="1"/>
              </p:cNvSpPr>
              <p:nvPr/>
            </p:nvSpPr>
            <p:spPr bwMode="auto">
              <a:xfrm>
                <a:off x="830" y="3338"/>
                <a:ext cx="1205"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10,000</a:t>
                </a:r>
              </a:p>
            </p:txBody>
          </p:sp>
        </p:grpSp>
        <p:grpSp>
          <p:nvGrpSpPr>
            <p:cNvPr id="23601" name="Group 24"/>
            <p:cNvGrpSpPr>
              <a:grpSpLocks/>
            </p:cNvGrpSpPr>
            <p:nvPr/>
          </p:nvGrpSpPr>
          <p:grpSpPr bwMode="auto">
            <a:xfrm>
              <a:off x="830" y="2963"/>
              <a:ext cx="2282" cy="375"/>
              <a:chOff x="830" y="2963"/>
              <a:chExt cx="2282" cy="375"/>
            </a:xfrm>
          </p:grpSpPr>
          <p:sp>
            <p:nvSpPr>
              <p:cNvPr id="23605" name="Rectangle 25"/>
              <p:cNvSpPr>
                <a:spLocks noChangeArrowheads="1"/>
              </p:cNvSpPr>
              <p:nvPr/>
            </p:nvSpPr>
            <p:spPr bwMode="auto">
              <a:xfrm>
                <a:off x="2035" y="2963"/>
                <a:ext cx="1077" cy="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25,000</a:t>
                </a:r>
              </a:p>
            </p:txBody>
          </p:sp>
          <p:sp>
            <p:nvSpPr>
              <p:cNvPr id="23606" name="Rectangle 26"/>
              <p:cNvSpPr>
                <a:spLocks noChangeArrowheads="1"/>
              </p:cNvSpPr>
              <p:nvPr/>
            </p:nvSpPr>
            <p:spPr bwMode="auto">
              <a:xfrm>
                <a:off x="830" y="2963"/>
                <a:ext cx="1205" cy="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25,000</a:t>
                </a:r>
              </a:p>
            </p:txBody>
          </p:sp>
        </p:grpSp>
        <p:grpSp>
          <p:nvGrpSpPr>
            <p:cNvPr id="23602" name="Group 27"/>
            <p:cNvGrpSpPr>
              <a:grpSpLocks/>
            </p:cNvGrpSpPr>
            <p:nvPr/>
          </p:nvGrpSpPr>
          <p:grpSpPr bwMode="auto">
            <a:xfrm>
              <a:off x="830" y="2586"/>
              <a:ext cx="2282" cy="377"/>
              <a:chOff x="830" y="2586"/>
              <a:chExt cx="2282" cy="377"/>
            </a:xfrm>
          </p:grpSpPr>
          <p:sp>
            <p:nvSpPr>
              <p:cNvPr id="23603" name="Rectangle 28"/>
              <p:cNvSpPr>
                <a:spLocks noChangeArrowheads="1"/>
              </p:cNvSpPr>
              <p:nvPr/>
            </p:nvSpPr>
            <p:spPr bwMode="auto">
              <a:xfrm>
                <a:off x="2035" y="2586"/>
                <a:ext cx="1077"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10,000</a:t>
                </a:r>
              </a:p>
            </p:txBody>
          </p:sp>
          <p:sp>
            <p:nvSpPr>
              <p:cNvPr id="23604" name="Rectangle 29"/>
              <p:cNvSpPr>
                <a:spLocks noChangeArrowheads="1"/>
              </p:cNvSpPr>
              <p:nvPr/>
            </p:nvSpPr>
            <p:spPr bwMode="auto">
              <a:xfrm>
                <a:off x="830" y="2586"/>
                <a:ext cx="1205"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40,000</a:t>
                </a:r>
              </a:p>
            </p:txBody>
          </p:sp>
        </p:grpSp>
      </p:grpSp>
      <p:grpSp>
        <p:nvGrpSpPr>
          <p:cNvPr id="11" name="Group 30"/>
          <p:cNvGrpSpPr>
            <a:grpSpLocks/>
          </p:cNvGrpSpPr>
          <p:nvPr/>
        </p:nvGrpSpPr>
        <p:grpSpPr bwMode="auto">
          <a:xfrm>
            <a:off x="4940300" y="3508375"/>
            <a:ext cx="3633788" cy="596900"/>
            <a:chOff x="3112" y="2210"/>
            <a:chExt cx="2289" cy="376"/>
          </a:xfrm>
        </p:grpSpPr>
        <p:sp>
          <p:nvSpPr>
            <p:cNvPr id="23597" name="Rectangle 31"/>
            <p:cNvSpPr>
              <a:spLocks noChangeArrowheads="1"/>
            </p:cNvSpPr>
            <p:nvPr/>
          </p:nvSpPr>
          <p:spPr bwMode="auto">
            <a:xfrm>
              <a:off x="4369" y="2210"/>
              <a:ext cx="1032"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0</a:t>
              </a:r>
            </a:p>
          </p:txBody>
        </p:sp>
        <p:sp>
          <p:nvSpPr>
            <p:cNvPr id="23598" name="Rectangle 32"/>
            <p:cNvSpPr>
              <a:spLocks noChangeArrowheads="1"/>
            </p:cNvSpPr>
            <p:nvPr/>
          </p:nvSpPr>
          <p:spPr bwMode="auto">
            <a:xfrm>
              <a:off x="3112" y="2210"/>
              <a:ext cx="1257"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500</a:t>
              </a:r>
            </a:p>
          </p:txBody>
        </p:sp>
      </p:grpSp>
      <p:grpSp>
        <p:nvGrpSpPr>
          <p:cNvPr id="12" name="Group 33"/>
          <p:cNvGrpSpPr>
            <a:grpSpLocks/>
          </p:cNvGrpSpPr>
          <p:nvPr/>
        </p:nvGrpSpPr>
        <p:grpSpPr bwMode="auto">
          <a:xfrm>
            <a:off x="1317625" y="3508375"/>
            <a:ext cx="3622675" cy="596900"/>
            <a:chOff x="830" y="2210"/>
            <a:chExt cx="2282" cy="376"/>
          </a:xfrm>
        </p:grpSpPr>
        <p:sp>
          <p:nvSpPr>
            <p:cNvPr id="23595" name="Rectangle 34"/>
            <p:cNvSpPr>
              <a:spLocks noChangeArrowheads="1"/>
            </p:cNvSpPr>
            <p:nvPr/>
          </p:nvSpPr>
          <p:spPr bwMode="auto">
            <a:xfrm>
              <a:off x="2035" y="2210"/>
              <a:ext cx="1077"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0</a:t>
              </a:r>
            </a:p>
          </p:txBody>
        </p:sp>
        <p:sp>
          <p:nvSpPr>
            <p:cNvPr id="23596" name="Rectangle 35"/>
            <p:cNvSpPr>
              <a:spLocks noChangeArrowheads="1"/>
            </p:cNvSpPr>
            <p:nvPr/>
          </p:nvSpPr>
          <p:spPr bwMode="auto">
            <a:xfrm>
              <a:off x="830" y="2210"/>
              <a:ext cx="1205"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dirty="0">
                  <a:cs typeface="Arial" charset="0"/>
                </a:rPr>
                <a:t>50,000</a:t>
              </a:r>
            </a:p>
          </p:txBody>
        </p:sp>
      </p:grpSp>
      <p:grpSp>
        <p:nvGrpSpPr>
          <p:cNvPr id="23564" name="Group 36"/>
          <p:cNvGrpSpPr>
            <a:grpSpLocks/>
          </p:cNvGrpSpPr>
          <p:nvPr/>
        </p:nvGrpSpPr>
        <p:grpSpPr bwMode="auto">
          <a:xfrm>
            <a:off x="560388" y="1830388"/>
            <a:ext cx="8043862" cy="4529137"/>
            <a:chOff x="334" y="1238"/>
            <a:chExt cx="5067" cy="2853"/>
          </a:xfrm>
        </p:grpSpPr>
        <p:grpSp>
          <p:nvGrpSpPr>
            <p:cNvPr id="23581" name="Group 37"/>
            <p:cNvGrpSpPr>
              <a:grpSpLocks/>
            </p:cNvGrpSpPr>
            <p:nvPr/>
          </p:nvGrpSpPr>
          <p:grpSpPr bwMode="auto">
            <a:xfrm>
              <a:off x="334" y="1238"/>
              <a:ext cx="5067" cy="2853"/>
              <a:chOff x="334" y="1238"/>
              <a:chExt cx="5067" cy="2853"/>
            </a:xfrm>
          </p:grpSpPr>
          <p:sp>
            <p:nvSpPr>
              <p:cNvPr id="23583" name="Rectangle 38"/>
              <p:cNvSpPr>
                <a:spLocks noChangeArrowheads="1"/>
              </p:cNvSpPr>
              <p:nvPr/>
            </p:nvSpPr>
            <p:spPr bwMode="auto">
              <a:xfrm>
                <a:off x="334" y="3715"/>
                <a:ext cx="496"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E</a:t>
                </a:r>
              </a:p>
            </p:txBody>
          </p:sp>
          <p:sp>
            <p:nvSpPr>
              <p:cNvPr id="23584" name="Rectangle 39"/>
              <p:cNvSpPr>
                <a:spLocks noChangeArrowheads="1"/>
              </p:cNvSpPr>
              <p:nvPr/>
            </p:nvSpPr>
            <p:spPr bwMode="auto">
              <a:xfrm>
                <a:off x="334" y="3338"/>
                <a:ext cx="496"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D</a:t>
                </a:r>
              </a:p>
            </p:txBody>
          </p:sp>
          <p:sp>
            <p:nvSpPr>
              <p:cNvPr id="23585" name="Rectangle 40"/>
              <p:cNvSpPr>
                <a:spLocks noChangeArrowheads="1"/>
              </p:cNvSpPr>
              <p:nvPr/>
            </p:nvSpPr>
            <p:spPr bwMode="auto">
              <a:xfrm>
                <a:off x="334" y="2963"/>
                <a:ext cx="496" cy="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C</a:t>
                </a:r>
              </a:p>
            </p:txBody>
          </p:sp>
          <p:sp>
            <p:nvSpPr>
              <p:cNvPr id="23586" name="Rectangle 41"/>
              <p:cNvSpPr>
                <a:spLocks noChangeArrowheads="1"/>
              </p:cNvSpPr>
              <p:nvPr/>
            </p:nvSpPr>
            <p:spPr bwMode="auto">
              <a:xfrm>
                <a:off x="334" y="2586"/>
                <a:ext cx="496"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B</a:t>
                </a:r>
              </a:p>
            </p:txBody>
          </p:sp>
          <p:sp>
            <p:nvSpPr>
              <p:cNvPr id="23587" name="Rectangle 42"/>
              <p:cNvSpPr>
                <a:spLocks noChangeArrowheads="1"/>
              </p:cNvSpPr>
              <p:nvPr/>
            </p:nvSpPr>
            <p:spPr bwMode="auto">
              <a:xfrm>
                <a:off x="334" y="2210"/>
                <a:ext cx="496" cy="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nSpc>
                    <a:spcPct val="105000"/>
                  </a:lnSpc>
                  <a:spcBef>
                    <a:spcPct val="45000"/>
                  </a:spcBef>
                  <a:buClr>
                    <a:srgbClr val="00B85C"/>
                  </a:buClr>
                  <a:buSzPct val="120000"/>
                  <a:buFont typeface="Wingdings" charset="2"/>
                  <a:buNone/>
                </a:pPr>
                <a:r>
                  <a:rPr lang="en-US" sz="2400">
                    <a:cs typeface="Arial" charset="0"/>
                  </a:rPr>
                  <a:t>A</a:t>
                </a:r>
              </a:p>
            </p:txBody>
          </p:sp>
          <p:sp>
            <p:nvSpPr>
              <p:cNvPr id="23588" name="Rectangle 43"/>
              <p:cNvSpPr>
                <a:spLocks noChangeArrowheads="1"/>
              </p:cNvSpPr>
              <p:nvPr/>
            </p:nvSpPr>
            <p:spPr bwMode="auto">
              <a:xfrm>
                <a:off x="4369" y="1833"/>
                <a:ext cx="1032"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2"/>
                  <a:buNone/>
                </a:pPr>
                <a:r>
                  <a:rPr lang="en-US" sz="2400">
                    <a:cs typeface="Arial" charset="0"/>
                  </a:rPr>
                  <a:t>Wheat</a:t>
                </a:r>
              </a:p>
            </p:txBody>
          </p:sp>
          <p:sp>
            <p:nvSpPr>
              <p:cNvPr id="23589" name="Rectangle 44"/>
              <p:cNvSpPr>
                <a:spLocks noChangeArrowheads="1"/>
              </p:cNvSpPr>
              <p:nvPr/>
            </p:nvSpPr>
            <p:spPr bwMode="auto">
              <a:xfrm>
                <a:off x="3112" y="1833"/>
                <a:ext cx="1257"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2"/>
                  <a:buNone/>
                </a:pPr>
                <a:r>
                  <a:rPr lang="en-US" sz="2400">
                    <a:cs typeface="Arial" charset="0"/>
                  </a:rPr>
                  <a:t>Computers</a:t>
                </a:r>
              </a:p>
            </p:txBody>
          </p:sp>
          <p:sp>
            <p:nvSpPr>
              <p:cNvPr id="23590" name="Rectangle 45"/>
              <p:cNvSpPr>
                <a:spLocks noChangeArrowheads="1"/>
              </p:cNvSpPr>
              <p:nvPr/>
            </p:nvSpPr>
            <p:spPr bwMode="auto">
              <a:xfrm>
                <a:off x="2035" y="1833"/>
                <a:ext cx="1077"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2"/>
                  <a:buNone/>
                </a:pPr>
                <a:r>
                  <a:rPr lang="en-US" sz="2400">
                    <a:cs typeface="Arial" charset="0"/>
                  </a:rPr>
                  <a:t>Wheat</a:t>
                </a:r>
              </a:p>
            </p:txBody>
          </p:sp>
          <p:sp>
            <p:nvSpPr>
              <p:cNvPr id="23591" name="Rectangle 46"/>
              <p:cNvSpPr>
                <a:spLocks noChangeArrowheads="1"/>
              </p:cNvSpPr>
              <p:nvPr/>
            </p:nvSpPr>
            <p:spPr bwMode="auto">
              <a:xfrm>
                <a:off x="830" y="1833"/>
                <a:ext cx="1205" cy="3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2"/>
                  <a:buNone/>
                </a:pPr>
                <a:r>
                  <a:rPr lang="en-US" sz="2400">
                    <a:cs typeface="Arial" charset="0"/>
                  </a:rPr>
                  <a:t>Computers</a:t>
                </a:r>
              </a:p>
            </p:txBody>
          </p:sp>
          <p:sp>
            <p:nvSpPr>
              <p:cNvPr id="23592" name="Rectangle 47"/>
              <p:cNvSpPr>
                <a:spLocks noChangeArrowheads="1"/>
              </p:cNvSpPr>
              <p:nvPr/>
            </p:nvSpPr>
            <p:spPr bwMode="auto">
              <a:xfrm>
                <a:off x="3112" y="1238"/>
                <a:ext cx="2289" cy="5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2"/>
                  <a:buNone/>
                </a:pPr>
                <a:r>
                  <a:rPr lang="en-US" sz="2400">
                    <a:cs typeface="Arial" charset="0"/>
                  </a:rPr>
                  <a:t>Production</a:t>
                </a:r>
              </a:p>
            </p:txBody>
          </p:sp>
          <p:sp>
            <p:nvSpPr>
              <p:cNvPr id="23593" name="Rectangle 48"/>
              <p:cNvSpPr>
                <a:spLocks noChangeArrowheads="1"/>
              </p:cNvSpPr>
              <p:nvPr/>
            </p:nvSpPr>
            <p:spPr bwMode="auto">
              <a:xfrm>
                <a:off x="830" y="1238"/>
                <a:ext cx="2282" cy="5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2"/>
                  <a:buNone/>
                </a:pPr>
                <a:r>
                  <a:rPr lang="en-US" sz="2400">
                    <a:cs typeface="Arial" charset="0"/>
                  </a:rPr>
                  <a:t>Employment of </a:t>
                </a:r>
                <a:br>
                  <a:rPr lang="en-US" sz="2400">
                    <a:cs typeface="Arial" charset="0"/>
                  </a:rPr>
                </a:br>
                <a:r>
                  <a:rPr lang="en-US" sz="2400">
                    <a:cs typeface="Arial" charset="0"/>
                  </a:rPr>
                  <a:t>labour hours</a:t>
                </a:r>
              </a:p>
            </p:txBody>
          </p:sp>
          <p:sp>
            <p:nvSpPr>
              <p:cNvPr id="23594" name="Rectangle 49"/>
              <p:cNvSpPr>
                <a:spLocks noChangeArrowheads="1"/>
              </p:cNvSpPr>
              <p:nvPr/>
            </p:nvSpPr>
            <p:spPr bwMode="auto">
              <a:xfrm>
                <a:off x="334" y="1238"/>
                <a:ext cx="496" cy="9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lnSpc>
                    <a:spcPct val="105000"/>
                  </a:lnSpc>
                  <a:spcBef>
                    <a:spcPct val="45000"/>
                  </a:spcBef>
                  <a:buClr>
                    <a:srgbClr val="00B85C"/>
                  </a:buClr>
                  <a:buSzPct val="120000"/>
                  <a:buFont typeface="Wingdings" charset="2"/>
                  <a:buNone/>
                </a:pPr>
                <a:endParaRPr lang="en-AU" sz="2400">
                  <a:cs typeface="Arial" charset="0"/>
                </a:endParaRPr>
              </a:p>
            </p:txBody>
          </p:sp>
        </p:grpSp>
        <p:sp>
          <p:nvSpPr>
            <p:cNvPr id="23582" name="Line 50"/>
            <p:cNvSpPr>
              <a:spLocks noChangeShapeType="1"/>
            </p:cNvSpPr>
            <p:nvPr/>
          </p:nvSpPr>
          <p:spPr bwMode="auto">
            <a:xfrm>
              <a:off x="334" y="1238"/>
              <a:ext cx="5067" cy="0"/>
            </a:xfrm>
            <a:prstGeom prst="line">
              <a:avLst/>
            </a:prstGeom>
            <a:noFill/>
            <a:ln w="28575" cap="sq">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3565" name="Line 51"/>
          <p:cNvSpPr>
            <a:spLocks noChangeShapeType="1"/>
          </p:cNvSpPr>
          <p:nvPr/>
        </p:nvSpPr>
        <p:spPr bwMode="auto">
          <a:xfrm>
            <a:off x="530225" y="3508375"/>
            <a:ext cx="804386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66" name="Line 52"/>
          <p:cNvSpPr>
            <a:spLocks noChangeShapeType="1"/>
          </p:cNvSpPr>
          <p:nvPr/>
        </p:nvSpPr>
        <p:spPr bwMode="auto">
          <a:xfrm>
            <a:off x="530225" y="4105275"/>
            <a:ext cx="804386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67" name="Line 53"/>
          <p:cNvSpPr>
            <a:spLocks noChangeShapeType="1"/>
          </p:cNvSpPr>
          <p:nvPr/>
        </p:nvSpPr>
        <p:spPr bwMode="auto">
          <a:xfrm>
            <a:off x="530225" y="4703763"/>
            <a:ext cx="804386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68" name="Line 54"/>
          <p:cNvSpPr>
            <a:spLocks noChangeShapeType="1"/>
          </p:cNvSpPr>
          <p:nvPr/>
        </p:nvSpPr>
        <p:spPr bwMode="auto">
          <a:xfrm>
            <a:off x="530225" y="5299075"/>
            <a:ext cx="804386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69" name="Line 55"/>
          <p:cNvSpPr>
            <a:spLocks noChangeShapeType="1"/>
          </p:cNvSpPr>
          <p:nvPr/>
        </p:nvSpPr>
        <p:spPr bwMode="auto">
          <a:xfrm>
            <a:off x="530225" y="5897563"/>
            <a:ext cx="804386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0" name="Line 56"/>
          <p:cNvSpPr>
            <a:spLocks noChangeShapeType="1"/>
          </p:cNvSpPr>
          <p:nvPr/>
        </p:nvSpPr>
        <p:spPr bwMode="auto">
          <a:xfrm>
            <a:off x="530225" y="6494463"/>
            <a:ext cx="8043863" cy="0"/>
          </a:xfrm>
          <a:prstGeom prst="line">
            <a:avLst/>
          </a:prstGeom>
          <a:noFill/>
          <a:ln w="28575" cap="sq">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1" name="Line 57"/>
          <p:cNvSpPr>
            <a:spLocks noChangeShapeType="1"/>
          </p:cNvSpPr>
          <p:nvPr/>
        </p:nvSpPr>
        <p:spPr bwMode="auto">
          <a:xfrm>
            <a:off x="530225" y="1965325"/>
            <a:ext cx="0" cy="4529138"/>
          </a:xfrm>
          <a:prstGeom prst="line">
            <a:avLst/>
          </a:prstGeom>
          <a:noFill/>
          <a:ln w="28575" cap="sq">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2" name="Line 58"/>
          <p:cNvSpPr>
            <a:spLocks noChangeShapeType="1"/>
          </p:cNvSpPr>
          <p:nvPr/>
        </p:nvSpPr>
        <p:spPr bwMode="auto">
          <a:xfrm>
            <a:off x="1317625" y="1965325"/>
            <a:ext cx="0" cy="452913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3" name="Line 59"/>
          <p:cNvSpPr>
            <a:spLocks noChangeShapeType="1"/>
          </p:cNvSpPr>
          <p:nvPr/>
        </p:nvSpPr>
        <p:spPr bwMode="auto">
          <a:xfrm>
            <a:off x="4940300" y="1965325"/>
            <a:ext cx="0" cy="452913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4" name="Line 60"/>
          <p:cNvSpPr>
            <a:spLocks noChangeShapeType="1"/>
          </p:cNvSpPr>
          <p:nvPr/>
        </p:nvSpPr>
        <p:spPr bwMode="auto">
          <a:xfrm>
            <a:off x="8574088" y="1965325"/>
            <a:ext cx="0" cy="4529138"/>
          </a:xfrm>
          <a:prstGeom prst="line">
            <a:avLst/>
          </a:prstGeom>
          <a:noFill/>
          <a:ln w="28575" cap="sq">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5" name="Line 61"/>
          <p:cNvSpPr>
            <a:spLocks noChangeShapeType="1"/>
          </p:cNvSpPr>
          <p:nvPr/>
        </p:nvSpPr>
        <p:spPr bwMode="auto">
          <a:xfrm>
            <a:off x="3230563" y="2909888"/>
            <a:ext cx="0" cy="3584575"/>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6" name="Line 62"/>
          <p:cNvSpPr>
            <a:spLocks noChangeShapeType="1"/>
          </p:cNvSpPr>
          <p:nvPr/>
        </p:nvSpPr>
        <p:spPr bwMode="auto">
          <a:xfrm>
            <a:off x="6935788" y="2909888"/>
            <a:ext cx="0" cy="3584575"/>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7" name="Line 63"/>
          <p:cNvSpPr>
            <a:spLocks noChangeShapeType="1"/>
          </p:cNvSpPr>
          <p:nvPr/>
        </p:nvSpPr>
        <p:spPr bwMode="auto">
          <a:xfrm>
            <a:off x="1317625" y="2909888"/>
            <a:ext cx="725646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3578"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spTree>
    <p:custDataLst>
      <p:tags r:id="rId1"/>
    </p:custDataLst>
    <p:extLst>
      <p:ext uri="{BB962C8B-B14F-4D97-AF65-F5344CB8AC3E}">
        <p14:creationId xmlns:p14="http://schemas.microsoft.com/office/powerpoint/2010/main" xmlns="" val="2960793771"/>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476250" y="3263900"/>
            <a:ext cx="403225" cy="373063"/>
          </a:xfrm>
          <a:prstGeom prst="rect">
            <a:avLst/>
          </a:prstGeom>
          <a:solidFill>
            <a:srgbClr val="FFFF99"/>
          </a:solidFill>
          <a:ln w="9525">
            <a:solidFill>
              <a:srgbClr val="0000FF"/>
            </a:solidFill>
            <a:miter lim="800000"/>
            <a:headEnd/>
            <a:tailEnd/>
          </a:ln>
        </p:spPr>
        <p:txBody>
          <a:bodyPr wrap="none" anchor="ctr"/>
          <a:lstStyle/>
          <a:p>
            <a:endParaRPr lang="en-AU">
              <a:cs typeface="Arial" charset="0"/>
            </a:endParaRPr>
          </a:p>
        </p:txBody>
      </p:sp>
      <p:sp>
        <p:nvSpPr>
          <p:cNvPr id="83971" name="Rectangle 3"/>
          <p:cNvSpPr>
            <a:spLocks noChangeArrowheads="1"/>
          </p:cNvSpPr>
          <p:nvPr/>
        </p:nvSpPr>
        <p:spPr bwMode="auto">
          <a:xfrm>
            <a:off x="477838" y="3779838"/>
            <a:ext cx="403225" cy="373062"/>
          </a:xfrm>
          <a:prstGeom prst="rect">
            <a:avLst/>
          </a:prstGeom>
          <a:solidFill>
            <a:srgbClr val="FFFF99"/>
          </a:solidFill>
          <a:ln w="9525">
            <a:solidFill>
              <a:srgbClr val="0000FF"/>
            </a:solidFill>
            <a:miter lim="800000"/>
            <a:headEnd/>
            <a:tailEnd/>
          </a:ln>
        </p:spPr>
        <p:txBody>
          <a:bodyPr wrap="none" anchor="ctr"/>
          <a:lstStyle/>
          <a:p>
            <a:endParaRPr lang="en-AU">
              <a:cs typeface="Arial" charset="0"/>
            </a:endParaRPr>
          </a:p>
        </p:txBody>
      </p:sp>
      <p:sp>
        <p:nvSpPr>
          <p:cNvPr id="83972" name="Rectangle 4"/>
          <p:cNvSpPr>
            <a:spLocks noChangeArrowheads="1"/>
          </p:cNvSpPr>
          <p:nvPr/>
        </p:nvSpPr>
        <p:spPr bwMode="auto">
          <a:xfrm>
            <a:off x="474663" y="4308475"/>
            <a:ext cx="403225" cy="373063"/>
          </a:xfrm>
          <a:prstGeom prst="rect">
            <a:avLst/>
          </a:prstGeom>
          <a:solidFill>
            <a:srgbClr val="FFFF99"/>
          </a:solidFill>
          <a:ln w="9525">
            <a:solidFill>
              <a:srgbClr val="0000FF"/>
            </a:solidFill>
            <a:miter lim="800000"/>
            <a:headEnd/>
            <a:tailEnd/>
          </a:ln>
        </p:spPr>
        <p:txBody>
          <a:bodyPr wrap="none" anchor="ctr"/>
          <a:lstStyle/>
          <a:p>
            <a:endParaRPr lang="en-AU">
              <a:cs typeface="Arial" charset="0"/>
            </a:endParaRPr>
          </a:p>
        </p:txBody>
      </p:sp>
      <p:sp>
        <p:nvSpPr>
          <p:cNvPr id="83973" name="Rectangle 5"/>
          <p:cNvSpPr>
            <a:spLocks noChangeArrowheads="1"/>
          </p:cNvSpPr>
          <p:nvPr/>
        </p:nvSpPr>
        <p:spPr bwMode="auto">
          <a:xfrm>
            <a:off x="477838" y="4824413"/>
            <a:ext cx="403225" cy="373062"/>
          </a:xfrm>
          <a:prstGeom prst="rect">
            <a:avLst/>
          </a:prstGeom>
          <a:solidFill>
            <a:srgbClr val="FFFF99"/>
          </a:solidFill>
          <a:ln w="9525">
            <a:solidFill>
              <a:srgbClr val="0000FF"/>
            </a:solidFill>
            <a:miter lim="800000"/>
            <a:headEnd/>
            <a:tailEnd/>
          </a:ln>
        </p:spPr>
        <p:txBody>
          <a:bodyPr wrap="none" anchor="ctr"/>
          <a:lstStyle/>
          <a:p>
            <a:endParaRPr lang="en-AU">
              <a:cs typeface="Arial" charset="0"/>
            </a:endParaRPr>
          </a:p>
        </p:txBody>
      </p:sp>
      <p:sp>
        <p:nvSpPr>
          <p:cNvPr id="83974" name="Rectangle 6"/>
          <p:cNvSpPr>
            <a:spLocks noChangeArrowheads="1"/>
          </p:cNvSpPr>
          <p:nvPr/>
        </p:nvSpPr>
        <p:spPr bwMode="auto">
          <a:xfrm>
            <a:off x="479425" y="2755900"/>
            <a:ext cx="403225" cy="373063"/>
          </a:xfrm>
          <a:prstGeom prst="rect">
            <a:avLst/>
          </a:prstGeom>
          <a:solidFill>
            <a:srgbClr val="FFFF99"/>
          </a:solidFill>
          <a:ln w="9525">
            <a:solidFill>
              <a:srgbClr val="0000FF"/>
            </a:solidFill>
            <a:miter lim="800000"/>
            <a:headEnd/>
            <a:tailEnd/>
          </a:ln>
        </p:spPr>
        <p:txBody>
          <a:bodyPr wrap="none" anchor="ctr"/>
          <a:lstStyle/>
          <a:p>
            <a:endParaRPr lang="en-AU">
              <a:cs typeface="Arial" charset="0"/>
            </a:endParaRPr>
          </a:p>
        </p:txBody>
      </p:sp>
      <p:graphicFrame>
        <p:nvGraphicFramePr>
          <p:cNvPr id="84047" name="Group 79"/>
          <p:cNvGraphicFramePr>
            <a:graphicFrameLocks noGrp="1"/>
          </p:cNvGraphicFramePr>
          <p:nvPr>
            <p:ph sz="half" idx="4294967295"/>
          </p:nvPr>
        </p:nvGraphicFramePr>
        <p:xfrm>
          <a:off x="195263" y="1323975"/>
          <a:ext cx="3041650" cy="3927560"/>
        </p:xfrm>
        <a:graphic>
          <a:graphicData uri="http://schemas.openxmlformats.org/drawingml/2006/table">
            <a:tbl>
              <a:tblPr/>
              <a:tblGrid>
                <a:gridCol w="987425"/>
                <a:gridCol w="1011237"/>
                <a:gridCol w="1042988"/>
              </a:tblGrid>
              <a:tr h="531753">
                <a:tc rowSpan="2">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Point on graph</a:t>
                      </a:r>
                    </a:p>
                  </a:txBody>
                  <a:tcPr marT="45715" marB="45715" anchor="ctr" anchorCtr="1"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Production</a:t>
                      </a:r>
                    </a:p>
                  </a:txBody>
                  <a:tcPr marT="45715" marB="45715" anchor="ctr" anchorCtr="1"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827438">
                <a:tc vMerge="1">
                  <a:txBody>
                    <a:bodyPr/>
                    <a:lstStyle/>
                    <a:p>
                      <a:endParaRPr lang="en-US"/>
                    </a:p>
                  </a:txBody>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Com-puters</a:t>
                      </a:r>
                    </a:p>
                  </a:txBody>
                  <a:tcPr marT="45715" marB="4571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Wheat</a:t>
                      </a:r>
                    </a:p>
                  </a:txBody>
                  <a:tcPr marT="45715" marB="45715"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1117">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A</a:t>
                      </a:r>
                    </a:p>
                  </a:txBody>
                  <a:tcPr marT="45715" marB="45715"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500</a:t>
                      </a:r>
                    </a:p>
                  </a:txBody>
                  <a:tcPr marT="45715" marB="4571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0</a:t>
                      </a:r>
                    </a:p>
                  </a:txBody>
                  <a:tcPr marT="45715" marB="45715"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2705">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B</a:t>
                      </a:r>
                    </a:p>
                  </a:txBody>
                  <a:tcPr marT="45715" marB="45715"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400</a:t>
                      </a:r>
                    </a:p>
                  </a:txBody>
                  <a:tcPr marT="45715" marB="4571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1,000</a:t>
                      </a:r>
                    </a:p>
                  </a:txBody>
                  <a:tcPr marT="45715" marB="45715"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5879">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C</a:t>
                      </a:r>
                    </a:p>
                  </a:txBody>
                  <a:tcPr marT="45715" marB="45715"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250</a:t>
                      </a:r>
                    </a:p>
                  </a:txBody>
                  <a:tcPr marT="45715" marB="4571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2,500</a:t>
                      </a:r>
                    </a:p>
                  </a:txBody>
                  <a:tcPr marT="45715" marB="45715"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4292">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D</a:t>
                      </a:r>
                    </a:p>
                  </a:txBody>
                  <a:tcPr marT="45715" marB="45715"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100</a:t>
                      </a:r>
                    </a:p>
                  </a:txBody>
                  <a:tcPr marT="45715" marB="4571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4,000</a:t>
                      </a:r>
                    </a:p>
                  </a:txBody>
                  <a:tcPr marT="45715" marB="45715"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4292">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E</a:t>
                      </a:r>
                    </a:p>
                  </a:txBody>
                  <a:tcPr marT="45715" marB="45715" anchor="ctr" anchorCtr="1"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0</a:t>
                      </a:r>
                    </a:p>
                  </a:txBody>
                  <a:tcPr marT="45715" marB="4571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itchFamily="2" charset="2"/>
                        <a:buNone/>
                        <a:tabLst/>
                      </a:pPr>
                      <a:r>
                        <a:rPr kumimoji="0" lang="en-US" sz="2300" b="0" i="0" u="none" strike="noStrike" cap="none" normalizeH="0" baseline="0" dirty="0" smtClean="0">
                          <a:ln>
                            <a:noFill/>
                          </a:ln>
                          <a:solidFill>
                            <a:schemeClr val="tx1"/>
                          </a:solidFill>
                          <a:effectLst/>
                          <a:latin typeface="Arial" charset="0"/>
                        </a:rPr>
                        <a:t>5,000</a:t>
                      </a:r>
                    </a:p>
                  </a:txBody>
                  <a:tcPr marT="45715" marB="45715"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bl>
          </a:graphicData>
        </a:graphic>
      </p:graphicFrame>
      <p:graphicFrame>
        <p:nvGraphicFramePr>
          <p:cNvPr id="84021" name="Object 53"/>
          <p:cNvGraphicFramePr>
            <a:graphicFrameLocks noGrp="1" noChangeAspect="1"/>
          </p:cNvGraphicFramePr>
          <p:nvPr>
            <p:ph sz="half" idx="4294967295"/>
          </p:nvPr>
        </p:nvGraphicFramePr>
        <p:xfrm>
          <a:off x="3381375" y="1127125"/>
          <a:ext cx="5559425" cy="5189538"/>
        </p:xfrm>
        <a:graphic>
          <a:graphicData uri="http://schemas.openxmlformats.org/presentationml/2006/ole">
            <p:oleObj spid="_x0000_s1032" name="Chart" r:id="rId4" imgW="4867175" imgH="4543552" progId="Excel.Chart.8">
              <p:embed/>
            </p:oleObj>
          </a:graphicData>
        </a:graphic>
      </p:graphicFrame>
      <p:sp>
        <p:nvSpPr>
          <p:cNvPr id="84022" name="Text Box 54"/>
          <p:cNvSpPr txBox="1">
            <a:spLocks noChangeArrowheads="1"/>
          </p:cNvSpPr>
          <p:nvPr/>
        </p:nvSpPr>
        <p:spPr bwMode="auto">
          <a:xfrm>
            <a:off x="7529513" y="4775200"/>
            <a:ext cx="379412"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A</a:t>
            </a:r>
          </a:p>
        </p:txBody>
      </p:sp>
      <p:sp>
        <p:nvSpPr>
          <p:cNvPr id="84023" name="Text Box 55"/>
          <p:cNvSpPr txBox="1">
            <a:spLocks noChangeArrowheads="1"/>
          </p:cNvSpPr>
          <p:nvPr/>
        </p:nvSpPr>
        <p:spPr bwMode="auto">
          <a:xfrm>
            <a:off x="6929438" y="4283075"/>
            <a:ext cx="379412"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B</a:t>
            </a:r>
          </a:p>
        </p:txBody>
      </p:sp>
      <p:sp>
        <p:nvSpPr>
          <p:cNvPr id="84024" name="Text Box 56"/>
          <p:cNvSpPr txBox="1">
            <a:spLocks noChangeArrowheads="1"/>
          </p:cNvSpPr>
          <p:nvPr/>
        </p:nvSpPr>
        <p:spPr bwMode="auto">
          <a:xfrm>
            <a:off x="6043613" y="3527425"/>
            <a:ext cx="379412"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C</a:t>
            </a:r>
          </a:p>
        </p:txBody>
      </p:sp>
      <p:sp>
        <p:nvSpPr>
          <p:cNvPr id="84025" name="Text Box 57"/>
          <p:cNvSpPr txBox="1">
            <a:spLocks noChangeArrowheads="1"/>
          </p:cNvSpPr>
          <p:nvPr/>
        </p:nvSpPr>
        <p:spPr bwMode="auto">
          <a:xfrm>
            <a:off x="5207000" y="2790825"/>
            <a:ext cx="379413"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D</a:t>
            </a:r>
          </a:p>
        </p:txBody>
      </p:sp>
      <p:sp>
        <p:nvSpPr>
          <p:cNvPr id="84026" name="Text Box 58"/>
          <p:cNvSpPr txBox="1">
            <a:spLocks noChangeArrowheads="1"/>
          </p:cNvSpPr>
          <p:nvPr/>
        </p:nvSpPr>
        <p:spPr bwMode="auto">
          <a:xfrm>
            <a:off x="4584700" y="2252663"/>
            <a:ext cx="379413"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E</a:t>
            </a:r>
          </a:p>
        </p:txBody>
      </p:sp>
      <p:sp>
        <p:nvSpPr>
          <p:cNvPr id="43051" name="Rectangle 59"/>
          <p:cNvSpPr>
            <a:spLocks noGrp="1" noChangeArrowheads="1"/>
          </p:cNvSpPr>
          <p:nvPr>
            <p:ph type="title" idx="4294967295"/>
          </p:nvPr>
        </p:nvSpPr>
        <p:spPr>
          <a:xfrm>
            <a:off x="342900" y="177800"/>
            <a:ext cx="8410575" cy="681038"/>
          </a:xfrm>
        </p:spPr>
        <p:txBody>
          <a:bodyPr/>
          <a:lstStyle/>
          <a:p>
            <a:pPr eaLnBrk="1" hangingPunct="1">
              <a:defRPr/>
            </a:pPr>
            <a:r>
              <a:rPr lang="en-US" sz="3400" dirty="0" smtClean="0">
                <a:solidFill>
                  <a:schemeClr val="tx1"/>
                </a:solidFill>
                <a:latin typeface="+mn-lt"/>
              </a:rPr>
              <a:t>PPF Example</a:t>
            </a:r>
          </a:p>
        </p:txBody>
      </p:sp>
      <p:sp>
        <p:nvSpPr>
          <p:cNvPr id="84028" name="Line 60"/>
          <p:cNvSpPr>
            <a:spLocks noChangeShapeType="1"/>
          </p:cNvSpPr>
          <p:nvPr/>
        </p:nvSpPr>
        <p:spPr bwMode="auto">
          <a:xfrm>
            <a:off x="4594225" y="2655888"/>
            <a:ext cx="2932113" cy="2540000"/>
          </a:xfrm>
          <a:prstGeom prst="line">
            <a:avLst/>
          </a:prstGeom>
          <a:noFill/>
          <a:ln w="50800">
            <a:solidFill>
              <a:srgbClr val="0033CC"/>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 name="Group 61"/>
          <p:cNvGrpSpPr>
            <a:grpSpLocks/>
          </p:cNvGrpSpPr>
          <p:nvPr/>
        </p:nvGrpSpPr>
        <p:grpSpPr bwMode="auto">
          <a:xfrm>
            <a:off x="4602163" y="3106738"/>
            <a:ext cx="652462" cy="2076450"/>
            <a:chOff x="2899" y="1852"/>
            <a:chExt cx="411" cy="1308"/>
          </a:xfrm>
        </p:grpSpPr>
        <p:grpSp>
          <p:nvGrpSpPr>
            <p:cNvPr id="1082" name="Group 62"/>
            <p:cNvGrpSpPr>
              <a:grpSpLocks/>
            </p:cNvGrpSpPr>
            <p:nvPr/>
          </p:nvGrpSpPr>
          <p:grpSpPr bwMode="auto">
            <a:xfrm>
              <a:off x="2899" y="1896"/>
              <a:ext cx="366" cy="1264"/>
              <a:chOff x="357" y="2450"/>
              <a:chExt cx="795" cy="646"/>
            </a:xfrm>
          </p:grpSpPr>
          <p:sp>
            <p:nvSpPr>
              <p:cNvPr id="1084" name="Line 63"/>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85" name="Line 64"/>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083" name="Oval 65"/>
            <p:cNvSpPr>
              <a:spLocks noChangeArrowheads="1"/>
            </p:cNvSpPr>
            <p:nvPr/>
          </p:nvSpPr>
          <p:spPr bwMode="auto">
            <a:xfrm>
              <a:off x="3221" y="1852"/>
              <a:ext cx="89" cy="87"/>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grpSp>
        <p:nvGrpSpPr>
          <p:cNvPr id="4" name="Group 66"/>
          <p:cNvGrpSpPr>
            <a:grpSpLocks/>
          </p:cNvGrpSpPr>
          <p:nvPr/>
        </p:nvGrpSpPr>
        <p:grpSpPr bwMode="auto">
          <a:xfrm>
            <a:off x="4606925" y="3844925"/>
            <a:ext cx="1511300" cy="1343025"/>
            <a:chOff x="2902" y="2317"/>
            <a:chExt cx="952" cy="846"/>
          </a:xfrm>
        </p:grpSpPr>
        <p:grpSp>
          <p:nvGrpSpPr>
            <p:cNvPr id="1078" name="Group 67"/>
            <p:cNvGrpSpPr>
              <a:grpSpLocks/>
            </p:cNvGrpSpPr>
            <p:nvPr/>
          </p:nvGrpSpPr>
          <p:grpSpPr bwMode="auto">
            <a:xfrm>
              <a:off x="2902" y="2359"/>
              <a:ext cx="908" cy="804"/>
              <a:chOff x="357" y="2450"/>
              <a:chExt cx="795" cy="646"/>
            </a:xfrm>
          </p:grpSpPr>
          <p:sp>
            <p:nvSpPr>
              <p:cNvPr id="1080" name="Line 68"/>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81" name="Line 69"/>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079" name="Oval 70"/>
            <p:cNvSpPr>
              <a:spLocks noChangeArrowheads="1"/>
            </p:cNvSpPr>
            <p:nvPr/>
          </p:nvSpPr>
          <p:spPr bwMode="auto">
            <a:xfrm>
              <a:off x="3765" y="2317"/>
              <a:ext cx="89" cy="87"/>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grpSp>
        <p:nvGrpSpPr>
          <p:cNvPr id="6" name="Group 71"/>
          <p:cNvGrpSpPr>
            <a:grpSpLocks/>
          </p:cNvGrpSpPr>
          <p:nvPr/>
        </p:nvGrpSpPr>
        <p:grpSpPr bwMode="auto">
          <a:xfrm>
            <a:off x="4603750" y="4611688"/>
            <a:ext cx="2390775" cy="581025"/>
            <a:chOff x="2900" y="2800"/>
            <a:chExt cx="1506" cy="366"/>
          </a:xfrm>
        </p:grpSpPr>
        <p:grpSp>
          <p:nvGrpSpPr>
            <p:cNvPr id="1074" name="Group 72"/>
            <p:cNvGrpSpPr>
              <a:grpSpLocks/>
            </p:cNvGrpSpPr>
            <p:nvPr/>
          </p:nvGrpSpPr>
          <p:grpSpPr bwMode="auto">
            <a:xfrm>
              <a:off x="2900" y="2843"/>
              <a:ext cx="1467" cy="323"/>
              <a:chOff x="357" y="2450"/>
              <a:chExt cx="795" cy="646"/>
            </a:xfrm>
          </p:grpSpPr>
          <p:sp>
            <p:nvSpPr>
              <p:cNvPr id="1076" name="Line 73"/>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77" name="Line 74"/>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075" name="Oval 75"/>
            <p:cNvSpPr>
              <a:spLocks noChangeArrowheads="1"/>
            </p:cNvSpPr>
            <p:nvPr/>
          </p:nvSpPr>
          <p:spPr bwMode="auto">
            <a:xfrm>
              <a:off x="4317" y="2800"/>
              <a:ext cx="89" cy="87"/>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sp>
        <p:nvSpPr>
          <p:cNvPr id="84044" name="Oval 76"/>
          <p:cNvSpPr>
            <a:spLocks noChangeArrowheads="1"/>
          </p:cNvSpPr>
          <p:nvPr/>
        </p:nvSpPr>
        <p:spPr bwMode="auto">
          <a:xfrm>
            <a:off x="7440613" y="5114925"/>
            <a:ext cx="141287" cy="138113"/>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84045" name="Oval 77"/>
          <p:cNvSpPr>
            <a:spLocks noChangeArrowheads="1"/>
          </p:cNvSpPr>
          <p:nvPr/>
        </p:nvSpPr>
        <p:spPr bwMode="auto">
          <a:xfrm>
            <a:off x="4524375" y="2600325"/>
            <a:ext cx="141288" cy="138113"/>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Tree>
    <p:extLst>
      <p:ext uri="{BB962C8B-B14F-4D97-AF65-F5344CB8AC3E}">
        <p14:creationId xmlns:p14="http://schemas.microsoft.com/office/powerpoint/2010/main" xmlns="" val="2040230032"/>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4021"/>
                                        </p:tgtEl>
                                        <p:attrNameLst>
                                          <p:attrName>style.visibility</p:attrName>
                                        </p:attrNameLst>
                                      </p:cBhvr>
                                      <p:to>
                                        <p:strVal val="visible"/>
                                      </p:to>
                                    </p:set>
                                    <p:animEffect transition="in" filter="dissolve">
                                      <p:cBhvr>
                                        <p:cTn id="7" dur="500"/>
                                        <p:tgtEl>
                                          <p:spTgt spid="840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4044"/>
                                        </p:tgtEl>
                                        <p:attrNameLst>
                                          <p:attrName>style.visibility</p:attrName>
                                        </p:attrNameLst>
                                      </p:cBhvr>
                                      <p:to>
                                        <p:strVal val="visible"/>
                                      </p:to>
                                    </p:set>
                                    <p:animEffect transition="in" filter="dissolve">
                                      <p:cBhvr>
                                        <p:cTn id="12" dur="500"/>
                                        <p:tgtEl>
                                          <p:spTgt spid="84044"/>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84022"/>
                                        </p:tgtEl>
                                        <p:attrNameLst>
                                          <p:attrName>style.visibility</p:attrName>
                                        </p:attrNameLst>
                                      </p:cBhvr>
                                      <p:to>
                                        <p:strVal val="visible"/>
                                      </p:to>
                                    </p:set>
                                    <p:animEffect transition="in" filter="dissolve">
                                      <p:cBhvr>
                                        <p:cTn id="15" dur="500"/>
                                        <p:tgtEl>
                                          <p:spTgt spid="84022"/>
                                        </p:tgtEl>
                                      </p:cBhvr>
                                    </p:animEffect>
                                  </p:childTnLst>
                                  <p:subTnLst>
                                    <p:animClr clrSpc="rgb" dir="cw">
                                      <p:cBhvr override="childStyle">
                                        <p:cTn dur="1" fill="hold" display="0" masterRel="nextClick" afterEffect="1"/>
                                        <p:tgtEl>
                                          <p:spTgt spid="84022"/>
                                        </p:tgtEl>
                                        <p:attrNameLst>
                                          <p:attrName>ppt_c</p:attrName>
                                        </p:attrNameLst>
                                      </p:cBhvr>
                                      <p:to>
                                        <a:schemeClr val="bg1"/>
                                      </p:to>
                                    </p:animClr>
                                  </p:subTnLst>
                                </p:cTn>
                              </p:par>
                              <p:par>
                                <p:cTn id="16" presetID="9" presetClass="entr" presetSubtype="0" fill="hold" grpId="0" nodeType="withEffect">
                                  <p:stCondLst>
                                    <p:cond delay="0"/>
                                  </p:stCondLst>
                                  <p:childTnLst>
                                    <p:set>
                                      <p:cBhvr>
                                        <p:cTn id="17" dur="1" fill="hold">
                                          <p:stCondLst>
                                            <p:cond delay="0"/>
                                          </p:stCondLst>
                                        </p:cTn>
                                        <p:tgtEl>
                                          <p:spTgt spid="83974"/>
                                        </p:tgtEl>
                                        <p:attrNameLst>
                                          <p:attrName>style.visibility</p:attrName>
                                        </p:attrNameLst>
                                      </p:cBhvr>
                                      <p:to>
                                        <p:strVal val="visible"/>
                                      </p:to>
                                    </p:set>
                                    <p:animEffect transition="in" filter="dissolve">
                                      <p:cBhvr>
                                        <p:cTn id="18" dur="500"/>
                                        <p:tgtEl>
                                          <p:spTgt spid="83974"/>
                                        </p:tgtEl>
                                      </p:cBhvr>
                                    </p:animEffect>
                                  </p:childTnLst>
                                  <p:subTnLst>
                                    <p:animClr clrSpc="rgb" dir="cw">
                                      <p:cBhvr override="childStyle">
                                        <p:cTn dur="1" fill="hold" display="0" masterRel="nextClick" afterEffect="1"/>
                                        <p:tgtEl>
                                          <p:spTgt spid="83974"/>
                                        </p:tgtEl>
                                        <p:attrNameLst>
                                          <p:attrName>ppt_c</p:attrName>
                                        </p:attrNameLst>
                                      </p:cBhvr>
                                      <p:to>
                                        <a:schemeClr val="bg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8" presetClass="entr" presetSubtype="3"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strips(upRight)">
                                      <p:cBhvr>
                                        <p:cTn id="23" dur="500"/>
                                        <p:tgtEl>
                                          <p:spTgt spid="6"/>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84023"/>
                                        </p:tgtEl>
                                        <p:attrNameLst>
                                          <p:attrName>style.visibility</p:attrName>
                                        </p:attrNameLst>
                                      </p:cBhvr>
                                      <p:to>
                                        <p:strVal val="visible"/>
                                      </p:to>
                                    </p:set>
                                    <p:animEffect transition="in" filter="dissolve">
                                      <p:cBhvr>
                                        <p:cTn id="26" dur="500"/>
                                        <p:tgtEl>
                                          <p:spTgt spid="84023"/>
                                        </p:tgtEl>
                                      </p:cBhvr>
                                    </p:animEffect>
                                  </p:childTnLst>
                                  <p:subTnLst>
                                    <p:animClr clrSpc="rgb" dir="cw">
                                      <p:cBhvr override="childStyle">
                                        <p:cTn dur="1" fill="hold" display="0" masterRel="nextClick" afterEffect="1"/>
                                        <p:tgtEl>
                                          <p:spTgt spid="84023"/>
                                        </p:tgtEl>
                                        <p:attrNameLst>
                                          <p:attrName>ppt_c</p:attrName>
                                        </p:attrNameLst>
                                      </p:cBhvr>
                                      <p:to>
                                        <a:schemeClr val="bg1"/>
                                      </p:to>
                                    </p:animClr>
                                  </p:subTnLst>
                                </p:cTn>
                              </p:par>
                              <p:par>
                                <p:cTn id="27" presetID="9" presetClass="entr" presetSubtype="0" fill="hold" grpId="0" nodeType="withEffect">
                                  <p:stCondLst>
                                    <p:cond delay="0"/>
                                  </p:stCondLst>
                                  <p:childTnLst>
                                    <p:set>
                                      <p:cBhvr>
                                        <p:cTn id="28" dur="1" fill="hold">
                                          <p:stCondLst>
                                            <p:cond delay="0"/>
                                          </p:stCondLst>
                                        </p:cTn>
                                        <p:tgtEl>
                                          <p:spTgt spid="83970"/>
                                        </p:tgtEl>
                                        <p:attrNameLst>
                                          <p:attrName>style.visibility</p:attrName>
                                        </p:attrNameLst>
                                      </p:cBhvr>
                                      <p:to>
                                        <p:strVal val="visible"/>
                                      </p:to>
                                    </p:set>
                                    <p:animEffect transition="in" filter="dissolve">
                                      <p:cBhvr>
                                        <p:cTn id="29" dur="500"/>
                                        <p:tgtEl>
                                          <p:spTgt spid="83970"/>
                                        </p:tgtEl>
                                      </p:cBhvr>
                                    </p:animEffect>
                                  </p:childTnLst>
                                  <p:subTnLst>
                                    <p:animClr clrSpc="rgb" dir="cw">
                                      <p:cBhvr override="childStyle">
                                        <p:cTn dur="1" fill="hold" display="0" masterRel="nextClick" afterEffect="1"/>
                                        <p:tgtEl>
                                          <p:spTgt spid="83970"/>
                                        </p:tgtEl>
                                        <p:attrNameLst>
                                          <p:attrName>ppt_c</p:attrName>
                                        </p:attrNameLst>
                                      </p:cBhvr>
                                      <p:to>
                                        <a:schemeClr val="bg1"/>
                                      </p:to>
                                    </p:animClr>
                                  </p:sub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3"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strips(upRight)">
                                      <p:cBhvr>
                                        <p:cTn id="34" dur="500"/>
                                        <p:tgtEl>
                                          <p:spTgt spid="4"/>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83971"/>
                                        </p:tgtEl>
                                        <p:attrNameLst>
                                          <p:attrName>style.visibility</p:attrName>
                                        </p:attrNameLst>
                                      </p:cBhvr>
                                      <p:to>
                                        <p:strVal val="visible"/>
                                      </p:to>
                                    </p:set>
                                    <p:animEffect transition="in" filter="dissolve">
                                      <p:cBhvr>
                                        <p:cTn id="37" dur="500"/>
                                        <p:tgtEl>
                                          <p:spTgt spid="83971"/>
                                        </p:tgtEl>
                                      </p:cBhvr>
                                    </p:animEffect>
                                  </p:childTnLst>
                                  <p:subTnLst>
                                    <p:animClr clrSpc="rgb" dir="cw">
                                      <p:cBhvr override="childStyle">
                                        <p:cTn dur="1" fill="hold" display="0" masterRel="nextClick" afterEffect="1"/>
                                        <p:tgtEl>
                                          <p:spTgt spid="83971"/>
                                        </p:tgtEl>
                                        <p:attrNameLst>
                                          <p:attrName>ppt_c</p:attrName>
                                        </p:attrNameLst>
                                      </p:cBhvr>
                                      <p:to>
                                        <a:schemeClr val="bg1"/>
                                      </p:to>
                                    </p:animClr>
                                  </p:subTnLst>
                                </p:cTn>
                              </p:par>
                              <p:par>
                                <p:cTn id="38" presetID="9" presetClass="entr" presetSubtype="0" fill="hold" grpId="0" nodeType="withEffect">
                                  <p:stCondLst>
                                    <p:cond delay="0"/>
                                  </p:stCondLst>
                                  <p:childTnLst>
                                    <p:set>
                                      <p:cBhvr>
                                        <p:cTn id="39" dur="1" fill="hold">
                                          <p:stCondLst>
                                            <p:cond delay="0"/>
                                          </p:stCondLst>
                                        </p:cTn>
                                        <p:tgtEl>
                                          <p:spTgt spid="84024"/>
                                        </p:tgtEl>
                                        <p:attrNameLst>
                                          <p:attrName>style.visibility</p:attrName>
                                        </p:attrNameLst>
                                      </p:cBhvr>
                                      <p:to>
                                        <p:strVal val="visible"/>
                                      </p:to>
                                    </p:set>
                                    <p:animEffect transition="in" filter="dissolve">
                                      <p:cBhvr>
                                        <p:cTn id="40" dur="500"/>
                                        <p:tgtEl>
                                          <p:spTgt spid="84024"/>
                                        </p:tgtEl>
                                      </p:cBhvr>
                                    </p:animEffect>
                                  </p:childTnLst>
                                  <p:subTnLst>
                                    <p:animClr clrSpc="rgb" dir="cw">
                                      <p:cBhvr override="childStyle">
                                        <p:cTn dur="1" fill="hold" display="0" masterRel="nextClick" afterEffect="1"/>
                                        <p:tgtEl>
                                          <p:spTgt spid="84024"/>
                                        </p:tgtEl>
                                        <p:attrNameLst>
                                          <p:attrName>ppt_c</p:attrName>
                                        </p:attrNameLst>
                                      </p:cBhvr>
                                      <p:to>
                                        <a:schemeClr val="bg1"/>
                                      </p:to>
                                    </p:animClr>
                                  </p:subTnLst>
                                </p:cTn>
                              </p:par>
                            </p:childTnLst>
                          </p:cTn>
                        </p:par>
                      </p:childTnLst>
                    </p:cTn>
                  </p:par>
                  <p:par>
                    <p:cTn id="41" fill="hold" nodeType="clickPar">
                      <p:stCondLst>
                        <p:cond delay="indefinite"/>
                      </p:stCondLst>
                      <p:childTnLst>
                        <p:par>
                          <p:cTn id="42" fill="hold" nodeType="withGroup">
                            <p:stCondLst>
                              <p:cond delay="0"/>
                            </p:stCondLst>
                            <p:childTnLst>
                              <p:par>
                                <p:cTn id="43" presetID="18" presetClass="entr" presetSubtype="3" fill="hold" nodeType="click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strips(upRight)">
                                      <p:cBhvr>
                                        <p:cTn id="45" dur="500"/>
                                        <p:tgtEl>
                                          <p:spTgt spid="2"/>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83972"/>
                                        </p:tgtEl>
                                        <p:attrNameLst>
                                          <p:attrName>style.visibility</p:attrName>
                                        </p:attrNameLst>
                                      </p:cBhvr>
                                      <p:to>
                                        <p:strVal val="visible"/>
                                      </p:to>
                                    </p:set>
                                    <p:animEffect transition="in" filter="dissolve">
                                      <p:cBhvr>
                                        <p:cTn id="48" dur="500"/>
                                        <p:tgtEl>
                                          <p:spTgt spid="83972"/>
                                        </p:tgtEl>
                                      </p:cBhvr>
                                    </p:animEffect>
                                  </p:childTnLst>
                                  <p:subTnLst>
                                    <p:animClr clrSpc="rgb" dir="cw">
                                      <p:cBhvr override="childStyle">
                                        <p:cTn dur="1" fill="hold" display="0" masterRel="nextClick" afterEffect="1"/>
                                        <p:tgtEl>
                                          <p:spTgt spid="83972"/>
                                        </p:tgtEl>
                                        <p:attrNameLst>
                                          <p:attrName>ppt_c</p:attrName>
                                        </p:attrNameLst>
                                      </p:cBhvr>
                                      <p:to>
                                        <a:schemeClr val="bg1"/>
                                      </p:to>
                                    </p:animClr>
                                  </p:subTnLst>
                                </p:cTn>
                              </p:par>
                              <p:par>
                                <p:cTn id="49" presetID="9" presetClass="entr" presetSubtype="0" fill="hold" grpId="0" nodeType="withEffect">
                                  <p:stCondLst>
                                    <p:cond delay="0"/>
                                  </p:stCondLst>
                                  <p:childTnLst>
                                    <p:set>
                                      <p:cBhvr>
                                        <p:cTn id="50" dur="1" fill="hold">
                                          <p:stCondLst>
                                            <p:cond delay="0"/>
                                          </p:stCondLst>
                                        </p:cTn>
                                        <p:tgtEl>
                                          <p:spTgt spid="84025"/>
                                        </p:tgtEl>
                                        <p:attrNameLst>
                                          <p:attrName>style.visibility</p:attrName>
                                        </p:attrNameLst>
                                      </p:cBhvr>
                                      <p:to>
                                        <p:strVal val="visible"/>
                                      </p:to>
                                    </p:set>
                                    <p:animEffect transition="in" filter="dissolve">
                                      <p:cBhvr>
                                        <p:cTn id="51" dur="500"/>
                                        <p:tgtEl>
                                          <p:spTgt spid="84025"/>
                                        </p:tgtEl>
                                      </p:cBhvr>
                                    </p:animEffect>
                                  </p:childTnLst>
                                  <p:subTnLst>
                                    <p:animClr clrSpc="rgb" dir="cw">
                                      <p:cBhvr override="childStyle">
                                        <p:cTn dur="1" fill="hold" display="0" masterRel="nextClick" afterEffect="1"/>
                                        <p:tgtEl>
                                          <p:spTgt spid="84025"/>
                                        </p:tgtEl>
                                        <p:attrNameLst>
                                          <p:attrName>ppt_c</p:attrName>
                                        </p:attrNameLst>
                                      </p:cBhvr>
                                      <p:to>
                                        <a:schemeClr val="bg1"/>
                                      </p:to>
                                    </p:animClr>
                                  </p:subTnLst>
                                </p:cTn>
                              </p:par>
                            </p:childTnLst>
                          </p:cTn>
                        </p:par>
                      </p:childTnLst>
                    </p:cTn>
                  </p:par>
                  <p:par>
                    <p:cTn id="52" fill="hold" nodeType="clickPar">
                      <p:stCondLst>
                        <p:cond delay="indefinite"/>
                      </p:stCondLst>
                      <p:childTnLst>
                        <p:par>
                          <p:cTn id="53" fill="hold" nodeType="withGroup">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84045"/>
                                        </p:tgtEl>
                                        <p:attrNameLst>
                                          <p:attrName>style.visibility</p:attrName>
                                        </p:attrNameLst>
                                      </p:cBhvr>
                                      <p:to>
                                        <p:strVal val="visible"/>
                                      </p:to>
                                    </p:set>
                                    <p:animEffect transition="in" filter="dissolve">
                                      <p:cBhvr>
                                        <p:cTn id="56" dur="500"/>
                                        <p:tgtEl>
                                          <p:spTgt spid="84045"/>
                                        </p:tgtEl>
                                      </p:cBhvr>
                                    </p:animEffect>
                                  </p:childTnLst>
                                </p:cTn>
                              </p:par>
                              <p:par>
                                <p:cTn id="57" presetID="9" presetClass="entr" presetSubtype="0" fill="hold" grpId="0" nodeType="withEffect">
                                  <p:stCondLst>
                                    <p:cond delay="0"/>
                                  </p:stCondLst>
                                  <p:childTnLst>
                                    <p:set>
                                      <p:cBhvr>
                                        <p:cTn id="58" dur="1" fill="hold">
                                          <p:stCondLst>
                                            <p:cond delay="0"/>
                                          </p:stCondLst>
                                        </p:cTn>
                                        <p:tgtEl>
                                          <p:spTgt spid="84026"/>
                                        </p:tgtEl>
                                        <p:attrNameLst>
                                          <p:attrName>style.visibility</p:attrName>
                                        </p:attrNameLst>
                                      </p:cBhvr>
                                      <p:to>
                                        <p:strVal val="visible"/>
                                      </p:to>
                                    </p:set>
                                    <p:animEffect transition="in" filter="dissolve">
                                      <p:cBhvr>
                                        <p:cTn id="59" dur="500"/>
                                        <p:tgtEl>
                                          <p:spTgt spid="84026"/>
                                        </p:tgtEl>
                                      </p:cBhvr>
                                    </p:animEffect>
                                  </p:childTnLst>
                                  <p:subTnLst>
                                    <p:animClr clrSpc="rgb" dir="cw">
                                      <p:cBhvr override="childStyle">
                                        <p:cTn dur="1" fill="hold" display="0" masterRel="nextClick" afterEffect="1"/>
                                        <p:tgtEl>
                                          <p:spTgt spid="84026"/>
                                        </p:tgtEl>
                                        <p:attrNameLst>
                                          <p:attrName>ppt_c</p:attrName>
                                        </p:attrNameLst>
                                      </p:cBhvr>
                                      <p:to>
                                        <a:schemeClr val="bg1"/>
                                      </p:to>
                                    </p:animClr>
                                  </p:subTnLst>
                                </p:cTn>
                              </p:par>
                              <p:par>
                                <p:cTn id="60" presetID="9" presetClass="entr" presetSubtype="0" fill="hold" grpId="0" nodeType="withEffect">
                                  <p:stCondLst>
                                    <p:cond delay="0"/>
                                  </p:stCondLst>
                                  <p:childTnLst>
                                    <p:set>
                                      <p:cBhvr>
                                        <p:cTn id="61" dur="1" fill="hold">
                                          <p:stCondLst>
                                            <p:cond delay="0"/>
                                          </p:stCondLst>
                                        </p:cTn>
                                        <p:tgtEl>
                                          <p:spTgt spid="83973"/>
                                        </p:tgtEl>
                                        <p:attrNameLst>
                                          <p:attrName>style.visibility</p:attrName>
                                        </p:attrNameLst>
                                      </p:cBhvr>
                                      <p:to>
                                        <p:strVal val="visible"/>
                                      </p:to>
                                    </p:set>
                                    <p:animEffect transition="in" filter="dissolve">
                                      <p:cBhvr>
                                        <p:cTn id="62" dur="500"/>
                                        <p:tgtEl>
                                          <p:spTgt spid="83973"/>
                                        </p:tgtEl>
                                      </p:cBhvr>
                                    </p:animEffect>
                                  </p:childTnLst>
                                  <p:subTnLst>
                                    <p:animClr clrSpc="rgb" dir="cw">
                                      <p:cBhvr override="childStyle">
                                        <p:cTn dur="1" fill="hold" display="0" masterRel="nextClick" afterEffect="1"/>
                                        <p:tgtEl>
                                          <p:spTgt spid="83973"/>
                                        </p:tgtEl>
                                        <p:attrNameLst>
                                          <p:attrName>ppt_c</p:attrName>
                                        </p:attrNameLst>
                                      </p:cBhvr>
                                      <p:to>
                                        <a:schemeClr val="bg1"/>
                                      </p:to>
                                    </p:animClr>
                                  </p:subTnLst>
                                </p:cTn>
                              </p:par>
                            </p:childTnLst>
                          </p:cTn>
                        </p:par>
                      </p:childTnLst>
                    </p:cTn>
                  </p:par>
                  <p:par>
                    <p:cTn id="63" fill="hold" nodeType="clickPar">
                      <p:stCondLst>
                        <p:cond delay="indefinite"/>
                      </p:stCondLst>
                      <p:childTnLst>
                        <p:par>
                          <p:cTn id="64" fill="hold" nodeType="withGroup">
                            <p:stCondLst>
                              <p:cond delay="0"/>
                            </p:stCondLst>
                            <p:childTnLst>
                              <p:par>
                                <p:cTn id="65" presetID="18" presetClass="entr" presetSubtype="6" fill="hold" grpId="0" nodeType="clickEffect">
                                  <p:stCondLst>
                                    <p:cond delay="0"/>
                                  </p:stCondLst>
                                  <p:childTnLst>
                                    <p:set>
                                      <p:cBhvr>
                                        <p:cTn id="66" dur="1" fill="hold">
                                          <p:stCondLst>
                                            <p:cond delay="0"/>
                                          </p:stCondLst>
                                        </p:cTn>
                                        <p:tgtEl>
                                          <p:spTgt spid="84028"/>
                                        </p:tgtEl>
                                        <p:attrNameLst>
                                          <p:attrName>style.visibility</p:attrName>
                                        </p:attrNameLst>
                                      </p:cBhvr>
                                      <p:to>
                                        <p:strVal val="visible"/>
                                      </p:to>
                                    </p:set>
                                    <p:animEffect transition="in" filter="strips(downRight)">
                                      <p:cBhvr>
                                        <p:cTn id="67" dur="500"/>
                                        <p:tgtEl>
                                          <p:spTgt spid="84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animBg="1"/>
      <p:bldP spid="83971" grpId="0" animBg="1"/>
      <p:bldP spid="83972" grpId="0" animBg="1"/>
      <p:bldP spid="83973" grpId="0" animBg="1"/>
      <p:bldP spid="83974" grpId="0" animBg="1"/>
      <p:bldOleChart spid="84021" grpId="0"/>
      <p:bldP spid="84022" grpId="0"/>
      <p:bldP spid="84023" grpId="0"/>
      <p:bldP spid="84024" grpId="0"/>
      <p:bldP spid="84025" grpId="0"/>
      <p:bldP spid="84026" grpId="0"/>
      <p:bldP spid="84028" grpId="0" animBg="1"/>
      <p:bldP spid="84044" grpId="0" animBg="1"/>
      <p:bldP spid="8404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1038" y="195263"/>
            <a:ext cx="7713662" cy="707886"/>
          </a:xfrm>
          <a:prstGeom prst="rect">
            <a:avLst/>
          </a:prstGeom>
        </p:spPr>
        <p:txBody>
          <a:bodyPr>
            <a:spAutoFit/>
          </a:bodyPr>
          <a:lstStyle/>
          <a:p>
            <a:pPr>
              <a:defRPr/>
            </a:pPr>
            <a:r>
              <a:rPr lang="en-US" sz="3600" dirty="0" smtClean="0">
                <a:solidFill>
                  <a:srgbClr val="0070C0"/>
                </a:solidFill>
                <a:effectLst>
                  <a:outerShdw blurRad="38100" dist="38100" dir="2700000" algn="tl">
                    <a:srgbClr val="C0C0C0"/>
                  </a:outerShdw>
                </a:effectLst>
                <a:latin typeface="+mj-lt"/>
                <a:cs typeface="Arial" charset="0"/>
              </a:rPr>
              <a:t> </a:t>
            </a:r>
            <a:r>
              <a:rPr lang="en-US" sz="4000" dirty="0" smtClean="0">
                <a:solidFill>
                  <a:srgbClr val="0070C0"/>
                </a:solidFill>
                <a:effectLst>
                  <a:outerShdw blurRad="38100" dist="38100" dir="2700000" algn="tl">
                    <a:srgbClr val="C0C0C0"/>
                  </a:outerShdw>
                </a:effectLst>
                <a:latin typeface="+mj-lt"/>
                <a:cs typeface="Arial" charset="0"/>
              </a:rPr>
              <a:t>Points </a:t>
            </a:r>
            <a:r>
              <a:rPr lang="en-US" sz="4000" dirty="0">
                <a:solidFill>
                  <a:srgbClr val="0070C0"/>
                </a:solidFill>
                <a:effectLst>
                  <a:outerShdw blurRad="38100" dist="38100" dir="2700000" algn="tl">
                    <a:srgbClr val="C0C0C0"/>
                  </a:outerShdw>
                </a:effectLst>
                <a:latin typeface="+mj-lt"/>
                <a:cs typeface="Arial" charset="0"/>
              </a:rPr>
              <a:t>off the PPF</a:t>
            </a:r>
            <a:endParaRPr lang="en-CA" sz="4000" dirty="0">
              <a:solidFill>
                <a:srgbClr val="0070C0"/>
              </a:solidFill>
              <a:latin typeface="+mj-lt"/>
            </a:endParaRPr>
          </a:p>
        </p:txBody>
      </p:sp>
      <p:sp>
        <p:nvSpPr>
          <p:cNvPr id="5" name="Rectangle 4"/>
          <p:cNvSpPr/>
          <p:nvPr/>
        </p:nvSpPr>
        <p:spPr>
          <a:xfrm>
            <a:off x="704850" y="1536700"/>
            <a:ext cx="8378825" cy="4262438"/>
          </a:xfrm>
          <a:prstGeom prst="rect">
            <a:avLst/>
          </a:prstGeom>
        </p:spPr>
        <p:txBody>
          <a:bodyPr>
            <a:spAutoFit/>
          </a:bodyPr>
          <a:lstStyle/>
          <a:p>
            <a:pPr marL="463550" indent="-463550">
              <a:lnSpc>
                <a:spcPct val="105000"/>
              </a:lnSpc>
              <a:spcBef>
                <a:spcPct val="45000"/>
              </a:spcBef>
              <a:buClr>
                <a:srgbClr val="339966"/>
              </a:buClr>
              <a:buSzPct val="115000"/>
              <a:defRPr/>
            </a:pPr>
            <a:r>
              <a:rPr lang="en-US" sz="2600" b="1" kern="0" dirty="0">
                <a:solidFill>
                  <a:srgbClr val="0070C0"/>
                </a:solidFill>
                <a:latin typeface="Arial"/>
              </a:rPr>
              <a:t>A.</a:t>
            </a:r>
            <a:r>
              <a:rPr lang="en-US" sz="2600" b="1" kern="0" dirty="0">
                <a:solidFill>
                  <a:srgbClr val="339966"/>
                </a:solidFill>
                <a:latin typeface="Arial"/>
              </a:rPr>
              <a:t>	</a:t>
            </a:r>
            <a:r>
              <a:rPr lang="en-US" sz="2700" kern="0" dirty="0">
                <a:solidFill>
                  <a:srgbClr val="000000"/>
                </a:solidFill>
                <a:latin typeface="Arial"/>
              </a:rPr>
              <a:t>On the graph, find the point that represents </a:t>
            </a:r>
            <a:br>
              <a:rPr lang="en-US" sz="2700" kern="0" dirty="0">
                <a:solidFill>
                  <a:srgbClr val="000000"/>
                </a:solidFill>
                <a:latin typeface="Arial"/>
              </a:rPr>
            </a:br>
            <a:r>
              <a:rPr lang="en-US" sz="2700" kern="0" dirty="0">
                <a:solidFill>
                  <a:srgbClr val="000000"/>
                </a:solidFill>
                <a:latin typeface="Arial"/>
              </a:rPr>
              <a:t>(100 computers, 3000 tons of wheat), label it </a:t>
            </a:r>
            <a:r>
              <a:rPr lang="en-US" sz="2700" b="1" kern="0" dirty="0">
                <a:solidFill>
                  <a:srgbClr val="000000"/>
                </a:solidFill>
                <a:latin typeface="Arial"/>
              </a:rPr>
              <a:t>F</a:t>
            </a:r>
            <a:r>
              <a:rPr lang="en-US" sz="2700" kern="0" dirty="0">
                <a:solidFill>
                  <a:srgbClr val="000000"/>
                </a:solidFill>
                <a:latin typeface="Arial"/>
              </a:rPr>
              <a:t>.   </a:t>
            </a:r>
            <a:br>
              <a:rPr lang="en-US" sz="2700" kern="0" dirty="0">
                <a:solidFill>
                  <a:srgbClr val="000000"/>
                </a:solidFill>
                <a:latin typeface="Arial"/>
              </a:rPr>
            </a:br>
            <a:r>
              <a:rPr lang="en-US" sz="2700" kern="0" dirty="0">
                <a:solidFill>
                  <a:srgbClr val="000000"/>
                </a:solidFill>
                <a:latin typeface="Arial"/>
              </a:rPr>
              <a:t>Would it be possible for the economy to produce this combination of the two goods?</a:t>
            </a:r>
            <a:br>
              <a:rPr lang="en-US" sz="2700" kern="0" dirty="0">
                <a:solidFill>
                  <a:srgbClr val="000000"/>
                </a:solidFill>
                <a:latin typeface="Arial"/>
              </a:rPr>
            </a:br>
            <a:r>
              <a:rPr lang="en-US" sz="2700" kern="0" dirty="0">
                <a:solidFill>
                  <a:srgbClr val="000000"/>
                </a:solidFill>
                <a:latin typeface="Arial"/>
              </a:rPr>
              <a:t>Why or why not? </a:t>
            </a:r>
            <a:r>
              <a:rPr lang="en-US" sz="2800" kern="0" dirty="0">
                <a:solidFill>
                  <a:srgbClr val="000000"/>
                </a:solidFill>
                <a:latin typeface="Arial"/>
              </a:rPr>
              <a:t> </a:t>
            </a:r>
          </a:p>
          <a:p>
            <a:pPr marL="463550" indent="-463550">
              <a:lnSpc>
                <a:spcPct val="105000"/>
              </a:lnSpc>
              <a:spcBef>
                <a:spcPct val="55000"/>
              </a:spcBef>
              <a:buClr>
                <a:srgbClr val="339966"/>
              </a:buClr>
              <a:buSzPct val="115000"/>
              <a:defRPr/>
            </a:pPr>
            <a:r>
              <a:rPr lang="en-US" sz="2600" b="1" kern="0" dirty="0">
                <a:solidFill>
                  <a:srgbClr val="0070C0"/>
                </a:solidFill>
                <a:latin typeface="Arial"/>
              </a:rPr>
              <a:t>B.</a:t>
            </a:r>
            <a:r>
              <a:rPr lang="en-US" sz="2600" b="1" kern="0" dirty="0">
                <a:solidFill>
                  <a:srgbClr val="339966"/>
                </a:solidFill>
                <a:latin typeface="Arial"/>
              </a:rPr>
              <a:t>	</a:t>
            </a:r>
            <a:r>
              <a:rPr lang="en-US" sz="2700" kern="0" dirty="0">
                <a:solidFill>
                  <a:srgbClr val="000000"/>
                </a:solidFill>
                <a:latin typeface="Arial"/>
              </a:rPr>
              <a:t>Next, find the point that represents </a:t>
            </a:r>
            <a:br>
              <a:rPr lang="en-US" sz="2700" kern="0" dirty="0">
                <a:solidFill>
                  <a:srgbClr val="000000"/>
                </a:solidFill>
                <a:latin typeface="Arial"/>
              </a:rPr>
            </a:br>
            <a:r>
              <a:rPr lang="en-US" sz="2700" kern="0" dirty="0">
                <a:solidFill>
                  <a:srgbClr val="000000"/>
                </a:solidFill>
                <a:latin typeface="Arial"/>
              </a:rPr>
              <a:t>(300 computers, 3500 tons of wheat), label it </a:t>
            </a:r>
            <a:r>
              <a:rPr lang="en-US" sz="2700" b="1" kern="0" dirty="0">
                <a:solidFill>
                  <a:srgbClr val="000000"/>
                </a:solidFill>
                <a:latin typeface="Arial"/>
              </a:rPr>
              <a:t>G</a:t>
            </a:r>
            <a:r>
              <a:rPr lang="en-US" sz="2700" kern="0" dirty="0">
                <a:solidFill>
                  <a:srgbClr val="000000"/>
                </a:solidFill>
                <a:latin typeface="Arial"/>
              </a:rPr>
              <a:t>.  Would it be possible for the economy to produce this combination of the two goods?</a:t>
            </a:r>
          </a:p>
        </p:txBody>
      </p:sp>
      <p:sp>
        <p:nvSpPr>
          <p:cNvPr id="6" name="Rectangle 5"/>
          <p:cNvSpPr/>
          <p:nvPr/>
        </p:nvSpPr>
        <p:spPr>
          <a:xfrm>
            <a:off x="0" y="0"/>
            <a:ext cx="449263" cy="6858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dirty="0"/>
          </a:p>
        </p:txBody>
      </p:sp>
    </p:spTree>
    <p:extLst>
      <p:ext uri="{BB962C8B-B14F-4D97-AF65-F5344CB8AC3E}">
        <p14:creationId xmlns:p14="http://schemas.microsoft.com/office/powerpoint/2010/main" xmlns="" val="2383510761"/>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8"/>
          <p:cNvSpPr>
            <a:spLocks noChangeArrowheads="1"/>
          </p:cNvSpPr>
          <p:nvPr/>
        </p:nvSpPr>
        <p:spPr bwMode="auto">
          <a:xfrm>
            <a:off x="0" y="0"/>
            <a:ext cx="381000" cy="6858000"/>
          </a:xfrm>
          <a:prstGeom prst="rect">
            <a:avLst/>
          </a:prstGeom>
          <a:solidFill>
            <a:srgbClr val="007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AU">
              <a:cs typeface="Arial" charset="0"/>
            </a:endParaRPr>
          </a:p>
        </p:txBody>
      </p:sp>
      <p:sp>
        <p:nvSpPr>
          <p:cNvPr id="73732" name="Rectangle 4"/>
          <p:cNvSpPr>
            <a:spLocks noGrp="1" noChangeArrowheads="1"/>
          </p:cNvSpPr>
          <p:nvPr>
            <p:ph type="title"/>
          </p:nvPr>
        </p:nvSpPr>
        <p:spPr>
          <a:xfrm>
            <a:off x="587375" y="352425"/>
            <a:ext cx="8208963" cy="954088"/>
          </a:xfrm>
        </p:spPr>
        <p:txBody>
          <a:bodyPr>
            <a:normAutofit/>
          </a:bodyPr>
          <a:lstStyle/>
          <a:p>
            <a:pPr algn="l" eaLnBrk="1" hangingPunct="1">
              <a:defRPr/>
            </a:pPr>
            <a:r>
              <a:rPr lang="en-US" sz="3600" dirty="0" smtClean="0">
                <a:solidFill>
                  <a:srgbClr val="0070C0"/>
                </a:solidFill>
                <a:ea typeface="+mj-ea"/>
                <a:cs typeface="Arial" charset="0"/>
              </a:rPr>
              <a:t>Answers</a:t>
            </a:r>
          </a:p>
        </p:txBody>
      </p:sp>
      <p:grpSp>
        <p:nvGrpSpPr>
          <p:cNvPr id="2053" name="Group 11"/>
          <p:cNvGrpSpPr>
            <a:grpSpLocks/>
          </p:cNvGrpSpPr>
          <p:nvPr/>
        </p:nvGrpSpPr>
        <p:grpSpPr bwMode="auto">
          <a:xfrm>
            <a:off x="593725" y="290513"/>
            <a:ext cx="8210550" cy="1049337"/>
            <a:chOff x="374" y="183"/>
            <a:chExt cx="5000" cy="661"/>
          </a:xfrm>
        </p:grpSpPr>
        <p:sp>
          <p:nvSpPr>
            <p:cNvPr id="2069" name="Line 9"/>
            <p:cNvSpPr>
              <a:spLocks noChangeShapeType="1"/>
            </p:cNvSpPr>
            <p:nvPr/>
          </p:nvSpPr>
          <p:spPr bwMode="auto">
            <a:xfrm>
              <a:off x="376" y="844"/>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070" name="Line 10"/>
            <p:cNvSpPr>
              <a:spLocks noChangeShapeType="1"/>
            </p:cNvSpPr>
            <p:nvPr/>
          </p:nvSpPr>
          <p:spPr bwMode="auto">
            <a:xfrm>
              <a:off x="374" y="183"/>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08904" name="Rectangle 8"/>
          <p:cNvSpPr>
            <a:spLocks noChangeArrowheads="1"/>
          </p:cNvSpPr>
          <p:nvPr/>
        </p:nvSpPr>
        <p:spPr bwMode="auto">
          <a:xfrm>
            <a:off x="371475" y="1460500"/>
            <a:ext cx="3001963" cy="1435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287338" indent="-287338">
              <a:lnSpc>
                <a:spcPct val="105000"/>
              </a:lnSpc>
              <a:spcBef>
                <a:spcPct val="45000"/>
              </a:spcBef>
              <a:buClr>
                <a:srgbClr val="0070C0"/>
              </a:buClr>
              <a:buSzPct val="120000"/>
              <a:buFont typeface="Wingdings" charset="2"/>
              <a:buChar char="§"/>
            </a:pPr>
            <a:r>
              <a:rPr lang="en-US" sz="2500"/>
              <a:t>Point </a:t>
            </a:r>
            <a:r>
              <a:rPr lang="en-US" sz="2500" b="1"/>
              <a:t>F</a:t>
            </a:r>
            <a:r>
              <a:rPr lang="en-US" sz="2500"/>
              <a:t>:</a:t>
            </a:r>
            <a:br>
              <a:rPr lang="en-US" sz="2500"/>
            </a:br>
            <a:r>
              <a:rPr lang="en-US" sz="2500"/>
              <a:t>100 computers, 3000 tons wheat</a:t>
            </a:r>
          </a:p>
        </p:txBody>
      </p:sp>
      <p:sp>
        <p:nvSpPr>
          <p:cNvPr id="208905" name="Rectangle 9"/>
          <p:cNvSpPr>
            <a:spLocks noChangeArrowheads="1"/>
          </p:cNvSpPr>
          <p:nvPr/>
        </p:nvSpPr>
        <p:spPr bwMode="auto">
          <a:xfrm>
            <a:off x="374650" y="2792413"/>
            <a:ext cx="3001963" cy="3659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287338" indent="-287338">
              <a:lnSpc>
                <a:spcPct val="105000"/>
              </a:lnSpc>
              <a:spcBef>
                <a:spcPct val="45000"/>
              </a:spcBef>
              <a:buClr>
                <a:srgbClr val="0070C0"/>
              </a:buClr>
              <a:buSzPct val="120000"/>
              <a:buFont typeface="Wingdings" charset="2"/>
              <a:buChar char="§"/>
            </a:pPr>
            <a:r>
              <a:rPr lang="en-US" sz="2500">
                <a:cs typeface="Arial" charset="0"/>
              </a:rPr>
              <a:t>Point </a:t>
            </a:r>
            <a:r>
              <a:rPr lang="en-US" sz="2500" b="1">
                <a:cs typeface="Arial" charset="0"/>
              </a:rPr>
              <a:t>F</a:t>
            </a:r>
            <a:r>
              <a:rPr lang="en-US" sz="2500">
                <a:cs typeface="Arial" charset="0"/>
              </a:rPr>
              <a:t> requires 40,000 hours </a:t>
            </a:r>
            <a:br>
              <a:rPr lang="en-US" sz="2500">
                <a:cs typeface="Arial" charset="0"/>
              </a:rPr>
            </a:br>
            <a:r>
              <a:rPr lang="en-US" sz="2500">
                <a:cs typeface="Arial" charset="0"/>
              </a:rPr>
              <a:t>of labour. </a:t>
            </a:r>
            <a:br>
              <a:rPr lang="en-US" sz="2500">
                <a:cs typeface="Arial" charset="0"/>
              </a:rPr>
            </a:br>
            <a:r>
              <a:rPr lang="en-US" sz="2500">
                <a:cs typeface="Arial" charset="0"/>
              </a:rPr>
              <a:t>Possible but </a:t>
            </a:r>
            <a:br>
              <a:rPr lang="en-US" sz="2500">
                <a:cs typeface="Arial" charset="0"/>
              </a:rPr>
            </a:br>
            <a:r>
              <a:rPr lang="en-US" sz="2500">
                <a:cs typeface="Arial" charset="0"/>
              </a:rPr>
              <a:t>not efficient:  could get more </a:t>
            </a:r>
            <a:br>
              <a:rPr lang="en-US" sz="2500">
                <a:cs typeface="Arial" charset="0"/>
              </a:rPr>
            </a:br>
            <a:r>
              <a:rPr lang="en-US" sz="2500">
                <a:cs typeface="Arial" charset="0"/>
              </a:rPr>
              <a:t>of either good </a:t>
            </a:r>
            <a:br>
              <a:rPr lang="en-US" sz="2500">
                <a:cs typeface="Arial" charset="0"/>
              </a:rPr>
            </a:br>
            <a:r>
              <a:rPr lang="en-US" sz="2500">
                <a:cs typeface="Arial" charset="0"/>
              </a:rPr>
              <a:t>w/o sacrificing any of the other.</a:t>
            </a:r>
          </a:p>
        </p:txBody>
      </p:sp>
      <p:grpSp>
        <p:nvGrpSpPr>
          <p:cNvPr id="2056" name="Group 10"/>
          <p:cNvGrpSpPr>
            <a:grpSpLocks/>
          </p:cNvGrpSpPr>
          <p:nvPr/>
        </p:nvGrpSpPr>
        <p:grpSpPr bwMode="auto">
          <a:xfrm>
            <a:off x="3333750" y="1101725"/>
            <a:ext cx="5559425" cy="5189538"/>
            <a:chOff x="2132" y="710"/>
            <a:chExt cx="3502" cy="3269"/>
          </a:xfrm>
        </p:grpSpPr>
        <p:graphicFrame>
          <p:nvGraphicFramePr>
            <p:cNvPr id="2050" name="Object 11"/>
            <p:cNvGraphicFramePr>
              <a:graphicFrameLocks noChangeAspect="1"/>
            </p:cNvGraphicFramePr>
            <p:nvPr/>
          </p:nvGraphicFramePr>
          <p:xfrm>
            <a:off x="2132" y="710"/>
            <a:ext cx="3502" cy="3269"/>
          </p:xfrm>
          <a:graphic>
            <a:graphicData uri="http://schemas.openxmlformats.org/presentationml/2006/ole">
              <p:oleObj spid="_x0000_s2056" name="Chart" r:id="rId4" imgW="4867175" imgH="4543552" progId="Excel.Chart.8">
                <p:embed/>
              </p:oleObj>
            </a:graphicData>
          </a:graphic>
        </p:graphicFrame>
        <p:sp>
          <p:nvSpPr>
            <p:cNvPr id="2068" name="Line 12"/>
            <p:cNvSpPr>
              <a:spLocks noChangeShapeType="1"/>
            </p:cNvSpPr>
            <p:nvPr/>
          </p:nvSpPr>
          <p:spPr bwMode="auto">
            <a:xfrm>
              <a:off x="2894" y="1673"/>
              <a:ext cx="1847" cy="1600"/>
            </a:xfrm>
            <a:prstGeom prst="line">
              <a:avLst/>
            </a:prstGeom>
            <a:noFill/>
            <a:ln w="50800">
              <a:solidFill>
                <a:srgbClr val="000099"/>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4" name="Group 13"/>
          <p:cNvGrpSpPr>
            <a:grpSpLocks/>
          </p:cNvGrpSpPr>
          <p:nvPr/>
        </p:nvGrpSpPr>
        <p:grpSpPr bwMode="auto">
          <a:xfrm>
            <a:off x="4556125" y="3578225"/>
            <a:ext cx="965200" cy="1589088"/>
            <a:chOff x="2902" y="2270"/>
            <a:chExt cx="608" cy="1001"/>
          </a:xfrm>
        </p:grpSpPr>
        <p:grpSp>
          <p:nvGrpSpPr>
            <p:cNvPr id="2062" name="Group 14"/>
            <p:cNvGrpSpPr>
              <a:grpSpLocks/>
            </p:cNvGrpSpPr>
            <p:nvPr/>
          </p:nvGrpSpPr>
          <p:grpSpPr bwMode="auto">
            <a:xfrm>
              <a:off x="2902" y="2272"/>
              <a:ext cx="412" cy="999"/>
              <a:chOff x="2902" y="2272"/>
              <a:chExt cx="412" cy="999"/>
            </a:xfrm>
          </p:grpSpPr>
          <p:grpSp>
            <p:nvGrpSpPr>
              <p:cNvPr id="2064" name="Group 15"/>
              <p:cNvGrpSpPr>
                <a:grpSpLocks/>
              </p:cNvGrpSpPr>
              <p:nvPr/>
            </p:nvGrpSpPr>
            <p:grpSpPr bwMode="auto">
              <a:xfrm>
                <a:off x="2902" y="2314"/>
                <a:ext cx="368" cy="957"/>
                <a:chOff x="357" y="2450"/>
                <a:chExt cx="795" cy="646"/>
              </a:xfrm>
            </p:grpSpPr>
            <p:sp>
              <p:nvSpPr>
                <p:cNvPr id="2066" name="Line 16"/>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067" name="Line 17"/>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065" name="Oval 18"/>
              <p:cNvSpPr>
                <a:spLocks noChangeArrowheads="1"/>
              </p:cNvSpPr>
              <p:nvPr/>
            </p:nvSpPr>
            <p:spPr bwMode="auto">
              <a:xfrm>
                <a:off x="3225" y="2272"/>
                <a:ext cx="89" cy="87"/>
              </a:xfrm>
              <a:prstGeom prst="ellipse">
                <a:avLst/>
              </a:prstGeom>
              <a:solidFill>
                <a:srgbClr val="0066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sp>
          <p:nvSpPr>
            <p:cNvPr id="2063" name="Text Box 19"/>
            <p:cNvSpPr txBox="1">
              <a:spLocks noChangeArrowheads="1"/>
            </p:cNvSpPr>
            <p:nvPr/>
          </p:nvSpPr>
          <p:spPr bwMode="auto">
            <a:xfrm>
              <a:off x="3271" y="2270"/>
              <a:ext cx="239"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F</a:t>
              </a:r>
            </a:p>
          </p:txBody>
        </p:sp>
      </p:grpSp>
      <p:sp>
        <p:nvSpPr>
          <p:cNvPr id="2058" name="Oval 20"/>
          <p:cNvSpPr>
            <a:spLocks noChangeArrowheads="1"/>
          </p:cNvSpPr>
          <p:nvPr/>
        </p:nvSpPr>
        <p:spPr bwMode="auto">
          <a:xfrm>
            <a:off x="7412038" y="5110163"/>
            <a:ext cx="141287" cy="138112"/>
          </a:xfrm>
          <a:prstGeom prst="ellipse">
            <a:avLst/>
          </a:prstGeom>
          <a:solidFill>
            <a:srgbClr val="0000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059" name="Oval 21"/>
          <p:cNvSpPr>
            <a:spLocks noChangeArrowheads="1"/>
          </p:cNvSpPr>
          <p:nvPr/>
        </p:nvSpPr>
        <p:spPr bwMode="auto">
          <a:xfrm>
            <a:off x="4486275" y="2578100"/>
            <a:ext cx="141288" cy="138113"/>
          </a:xfrm>
          <a:prstGeom prst="ellipse">
            <a:avLst/>
          </a:prstGeom>
          <a:solidFill>
            <a:srgbClr val="0000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Tree>
    <p:extLst>
      <p:ext uri="{BB962C8B-B14F-4D97-AF65-F5344CB8AC3E}">
        <p14:creationId xmlns:p14="http://schemas.microsoft.com/office/powerpoint/2010/main" xmlns="" val="244381277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3"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8"/>
          <p:cNvSpPr>
            <a:spLocks noChangeArrowheads="1"/>
          </p:cNvSpPr>
          <p:nvPr/>
        </p:nvSpPr>
        <p:spPr bwMode="auto">
          <a:xfrm>
            <a:off x="0" y="0"/>
            <a:ext cx="381000" cy="6858000"/>
          </a:xfrm>
          <a:prstGeom prst="rect">
            <a:avLst/>
          </a:prstGeom>
          <a:solidFill>
            <a:srgbClr val="007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AU">
              <a:cs typeface="Arial" charset="0"/>
            </a:endParaRPr>
          </a:p>
        </p:txBody>
      </p:sp>
      <p:sp>
        <p:nvSpPr>
          <p:cNvPr id="73732" name="Rectangle 4"/>
          <p:cNvSpPr>
            <a:spLocks noGrp="1" noChangeArrowheads="1"/>
          </p:cNvSpPr>
          <p:nvPr>
            <p:ph type="title"/>
          </p:nvPr>
        </p:nvSpPr>
        <p:spPr>
          <a:xfrm>
            <a:off x="587375" y="352425"/>
            <a:ext cx="8208963" cy="954088"/>
          </a:xfrm>
        </p:spPr>
        <p:txBody>
          <a:bodyPr>
            <a:normAutofit/>
          </a:bodyPr>
          <a:lstStyle/>
          <a:p>
            <a:pPr algn="l" eaLnBrk="1" hangingPunct="1">
              <a:defRPr/>
            </a:pPr>
            <a:r>
              <a:rPr lang="en-US" sz="3600" dirty="0" smtClean="0">
                <a:solidFill>
                  <a:srgbClr val="0070C0"/>
                </a:solidFill>
                <a:ea typeface="+mj-ea"/>
                <a:cs typeface="Arial" charset="0"/>
              </a:rPr>
              <a:t>Answers</a:t>
            </a:r>
          </a:p>
        </p:txBody>
      </p:sp>
      <p:grpSp>
        <p:nvGrpSpPr>
          <p:cNvPr id="3077" name="Group 11"/>
          <p:cNvGrpSpPr>
            <a:grpSpLocks/>
          </p:cNvGrpSpPr>
          <p:nvPr/>
        </p:nvGrpSpPr>
        <p:grpSpPr bwMode="auto">
          <a:xfrm>
            <a:off x="593725" y="290513"/>
            <a:ext cx="8210550" cy="1049337"/>
            <a:chOff x="374" y="183"/>
            <a:chExt cx="5000" cy="661"/>
          </a:xfrm>
        </p:grpSpPr>
        <p:sp>
          <p:nvSpPr>
            <p:cNvPr id="3093" name="Line 9"/>
            <p:cNvSpPr>
              <a:spLocks noChangeShapeType="1"/>
            </p:cNvSpPr>
            <p:nvPr/>
          </p:nvSpPr>
          <p:spPr bwMode="auto">
            <a:xfrm>
              <a:off x="376" y="844"/>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094" name="Line 10"/>
            <p:cNvSpPr>
              <a:spLocks noChangeShapeType="1"/>
            </p:cNvSpPr>
            <p:nvPr/>
          </p:nvSpPr>
          <p:spPr bwMode="auto">
            <a:xfrm>
              <a:off x="374" y="183"/>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3078" name="Group 8"/>
          <p:cNvGrpSpPr>
            <a:grpSpLocks/>
          </p:cNvGrpSpPr>
          <p:nvPr/>
        </p:nvGrpSpPr>
        <p:grpSpPr bwMode="auto">
          <a:xfrm>
            <a:off x="3460750" y="1076325"/>
            <a:ext cx="5559425" cy="5189538"/>
            <a:chOff x="2132" y="710"/>
            <a:chExt cx="3502" cy="3269"/>
          </a:xfrm>
        </p:grpSpPr>
        <p:graphicFrame>
          <p:nvGraphicFramePr>
            <p:cNvPr id="3074" name="Object 9"/>
            <p:cNvGraphicFramePr>
              <a:graphicFrameLocks noChangeAspect="1"/>
            </p:cNvGraphicFramePr>
            <p:nvPr/>
          </p:nvGraphicFramePr>
          <p:xfrm>
            <a:off x="2132" y="710"/>
            <a:ext cx="3502" cy="3269"/>
          </p:xfrm>
          <a:graphic>
            <a:graphicData uri="http://schemas.openxmlformats.org/presentationml/2006/ole">
              <p:oleObj spid="_x0000_s3080" name="Chart" r:id="rId4" imgW="4867175" imgH="4543552" progId="Excel.Chart.8">
                <p:embed/>
              </p:oleObj>
            </a:graphicData>
          </a:graphic>
        </p:graphicFrame>
        <p:sp>
          <p:nvSpPr>
            <p:cNvPr id="3092" name="Line 10"/>
            <p:cNvSpPr>
              <a:spLocks noChangeShapeType="1"/>
            </p:cNvSpPr>
            <p:nvPr/>
          </p:nvSpPr>
          <p:spPr bwMode="auto">
            <a:xfrm>
              <a:off x="2894" y="1673"/>
              <a:ext cx="1847" cy="1600"/>
            </a:xfrm>
            <a:prstGeom prst="line">
              <a:avLst/>
            </a:prstGeom>
            <a:noFill/>
            <a:ln w="50800">
              <a:solidFill>
                <a:srgbClr val="000099"/>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10955" name="Rectangle 11"/>
          <p:cNvSpPr>
            <a:spLocks noChangeArrowheads="1"/>
          </p:cNvSpPr>
          <p:nvPr/>
        </p:nvSpPr>
        <p:spPr bwMode="auto">
          <a:xfrm>
            <a:off x="519113" y="1450975"/>
            <a:ext cx="3001962" cy="1435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287338" indent="-287338">
              <a:lnSpc>
                <a:spcPct val="105000"/>
              </a:lnSpc>
              <a:spcBef>
                <a:spcPct val="45000"/>
              </a:spcBef>
              <a:buClr>
                <a:srgbClr val="0070C0"/>
              </a:buClr>
              <a:buSzPct val="120000"/>
              <a:buFont typeface="Wingdings" charset="2"/>
              <a:buChar char="§"/>
            </a:pPr>
            <a:r>
              <a:rPr lang="en-US" sz="2500">
                <a:cs typeface="Arial" charset="0"/>
              </a:rPr>
              <a:t>Point </a:t>
            </a:r>
            <a:r>
              <a:rPr lang="en-US" sz="2500" b="1">
                <a:cs typeface="Arial" charset="0"/>
              </a:rPr>
              <a:t>G</a:t>
            </a:r>
            <a:r>
              <a:rPr lang="en-US" sz="2500">
                <a:cs typeface="Arial" charset="0"/>
              </a:rPr>
              <a:t>:</a:t>
            </a:r>
            <a:br>
              <a:rPr lang="en-US" sz="2500">
                <a:cs typeface="Arial" charset="0"/>
              </a:rPr>
            </a:br>
            <a:r>
              <a:rPr lang="en-US" sz="2500">
                <a:cs typeface="Arial" charset="0"/>
              </a:rPr>
              <a:t>300 computers, 3500 tons wheat</a:t>
            </a:r>
          </a:p>
        </p:txBody>
      </p:sp>
      <p:sp>
        <p:nvSpPr>
          <p:cNvPr id="210956" name="Rectangle 12"/>
          <p:cNvSpPr>
            <a:spLocks noChangeArrowheads="1"/>
          </p:cNvSpPr>
          <p:nvPr/>
        </p:nvSpPr>
        <p:spPr bwMode="auto">
          <a:xfrm>
            <a:off x="522288" y="2911475"/>
            <a:ext cx="3001962" cy="3767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287338" indent="-287338">
              <a:lnSpc>
                <a:spcPct val="105000"/>
              </a:lnSpc>
              <a:spcBef>
                <a:spcPct val="45000"/>
              </a:spcBef>
              <a:buClr>
                <a:srgbClr val="0070C0"/>
              </a:buClr>
              <a:buSzPct val="120000"/>
              <a:buFont typeface="Wingdings" charset="2"/>
              <a:buChar char="§"/>
            </a:pPr>
            <a:r>
              <a:rPr lang="en-US" sz="2500">
                <a:cs typeface="Arial" charset="0"/>
              </a:rPr>
              <a:t>Point </a:t>
            </a:r>
            <a:r>
              <a:rPr lang="en-US" sz="2500" b="1">
                <a:cs typeface="Arial" charset="0"/>
              </a:rPr>
              <a:t>G</a:t>
            </a:r>
            <a:r>
              <a:rPr lang="en-US" sz="2500">
                <a:cs typeface="Arial" charset="0"/>
              </a:rPr>
              <a:t> requires 65,000 hours </a:t>
            </a:r>
            <a:br>
              <a:rPr lang="en-US" sz="2500">
                <a:cs typeface="Arial" charset="0"/>
              </a:rPr>
            </a:br>
            <a:r>
              <a:rPr lang="en-US" sz="2500">
                <a:cs typeface="Arial" charset="0"/>
              </a:rPr>
              <a:t>of labour. </a:t>
            </a:r>
            <a:br>
              <a:rPr lang="en-US" sz="2500">
                <a:cs typeface="Arial" charset="0"/>
              </a:rPr>
            </a:br>
            <a:r>
              <a:rPr lang="en-US" sz="2500">
                <a:cs typeface="Arial" charset="0"/>
              </a:rPr>
              <a:t>Not possible because </a:t>
            </a:r>
            <a:br>
              <a:rPr lang="en-US" sz="2500">
                <a:cs typeface="Arial" charset="0"/>
              </a:rPr>
            </a:br>
            <a:r>
              <a:rPr lang="en-US" sz="2500">
                <a:cs typeface="Arial" charset="0"/>
              </a:rPr>
              <a:t>economy </a:t>
            </a:r>
            <a:br>
              <a:rPr lang="en-US" sz="2500">
                <a:cs typeface="Arial" charset="0"/>
              </a:rPr>
            </a:br>
            <a:r>
              <a:rPr lang="en-US" sz="2500">
                <a:cs typeface="Arial" charset="0"/>
              </a:rPr>
              <a:t>only has </a:t>
            </a:r>
            <a:br>
              <a:rPr lang="en-US" sz="2500">
                <a:cs typeface="Arial" charset="0"/>
              </a:rPr>
            </a:br>
            <a:r>
              <a:rPr lang="en-US" sz="2500">
                <a:cs typeface="Arial" charset="0"/>
              </a:rPr>
              <a:t>50,000 hours.</a:t>
            </a:r>
          </a:p>
        </p:txBody>
      </p:sp>
      <p:grpSp>
        <p:nvGrpSpPr>
          <p:cNvPr id="4" name="Group 13"/>
          <p:cNvGrpSpPr>
            <a:grpSpLocks/>
          </p:cNvGrpSpPr>
          <p:nvPr/>
        </p:nvGrpSpPr>
        <p:grpSpPr bwMode="auto">
          <a:xfrm>
            <a:off x="4678363" y="3003550"/>
            <a:ext cx="2160587" cy="2138363"/>
            <a:chOff x="2899" y="1924"/>
            <a:chExt cx="1361" cy="1347"/>
          </a:xfrm>
        </p:grpSpPr>
        <p:grpSp>
          <p:nvGrpSpPr>
            <p:cNvPr id="3086" name="Group 14"/>
            <p:cNvGrpSpPr>
              <a:grpSpLocks/>
            </p:cNvGrpSpPr>
            <p:nvPr/>
          </p:nvGrpSpPr>
          <p:grpSpPr bwMode="auto">
            <a:xfrm>
              <a:off x="2899" y="2104"/>
              <a:ext cx="1146" cy="1167"/>
              <a:chOff x="2899" y="2104"/>
              <a:chExt cx="1146" cy="1167"/>
            </a:xfrm>
          </p:grpSpPr>
          <p:grpSp>
            <p:nvGrpSpPr>
              <p:cNvPr id="3088" name="Group 15"/>
              <p:cNvGrpSpPr>
                <a:grpSpLocks/>
              </p:cNvGrpSpPr>
              <p:nvPr/>
            </p:nvGrpSpPr>
            <p:grpSpPr bwMode="auto">
              <a:xfrm>
                <a:off x="2899" y="2148"/>
                <a:ext cx="1104" cy="1123"/>
                <a:chOff x="357" y="2450"/>
                <a:chExt cx="795" cy="646"/>
              </a:xfrm>
            </p:grpSpPr>
            <p:sp>
              <p:nvSpPr>
                <p:cNvPr id="3090" name="Line 16"/>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091" name="Line 17"/>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3089" name="Oval 18"/>
              <p:cNvSpPr>
                <a:spLocks noChangeArrowheads="1"/>
              </p:cNvSpPr>
              <p:nvPr/>
            </p:nvSpPr>
            <p:spPr bwMode="auto">
              <a:xfrm>
                <a:off x="3956" y="2104"/>
                <a:ext cx="89" cy="87"/>
              </a:xfrm>
              <a:prstGeom prst="ellipse">
                <a:avLst/>
              </a:prstGeom>
              <a:solidFill>
                <a:srgbClr val="CC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sp>
          <p:nvSpPr>
            <p:cNvPr id="3087" name="Text Box 19"/>
            <p:cNvSpPr txBox="1">
              <a:spLocks noChangeArrowheads="1"/>
            </p:cNvSpPr>
            <p:nvPr/>
          </p:nvSpPr>
          <p:spPr bwMode="auto">
            <a:xfrm>
              <a:off x="4021" y="1924"/>
              <a:ext cx="239"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G</a:t>
              </a:r>
            </a:p>
          </p:txBody>
        </p:sp>
      </p:grpSp>
      <p:sp>
        <p:nvSpPr>
          <p:cNvPr id="3082" name="Oval 20"/>
          <p:cNvSpPr>
            <a:spLocks noChangeArrowheads="1"/>
          </p:cNvSpPr>
          <p:nvPr/>
        </p:nvSpPr>
        <p:spPr bwMode="auto">
          <a:xfrm>
            <a:off x="7532688" y="5065713"/>
            <a:ext cx="141287" cy="138112"/>
          </a:xfrm>
          <a:prstGeom prst="ellipse">
            <a:avLst/>
          </a:prstGeom>
          <a:solidFill>
            <a:srgbClr val="0000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3083" name="Oval 21"/>
          <p:cNvSpPr>
            <a:spLocks noChangeArrowheads="1"/>
          </p:cNvSpPr>
          <p:nvPr/>
        </p:nvSpPr>
        <p:spPr bwMode="auto">
          <a:xfrm>
            <a:off x="4606925" y="2533650"/>
            <a:ext cx="141288" cy="138113"/>
          </a:xfrm>
          <a:prstGeom prst="ellipse">
            <a:avLst/>
          </a:prstGeom>
          <a:solidFill>
            <a:srgbClr val="0000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Tree>
    <p:extLst>
      <p:ext uri="{BB962C8B-B14F-4D97-AF65-F5344CB8AC3E}">
        <p14:creationId xmlns:p14="http://schemas.microsoft.com/office/powerpoint/2010/main" xmlns="" val="90926799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3"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4"/>
          <p:cNvSpPr>
            <a:spLocks noGrp="1" noChangeArrowheads="1"/>
          </p:cNvSpPr>
          <p:nvPr>
            <p:ph type="title" idx="4294967295"/>
          </p:nvPr>
        </p:nvSpPr>
        <p:spPr>
          <a:xfrm>
            <a:off x="342900" y="177800"/>
            <a:ext cx="8410575" cy="681038"/>
          </a:xfrm>
        </p:spPr>
        <p:txBody>
          <a:bodyPr/>
          <a:lstStyle/>
          <a:p>
            <a:pPr eaLnBrk="1" hangingPunct="1"/>
            <a:r>
              <a:rPr lang="en-US" sz="3600" smtClean="0">
                <a:solidFill>
                  <a:schemeClr val="tx1"/>
                </a:solidFill>
              </a:rPr>
              <a:t>The PPF:  What We Know So Far</a:t>
            </a:r>
          </a:p>
        </p:txBody>
      </p:sp>
      <p:sp>
        <p:nvSpPr>
          <p:cNvPr id="29701" name="Rectangle 5"/>
          <p:cNvSpPr>
            <a:spLocks noGrp="1" noChangeArrowheads="1"/>
          </p:cNvSpPr>
          <p:nvPr>
            <p:ph type="body" idx="4294967295"/>
          </p:nvPr>
        </p:nvSpPr>
        <p:spPr/>
        <p:txBody>
          <a:bodyPr>
            <a:normAutofit lnSpcReduction="10000"/>
          </a:bodyPr>
          <a:lstStyle/>
          <a:p>
            <a:pPr marL="0" indent="0" eaLnBrk="1" hangingPunct="1">
              <a:buClr>
                <a:srgbClr val="0070C0"/>
              </a:buClr>
              <a:buFont typeface="Wingdings" charset="2"/>
              <a:buNone/>
            </a:pPr>
            <a:r>
              <a:rPr lang="en-US" smtClean="0"/>
              <a:t>Points on the PPF (like </a:t>
            </a:r>
            <a:r>
              <a:rPr lang="en-US" b="1" smtClean="0"/>
              <a:t>A</a:t>
            </a:r>
            <a:r>
              <a:rPr lang="en-US" smtClean="0"/>
              <a:t> – </a:t>
            </a:r>
            <a:r>
              <a:rPr lang="en-US" b="1" smtClean="0"/>
              <a:t>E</a:t>
            </a:r>
            <a:r>
              <a:rPr lang="en-US" smtClean="0"/>
              <a:t>)</a:t>
            </a:r>
          </a:p>
          <a:p>
            <a:pPr marL="511175" lvl="1" indent="-288925" eaLnBrk="1" hangingPunct="1">
              <a:lnSpc>
                <a:spcPct val="105000"/>
              </a:lnSpc>
              <a:buClr>
                <a:srgbClr val="0070C0"/>
              </a:buClr>
            </a:pPr>
            <a:r>
              <a:rPr lang="en-US" sz="2800" smtClean="0"/>
              <a:t>possible</a:t>
            </a:r>
          </a:p>
          <a:p>
            <a:pPr marL="511175" lvl="1" indent="-288925" eaLnBrk="1" hangingPunct="1">
              <a:lnSpc>
                <a:spcPct val="105000"/>
              </a:lnSpc>
              <a:buClr>
                <a:srgbClr val="0070C0"/>
              </a:buClr>
            </a:pPr>
            <a:r>
              <a:rPr lang="en-US" sz="2800" smtClean="0"/>
              <a:t>efficient:  all resources are fully utilized</a:t>
            </a:r>
          </a:p>
          <a:p>
            <a:pPr marL="0" indent="0" eaLnBrk="1" hangingPunct="1">
              <a:buClr>
                <a:srgbClr val="0070C0"/>
              </a:buClr>
              <a:buFont typeface="Wingdings" charset="2"/>
              <a:buNone/>
            </a:pPr>
            <a:r>
              <a:rPr lang="en-US" smtClean="0"/>
              <a:t>Points under the PPF (like </a:t>
            </a:r>
            <a:r>
              <a:rPr lang="en-US" b="1" smtClean="0"/>
              <a:t>F</a:t>
            </a:r>
            <a:r>
              <a:rPr lang="en-US" smtClean="0"/>
              <a:t>) </a:t>
            </a:r>
          </a:p>
          <a:p>
            <a:pPr marL="511175" lvl="1" indent="-288925" eaLnBrk="1" hangingPunct="1">
              <a:lnSpc>
                <a:spcPct val="105000"/>
              </a:lnSpc>
              <a:buClr>
                <a:srgbClr val="0070C0"/>
              </a:buClr>
            </a:pPr>
            <a:r>
              <a:rPr lang="en-US" sz="2800" smtClean="0"/>
              <a:t>possible</a:t>
            </a:r>
          </a:p>
          <a:p>
            <a:pPr marL="511175" lvl="1" indent="-288925" eaLnBrk="1" hangingPunct="1">
              <a:lnSpc>
                <a:spcPct val="105000"/>
              </a:lnSpc>
              <a:buClr>
                <a:srgbClr val="0070C0"/>
              </a:buClr>
            </a:pPr>
            <a:r>
              <a:rPr lang="en-US" sz="2800" smtClean="0"/>
              <a:t>not efficient:  some resources underutilized </a:t>
            </a:r>
            <a:br>
              <a:rPr lang="en-US" sz="2800" smtClean="0"/>
            </a:br>
            <a:r>
              <a:rPr lang="en-US" sz="2800" smtClean="0"/>
              <a:t>(</a:t>
            </a:r>
            <a:r>
              <a:rPr lang="en-US" sz="2800" i="1" smtClean="0"/>
              <a:t>e.g.,</a:t>
            </a:r>
            <a:r>
              <a:rPr lang="en-US" sz="2800" smtClean="0"/>
              <a:t> workers unemployed, factories idle) </a:t>
            </a:r>
          </a:p>
          <a:p>
            <a:pPr marL="0" indent="0" eaLnBrk="1" hangingPunct="1">
              <a:buClr>
                <a:srgbClr val="0070C0"/>
              </a:buClr>
              <a:buFont typeface="Wingdings" charset="2"/>
              <a:buNone/>
            </a:pPr>
            <a:r>
              <a:rPr lang="en-US" smtClean="0"/>
              <a:t>Points above the PPF (like </a:t>
            </a:r>
            <a:r>
              <a:rPr lang="en-US" b="1" smtClean="0"/>
              <a:t>G</a:t>
            </a:r>
            <a:r>
              <a:rPr lang="en-US" smtClean="0"/>
              <a:t>) </a:t>
            </a:r>
          </a:p>
          <a:p>
            <a:pPr marL="511175" lvl="1" indent="-288925" eaLnBrk="1" hangingPunct="1">
              <a:lnSpc>
                <a:spcPct val="105000"/>
              </a:lnSpc>
              <a:buClr>
                <a:srgbClr val="0070C0"/>
              </a:buClr>
            </a:pPr>
            <a:r>
              <a:rPr lang="en-US" sz="2800" smtClean="0"/>
              <a:t>not possible</a:t>
            </a:r>
          </a:p>
        </p:txBody>
      </p:sp>
    </p:spTree>
    <p:extLst>
      <p:ext uri="{BB962C8B-B14F-4D97-AF65-F5344CB8AC3E}">
        <p14:creationId xmlns:p14="http://schemas.microsoft.com/office/powerpoint/2010/main" xmlns="" val="213823095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457200" y="209550"/>
            <a:ext cx="7847013" cy="677863"/>
          </a:xfrm>
        </p:spPr>
        <p:txBody>
          <a:bodyPr/>
          <a:lstStyle/>
          <a:p>
            <a:pPr eaLnBrk="1" hangingPunct="1"/>
            <a:r>
              <a:rPr lang="en-US" sz="3600" smtClean="0">
                <a:solidFill>
                  <a:schemeClr val="tx1"/>
                </a:solidFill>
              </a:rPr>
              <a:t>The PPF and Opportunity Cost</a:t>
            </a:r>
          </a:p>
        </p:txBody>
      </p:sp>
      <p:sp>
        <p:nvSpPr>
          <p:cNvPr id="92163" name="Rectangle 3"/>
          <p:cNvSpPr>
            <a:spLocks noGrp="1" noChangeArrowheads="1"/>
          </p:cNvSpPr>
          <p:nvPr>
            <p:ph type="body" idx="4294967295"/>
          </p:nvPr>
        </p:nvSpPr>
        <p:spPr>
          <a:xfrm>
            <a:off x="373063" y="1008063"/>
            <a:ext cx="8313737" cy="1108075"/>
          </a:xfrm>
        </p:spPr>
        <p:txBody>
          <a:bodyPr/>
          <a:lstStyle/>
          <a:p>
            <a:pPr eaLnBrk="1" hangingPunct="1">
              <a:buClr>
                <a:srgbClr val="0070C0"/>
              </a:buClr>
            </a:pPr>
            <a:r>
              <a:rPr lang="en-US" smtClean="0"/>
              <a:t>Recall:  The </a:t>
            </a:r>
            <a:r>
              <a:rPr lang="en-US" b="1" smtClean="0">
                <a:solidFill>
                  <a:srgbClr val="CC0000"/>
                </a:solidFill>
              </a:rPr>
              <a:t>opportunity cost</a:t>
            </a:r>
            <a:r>
              <a:rPr lang="en-US" smtClean="0"/>
              <a:t> of an item </a:t>
            </a:r>
            <a:br>
              <a:rPr lang="en-US" smtClean="0"/>
            </a:br>
            <a:r>
              <a:rPr lang="en-US" smtClean="0"/>
              <a:t>is what must be given up to obtain that item.  </a:t>
            </a:r>
          </a:p>
        </p:txBody>
      </p:sp>
      <p:sp>
        <p:nvSpPr>
          <p:cNvPr id="92165" name="Rectangle 5"/>
          <p:cNvSpPr>
            <a:spLocks noChangeArrowheads="1"/>
          </p:cNvSpPr>
          <p:nvPr/>
        </p:nvSpPr>
        <p:spPr bwMode="auto">
          <a:xfrm>
            <a:off x="379413" y="2112963"/>
            <a:ext cx="8229600" cy="3711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342900" indent="-342900">
              <a:lnSpc>
                <a:spcPct val="105000"/>
              </a:lnSpc>
              <a:spcBef>
                <a:spcPct val="45000"/>
              </a:spcBef>
              <a:buClr>
                <a:srgbClr val="0070C0"/>
              </a:buClr>
              <a:buSzPct val="120000"/>
              <a:buFont typeface="Wingdings" charset="2"/>
              <a:buChar char="§"/>
            </a:pPr>
            <a:r>
              <a:rPr lang="en-US" sz="2800">
                <a:cs typeface="Arial" charset="0"/>
              </a:rPr>
              <a:t>Moving along a PPF involves shifting resources (</a:t>
            </a:r>
            <a:r>
              <a:rPr lang="en-US" sz="2800" i="1">
                <a:cs typeface="Arial" charset="0"/>
              </a:rPr>
              <a:t>e.g.</a:t>
            </a:r>
            <a:r>
              <a:rPr lang="en-US" sz="2800">
                <a:cs typeface="Arial" charset="0"/>
              </a:rPr>
              <a:t>, labor) from the production of one good to the other.   </a:t>
            </a:r>
          </a:p>
          <a:p>
            <a:pPr marL="342900" indent="-342900">
              <a:lnSpc>
                <a:spcPct val="105000"/>
              </a:lnSpc>
              <a:spcBef>
                <a:spcPct val="45000"/>
              </a:spcBef>
              <a:buClr>
                <a:srgbClr val="0070C0"/>
              </a:buClr>
              <a:buSzPct val="120000"/>
              <a:buFont typeface="Wingdings" charset="2"/>
              <a:buChar char="§"/>
            </a:pPr>
            <a:r>
              <a:rPr lang="en-US" sz="2800">
                <a:cs typeface="Arial" charset="0"/>
              </a:rPr>
              <a:t>Society faces a tradeoff:  Getting more of one good requires sacrificing some of the other.  </a:t>
            </a:r>
          </a:p>
          <a:p>
            <a:pPr marL="342900" indent="-342900">
              <a:lnSpc>
                <a:spcPct val="105000"/>
              </a:lnSpc>
              <a:spcBef>
                <a:spcPct val="45000"/>
              </a:spcBef>
              <a:buClr>
                <a:srgbClr val="0070C0"/>
              </a:buClr>
              <a:buSzPct val="120000"/>
              <a:buFont typeface="Wingdings" charset="2"/>
              <a:buChar char="§"/>
            </a:pPr>
            <a:r>
              <a:rPr lang="en-US" sz="2800">
                <a:cs typeface="Arial" charset="0"/>
              </a:rPr>
              <a:t>The slope of the PPF tells you the opportunity cost of one good in terms of the other. </a:t>
            </a:r>
          </a:p>
        </p:txBody>
      </p:sp>
    </p:spTree>
    <p:extLst>
      <p:ext uri="{BB962C8B-B14F-4D97-AF65-F5344CB8AC3E}">
        <p14:creationId xmlns:p14="http://schemas.microsoft.com/office/powerpoint/2010/main" xmlns="" val="219965601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2"/>
          <p:cNvSpPr>
            <a:spLocks noGrp="1" noChangeArrowheads="1"/>
          </p:cNvSpPr>
          <p:nvPr>
            <p:ph type="title" idx="4294967295"/>
          </p:nvPr>
        </p:nvSpPr>
        <p:spPr>
          <a:xfrm>
            <a:off x="457200" y="223838"/>
            <a:ext cx="8229600" cy="677862"/>
          </a:xfrm>
        </p:spPr>
        <p:txBody>
          <a:bodyPr/>
          <a:lstStyle/>
          <a:p>
            <a:pPr eaLnBrk="1" hangingPunct="1"/>
            <a:r>
              <a:rPr lang="en-US" sz="3600" smtClean="0">
                <a:solidFill>
                  <a:schemeClr val="tx1"/>
                </a:solidFill>
              </a:rPr>
              <a:t>The PPF and Opportunity Cost</a:t>
            </a:r>
          </a:p>
        </p:txBody>
      </p:sp>
      <p:sp>
        <p:nvSpPr>
          <p:cNvPr id="94211" name="Rectangle 3"/>
          <p:cNvSpPr>
            <a:spLocks noGrp="1" noChangeArrowheads="1"/>
          </p:cNvSpPr>
          <p:nvPr>
            <p:ph type="body" idx="4294967295"/>
          </p:nvPr>
        </p:nvSpPr>
        <p:spPr>
          <a:xfrm>
            <a:off x="5961063" y="1046163"/>
            <a:ext cx="2894012" cy="3059112"/>
          </a:xfrm>
        </p:spPr>
        <p:txBody>
          <a:bodyPr/>
          <a:lstStyle/>
          <a:p>
            <a:pPr marL="0" indent="0" eaLnBrk="1" hangingPunct="1">
              <a:buFont typeface="Wingdings" charset="2"/>
              <a:buNone/>
            </a:pPr>
            <a:r>
              <a:rPr lang="en-US" sz="2500" smtClean="0"/>
              <a:t>The slope of a line equals the </a:t>
            </a:r>
            <a:br>
              <a:rPr lang="en-US" sz="2500" smtClean="0"/>
            </a:br>
            <a:r>
              <a:rPr lang="en-US" sz="2500" smtClean="0"/>
              <a:t>“</a:t>
            </a:r>
            <a:r>
              <a:rPr lang="en-US" sz="2500" smtClean="0">
                <a:solidFill>
                  <a:srgbClr val="00CC00"/>
                </a:solidFill>
              </a:rPr>
              <a:t>rise</a:t>
            </a:r>
            <a:r>
              <a:rPr lang="en-US" sz="2500" smtClean="0"/>
              <a:t> over the </a:t>
            </a:r>
            <a:r>
              <a:rPr lang="en-US" sz="2500" smtClean="0">
                <a:solidFill>
                  <a:srgbClr val="990099"/>
                </a:solidFill>
              </a:rPr>
              <a:t>run</a:t>
            </a:r>
            <a:r>
              <a:rPr lang="en-US" sz="2500" smtClean="0"/>
              <a:t>,” the amount the line rises when you move to the right by one unit.</a:t>
            </a:r>
          </a:p>
        </p:txBody>
      </p:sp>
      <p:grpSp>
        <p:nvGrpSpPr>
          <p:cNvPr id="4101" name="Group 4"/>
          <p:cNvGrpSpPr>
            <a:grpSpLocks/>
          </p:cNvGrpSpPr>
          <p:nvPr/>
        </p:nvGrpSpPr>
        <p:grpSpPr bwMode="auto">
          <a:xfrm>
            <a:off x="336550" y="1098550"/>
            <a:ext cx="5559425" cy="5189538"/>
            <a:chOff x="2132" y="710"/>
            <a:chExt cx="3502" cy="3269"/>
          </a:xfrm>
        </p:grpSpPr>
        <p:graphicFrame>
          <p:nvGraphicFramePr>
            <p:cNvPr id="4098" name="Object 5"/>
            <p:cNvGraphicFramePr>
              <a:graphicFrameLocks noChangeAspect="1"/>
            </p:cNvGraphicFramePr>
            <p:nvPr/>
          </p:nvGraphicFramePr>
          <p:xfrm>
            <a:off x="2132" y="710"/>
            <a:ext cx="3502" cy="3269"/>
          </p:xfrm>
          <a:graphic>
            <a:graphicData uri="http://schemas.openxmlformats.org/presentationml/2006/ole">
              <p:oleObj spid="_x0000_s4104" name="Chart" r:id="rId4" imgW="4867175" imgH="4543552" progId="Excel.Chart.8">
                <p:embed/>
              </p:oleObj>
            </a:graphicData>
          </a:graphic>
        </p:graphicFrame>
        <p:sp>
          <p:nvSpPr>
            <p:cNvPr id="4115" name="Line 6"/>
            <p:cNvSpPr>
              <a:spLocks noChangeShapeType="1"/>
            </p:cNvSpPr>
            <p:nvPr/>
          </p:nvSpPr>
          <p:spPr bwMode="auto">
            <a:xfrm>
              <a:off x="2894" y="1673"/>
              <a:ext cx="1847" cy="1600"/>
            </a:xfrm>
            <a:prstGeom prst="line">
              <a:avLst/>
            </a:prstGeom>
            <a:noFill/>
            <a:ln w="50800">
              <a:solidFill>
                <a:srgbClr val="000099"/>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4215" name="Line 7"/>
          <p:cNvSpPr>
            <a:spLocks noChangeShapeType="1"/>
          </p:cNvSpPr>
          <p:nvPr/>
        </p:nvSpPr>
        <p:spPr bwMode="auto">
          <a:xfrm>
            <a:off x="1576388" y="2632075"/>
            <a:ext cx="565150" cy="0"/>
          </a:xfrm>
          <a:prstGeom prst="line">
            <a:avLst/>
          </a:prstGeom>
          <a:noFill/>
          <a:ln w="38100">
            <a:solidFill>
              <a:srgbClr val="990099"/>
            </a:solidFill>
            <a:round/>
            <a:headEnd/>
            <a:tailEnd type="triangle" w="lg" len="med"/>
          </a:ln>
          <a:extLst>
            <a:ext uri="{909E8E84-426E-40DD-AFC4-6F175D3DCCD1}">
              <a14:hiddenFill xmlns:a14="http://schemas.microsoft.com/office/drawing/2010/main" xmlns="">
                <a:noFill/>
              </a14:hiddenFill>
            </a:ext>
          </a:extLst>
        </p:spPr>
        <p:txBody>
          <a:bodyPr/>
          <a:lstStyle/>
          <a:p>
            <a:endParaRPr lang="en-US"/>
          </a:p>
        </p:txBody>
      </p:sp>
      <p:sp>
        <p:nvSpPr>
          <p:cNvPr id="94216" name="Line 8"/>
          <p:cNvSpPr>
            <a:spLocks noChangeShapeType="1"/>
          </p:cNvSpPr>
          <p:nvPr/>
        </p:nvSpPr>
        <p:spPr bwMode="auto">
          <a:xfrm>
            <a:off x="2116138" y="2641600"/>
            <a:ext cx="1587" cy="488950"/>
          </a:xfrm>
          <a:prstGeom prst="line">
            <a:avLst/>
          </a:prstGeom>
          <a:noFill/>
          <a:ln w="38100">
            <a:solidFill>
              <a:srgbClr val="00CC00"/>
            </a:solidFill>
            <a:round/>
            <a:headEnd/>
            <a:tailEnd type="triangle" w="lg" len="med"/>
          </a:ln>
          <a:extLst>
            <a:ext uri="{909E8E84-426E-40DD-AFC4-6F175D3DCCD1}">
              <a14:hiddenFill xmlns:a14="http://schemas.microsoft.com/office/drawing/2010/main" xmlns="">
                <a:noFill/>
              </a14:hiddenFill>
            </a:ext>
          </a:extLst>
        </p:spPr>
        <p:txBody>
          <a:bodyPr/>
          <a:lstStyle/>
          <a:p>
            <a:endParaRPr lang="en-US"/>
          </a:p>
        </p:txBody>
      </p:sp>
      <p:sp>
        <p:nvSpPr>
          <p:cNvPr id="94217" name="Text Box 9"/>
          <p:cNvSpPr txBox="1">
            <a:spLocks noChangeArrowheads="1"/>
          </p:cNvSpPr>
          <p:nvPr/>
        </p:nvSpPr>
        <p:spPr bwMode="auto">
          <a:xfrm>
            <a:off x="3173413" y="1727200"/>
            <a:ext cx="1195387"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500">
                <a:solidFill>
                  <a:srgbClr val="00CC00"/>
                </a:solidFill>
                <a:cs typeface="Arial" charset="0"/>
              </a:rPr>
              <a:t>–1000</a:t>
            </a:r>
          </a:p>
        </p:txBody>
      </p:sp>
      <p:sp>
        <p:nvSpPr>
          <p:cNvPr id="94218" name="Text Box 10"/>
          <p:cNvSpPr txBox="1">
            <a:spLocks noChangeArrowheads="1"/>
          </p:cNvSpPr>
          <p:nvPr/>
        </p:nvSpPr>
        <p:spPr bwMode="auto">
          <a:xfrm>
            <a:off x="3349625" y="2117725"/>
            <a:ext cx="930275"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500">
                <a:solidFill>
                  <a:srgbClr val="990099"/>
                </a:solidFill>
                <a:cs typeface="Arial" charset="0"/>
              </a:rPr>
              <a:t>100</a:t>
            </a:r>
          </a:p>
        </p:txBody>
      </p:sp>
      <p:grpSp>
        <p:nvGrpSpPr>
          <p:cNvPr id="3" name="Group 11"/>
          <p:cNvGrpSpPr>
            <a:grpSpLocks/>
          </p:cNvGrpSpPr>
          <p:nvPr/>
        </p:nvGrpSpPr>
        <p:grpSpPr bwMode="auto">
          <a:xfrm>
            <a:off x="2036763" y="1917700"/>
            <a:ext cx="2189162" cy="473075"/>
            <a:chOff x="1283" y="1208"/>
            <a:chExt cx="1379" cy="298"/>
          </a:xfrm>
        </p:grpSpPr>
        <p:sp>
          <p:nvSpPr>
            <p:cNvPr id="4113" name="Text Box 12"/>
            <p:cNvSpPr txBox="1">
              <a:spLocks noChangeArrowheads="1"/>
            </p:cNvSpPr>
            <p:nvPr/>
          </p:nvSpPr>
          <p:spPr bwMode="auto">
            <a:xfrm>
              <a:off x="1283" y="1208"/>
              <a:ext cx="772" cy="2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500">
                  <a:cs typeface="Arial" charset="0"/>
                </a:rPr>
                <a:t>slope =</a:t>
              </a:r>
            </a:p>
          </p:txBody>
        </p:sp>
        <p:sp>
          <p:nvSpPr>
            <p:cNvPr id="4114" name="Line 13"/>
            <p:cNvSpPr>
              <a:spLocks noChangeShapeType="1"/>
            </p:cNvSpPr>
            <p:nvPr/>
          </p:nvSpPr>
          <p:spPr bwMode="auto">
            <a:xfrm>
              <a:off x="2090" y="1364"/>
              <a:ext cx="572"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4222" name="Text Box 14"/>
          <p:cNvSpPr txBox="1">
            <a:spLocks noChangeArrowheads="1"/>
          </p:cNvSpPr>
          <p:nvPr/>
        </p:nvSpPr>
        <p:spPr bwMode="auto">
          <a:xfrm>
            <a:off x="4205288" y="1924050"/>
            <a:ext cx="1109662"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500">
                <a:cs typeface="Arial" charset="0"/>
              </a:rPr>
              <a:t>= –10</a:t>
            </a:r>
          </a:p>
        </p:txBody>
      </p:sp>
      <p:sp>
        <p:nvSpPr>
          <p:cNvPr id="94223" name="Rectangle 15"/>
          <p:cNvSpPr>
            <a:spLocks noChangeArrowheads="1"/>
          </p:cNvSpPr>
          <p:nvPr/>
        </p:nvSpPr>
        <p:spPr bwMode="auto">
          <a:xfrm>
            <a:off x="5969000" y="4122738"/>
            <a:ext cx="2894013" cy="1912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lnSpc>
                <a:spcPct val="105000"/>
              </a:lnSpc>
              <a:spcBef>
                <a:spcPct val="45000"/>
              </a:spcBef>
              <a:buClr>
                <a:srgbClr val="00B85C"/>
              </a:buClr>
              <a:buSzPct val="120000"/>
              <a:buFont typeface="Wingdings" charset="2"/>
              <a:buNone/>
            </a:pPr>
            <a:r>
              <a:rPr lang="en-US" sz="2500">
                <a:cs typeface="Arial" charset="0"/>
              </a:rPr>
              <a:t>Here, the opportunity cost of a computer is </a:t>
            </a:r>
            <a:br>
              <a:rPr lang="en-US" sz="2500">
                <a:cs typeface="Arial" charset="0"/>
              </a:rPr>
            </a:br>
            <a:r>
              <a:rPr lang="en-US" sz="2500">
                <a:cs typeface="Arial" charset="0"/>
              </a:rPr>
              <a:t>10 tons of wheat.</a:t>
            </a:r>
          </a:p>
        </p:txBody>
      </p:sp>
      <p:sp>
        <p:nvSpPr>
          <p:cNvPr id="4109" name="Oval 16"/>
          <p:cNvSpPr>
            <a:spLocks noChangeArrowheads="1"/>
          </p:cNvSpPr>
          <p:nvPr/>
        </p:nvSpPr>
        <p:spPr bwMode="auto">
          <a:xfrm>
            <a:off x="1482725" y="2563813"/>
            <a:ext cx="141288" cy="138112"/>
          </a:xfrm>
          <a:prstGeom prst="ellipse">
            <a:avLst/>
          </a:prstGeom>
          <a:solidFill>
            <a:srgbClr val="0000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4110" name="Oval 17"/>
          <p:cNvSpPr>
            <a:spLocks noChangeArrowheads="1"/>
          </p:cNvSpPr>
          <p:nvPr/>
        </p:nvSpPr>
        <p:spPr bwMode="auto">
          <a:xfrm>
            <a:off x="4408488" y="5087938"/>
            <a:ext cx="141287" cy="138112"/>
          </a:xfrm>
          <a:prstGeom prst="ellipse">
            <a:avLst/>
          </a:prstGeom>
          <a:solidFill>
            <a:srgbClr val="0000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Tree>
    <p:extLst>
      <p:ext uri="{BB962C8B-B14F-4D97-AF65-F5344CB8AC3E}">
        <p14:creationId xmlns:p14="http://schemas.microsoft.com/office/powerpoint/2010/main" xmlns="" val="790643228"/>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215"/>
                                        </p:tgtEl>
                                        <p:attrNameLst>
                                          <p:attrName>style.visibility</p:attrName>
                                        </p:attrNameLst>
                                      </p:cBhvr>
                                      <p:to>
                                        <p:strVal val="visible"/>
                                      </p:to>
                                    </p:set>
                                    <p:animEffect transition="in" filter="wipe(left)">
                                      <p:cBhvr>
                                        <p:cTn id="12" dur="500"/>
                                        <p:tgtEl>
                                          <p:spTgt spid="94215"/>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4218"/>
                                        </p:tgtEl>
                                        <p:attrNameLst>
                                          <p:attrName>style.visibility</p:attrName>
                                        </p:attrNameLst>
                                      </p:cBhvr>
                                      <p:to>
                                        <p:strVal val="visible"/>
                                      </p:to>
                                    </p:set>
                                    <p:animEffect transition="in" filter="wipe(left)">
                                      <p:cBhvr>
                                        <p:cTn id="15" dur="500"/>
                                        <p:tgtEl>
                                          <p:spTgt spid="9421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94216"/>
                                        </p:tgtEl>
                                        <p:attrNameLst>
                                          <p:attrName>style.visibility</p:attrName>
                                        </p:attrNameLst>
                                      </p:cBhvr>
                                      <p:to>
                                        <p:strVal val="visible"/>
                                      </p:to>
                                    </p:set>
                                    <p:animEffect transition="in" filter="wipe(up)">
                                      <p:cBhvr>
                                        <p:cTn id="20" dur="500"/>
                                        <p:tgtEl>
                                          <p:spTgt spid="94216"/>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94217"/>
                                        </p:tgtEl>
                                        <p:attrNameLst>
                                          <p:attrName>style.visibility</p:attrName>
                                        </p:attrNameLst>
                                      </p:cBhvr>
                                      <p:to>
                                        <p:strVal val="visible"/>
                                      </p:to>
                                    </p:set>
                                    <p:animEffect transition="in" filter="wipe(down)">
                                      <p:cBhvr>
                                        <p:cTn id="23" dur="500"/>
                                        <p:tgtEl>
                                          <p:spTgt spid="9421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94222"/>
                                        </p:tgtEl>
                                        <p:attrNameLst>
                                          <p:attrName>style.visibility</p:attrName>
                                        </p:attrNameLst>
                                      </p:cBhvr>
                                      <p:to>
                                        <p:strVal val="visible"/>
                                      </p:to>
                                    </p:set>
                                    <p:animEffect transition="in" filter="wipe(left)">
                                      <p:cBhvr>
                                        <p:cTn id="28" dur="500"/>
                                        <p:tgtEl>
                                          <p:spTgt spid="942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94223"/>
                                        </p:tgtEl>
                                        <p:attrNameLst>
                                          <p:attrName>style.visibility</p:attrName>
                                        </p:attrNameLst>
                                      </p:cBhvr>
                                      <p:to>
                                        <p:strVal val="visible"/>
                                      </p:to>
                                    </p:set>
                                    <p:animEffect transition="in" filter="wipe(left)">
                                      <p:cBhvr>
                                        <p:cTn id="33" dur="500"/>
                                        <p:tgtEl>
                                          <p:spTgt spid="94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5" grpId="0" animBg="1"/>
      <p:bldP spid="94216" grpId="0" animBg="1"/>
      <p:bldP spid="94217" grpId="0"/>
      <p:bldP spid="94218" grpId="0"/>
      <p:bldP spid="94222" grpId="0"/>
      <p:bldP spid="942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8"/>
          <p:cNvSpPr>
            <a:spLocks noChangeArrowheads="1"/>
          </p:cNvSpPr>
          <p:nvPr/>
        </p:nvSpPr>
        <p:spPr bwMode="auto">
          <a:xfrm>
            <a:off x="0" y="0"/>
            <a:ext cx="381000" cy="6858000"/>
          </a:xfrm>
          <a:prstGeom prst="rect">
            <a:avLst/>
          </a:prstGeom>
          <a:solidFill>
            <a:srgbClr val="007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AU">
              <a:cs typeface="Arial" charset="0"/>
            </a:endParaRPr>
          </a:p>
        </p:txBody>
      </p:sp>
      <p:sp>
        <p:nvSpPr>
          <p:cNvPr id="73732" name="Rectangle 4"/>
          <p:cNvSpPr>
            <a:spLocks noGrp="1" noChangeArrowheads="1"/>
          </p:cNvSpPr>
          <p:nvPr>
            <p:ph type="title"/>
          </p:nvPr>
        </p:nvSpPr>
        <p:spPr>
          <a:xfrm>
            <a:off x="587375" y="307975"/>
            <a:ext cx="8208963" cy="954088"/>
          </a:xfrm>
        </p:spPr>
        <p:txBody>
          <a:bodyPr>
            <a:normAutofit fontScale="90000"/>
          </a:bodyPr>
          <a:lstStyle/>
          <a:p>
            <a:pPr algn="l" eaLnBrk="1" hangingPunct="1">
              <a:defRPr/>
            </a:pPr>
            <a:r>
              <a:rPr lang="en-US" sz="3600" b="0" dirty="0" smtClean="0">
                <a:solidFill>
                  <a:srgbClr val="0070C0"/>
                </a:solidFill>
                <a:ea typeface="+mj-ea"/>
                <a:cs typeface="Arial" charset="0"/>
              </a:rPr>
              <a:t>Example:</a:t>
            </a:r>
            <a:br>
              <a:rPr lang="en-US" sz="3600" b="0" dirty="0" smtClean="0">
                <a:solidFill>
                  <a:srgbClr val="0070C0"/>
                </a:solidFill>
                <a:ea typeface="+mj-ea"/>
                <a:cs typeface="Arial" charset="0"/>
              </a:rPr>
            </a:br>
            <a:r>
              <a:rPr lang="en-US" sz="3600" dirty="0" smtClean="0">
                <a:solidFill>
                  <a:srgbClr val="0070C0"/>
                </a:solidFill>
                <a:ea typeface="+mj-ea"/>
                <a:cs typeface="Arial" charset="0"/>
              </a:rPr>
              <a:t>PPF and Opportunity Cost</a:t>
            </a:r>
          </a:p>
        </p:txBody>
      </p:sp>
      <p:grpSp>
        <p:nvGrpSpPr>
          <p:cNvPr id="5126" name="Group 11"/>
          <p:cNvGrpSpPr>
            <a:grpSpLocks/>
          </p:cNvGrpSpPr>
          <p:nvPr/>
        </p:nvGrpSpPr>
        <p:grpSpPr bwMode="auto">
          <a:xfrm>
            <a:off x="593725" y="290513"/>
            <a:ext cx="8210550" cy="1049337"/>
            <a:chOff x="374" y="183"/>
            <a:chExt cx="5000" cy="661"/>
          </a:xfrm>
        </p:grpSpPr>
        <p:sp>
          <p:nvSpPr>
            <p:cNvPr id="5140" name="Line 9"/>
            <p:cNvSpPr>
              <a:spLocks noChangeShapeType="1"/>
            </p:cNvSpPr>
            <p:nvPr/>
          </p:nvSpPr>
          <p:spPr bwMode="auto">
            <a:xfrm>
              <a:off x="376" y="844"/>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141" name="Line 10"/>
            <p:cNvSpPr>
              <a:spLocks noChangeShapeType="1"/>
            </p:cNvSpPr>
            <p:nvPr/>
          </p:nvSpPr>
          <p:spPr bwMode="auto">
            <a:xfrm>
              <a:off x="374" y="183"/>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5127" name="Rectangle 8"/>
          <p:cNvSpPr>
            <a:spLocks noChangeArrowheads="1"/>
          </p:cNvSpPr>
          <p:nvPr/>
        </p:nvSpPr>
        <p:spPr bwMode="auto">
          <a:xfrm>
            <a:off x="501650" y="1336675"/>
            <a:ext cx="8667750" cy="561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40000"/>
              </a:spcBef>
              <a:buClr>
                <a:srgbClr val="339966"/>
              </a:buClr>
              <a:buSzPct val="120000"/>
              <a:buFont typeface="Wingdings" charset="2"/>
              <a:buNone/>
            </a:pPr>
            <a:r>
              <a:rPr lang="en-US" sz="2700"/>
              <a:t>In which country is the opportunity cost of cloth lower?</a:t>
            </a:r>
          </a:p>
        </p:txBody>
      </p:sp>
      <p:graphicFrame>
        <p:nvGraphicFramePr>
          <p:cNvPr id="5122" name="Object 9"/>
          <p:cNvGraphicFramePr>
            <a:graphicFrameLocks noChangeAspect="1"/>
          </p:cNvGraphicFramePr>
          <p:nvPr/>
        </p:nvGraphicFramePr>
        <p:xfrm>
          <a:off x="687388" y="1858963"/>
          <a:ext cx="3614737" cy="4470400"/>
        </p:xfrm>
        <a:graphic>
          <a:graphicData uri="http://schemas.openxmlformats.org/presentationml/2006/ole">
            <p:oleObj spid="_x0000_s5134" name="Chart" r:id="rId4" imgW="3505200" imgH="4333951" progId="Excel.Chart.8">
              <p:embed/>
            </p:oleObj>
          </a:graphicData>
        </a:graphic>
      </p:graphicFrame>
      <p:graphicFrame>
        <p:nvGraphicFramePr>
          <p:cNvPr id="5123" name="Object 10"/>
          <p:cNvGraphicFramePr>
            <a:graphicFrameLocks noChangeAspect="1"/>
          </p:cNvGraphicFramePr>
          <p:nvPr/>
        </p:nvGraphicFramePr>
        <p:xfrm>
          <a:off x="4938713" y="1814513"/>
          <a:ext cx="3708400" cy="4584700"/>
        </p:xfrm>
        <a:graphic>
          <a:graphicData uri="http://schemas.openxmlformats.org/presentationml/2006/ole">
            <p:oleObj spid="_x0000_s5135" name="Chart" r:id="rId5" imgW="3400349" imgH="3991051" progId="Excel.Chart.8">
              <p:embed/>
            </p:oleObj>
          </a:graphicData>
        </a:graphic>
      </p:graphicFrame>
      <p:sp>
        <p:nvSpPr>
          <p:cNvPr id="5128" name="Text Box 11"/>
          <p:cNvSpPr txBox="1">
            <a:spLocks noChangeArrowheads="1"/>
          </p:cNvSpPr>
          <p:nvPr/>
        </p:nvSpPr>
        <p:spPr bwMode="auto">
          <a:xfrm>
            <a:off x="1817688" y="1930400"/>
            <a:ext cx="1639887"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500" b="1">
                <a:cs typeface="Arial" charset="0"/>
              </a:rPr>
              <a:t>FRANCE</a:t>
            </a:r>
          </a:p>
        </p:txBody>
      </p:sp>
      <p:sp>
        <p:nvSpPr>
          <p:cNvPr id="5129" name="Text Box 12"/>
          <p:cNvSpPr txBox="1">
            <a:spLocks noChangeArrowheads="1"/>
          </p:cNvSpPr>
          <p:nvPr/>
        </p:nvSpPr>
        <p:spPr bwMode="auto">
          <a:xfrm>
            <a:off x="6156325" y="1936750"/>
            <a:ext cx="1930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500" b="1">
                <a:cs typeface="Arial" charset="0"/>
              </a:rPr>
              <a:t>ENGLAND</a:t>
            </a:r>
          </a:p>
        </p:txBody>
      </p:sp>
      <p:grpSp>
        <p:nvGrpSpPr>
          <p:cNvPr id="5130" name="Group 20"/>
          <p:cNvGrpSpPr>
            <a:grpSpLocks/>
          </p:cNvGrpSpPr>
          <p:nvPr/>
        </p:nvGrpSpPr>
        <p:grpSpPr bwMode="auto">
          <a:xfrm>
            <a:off x="5638800" y="4572001"/>
            <a:ext cx="2286000" cy="1066800"/>
            <a:chOff x="3610" y="2989"/>
            <a:chExt cx="1194" cy="703"/>
          </a:xfrm>
        </p:grpSpPr>
        <p:sp>
          <p:nvSpPr>
            <p:cNvPr id="5137" name="Line 13"/>
            <p:cNvSpPr>
              <a:spLocks noChangeShapeType="1"/>
            </p:cNvSpPr>
            <p:nvPr/>
          </p:nvSpPr>
          <p:spPr bwMode="auto">
            <a:xfrm>
              <a:off x="3656" y="3032"/>
              <a:ext cx="1097" cy="616"/>
            </a:xfrm>
            <a:prstGeom prst="line">
              <a:avLst/>
            </a:prstGeom>
            <a:noFill/>
            <a:ln w="38100">
              <a:solidFill>
                <a:srgbClr val="FF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138" name="Oval 14"/>
            <p:cNvSpPr>
              <a:spLocks noChangeArrowheads="1"/>
            </p:cNvSpPr>
            <p:nvPr/>
          </p:nvSpPr>
          <p:spPr bwMode="auto">
            <a:xfrm>
              <a:off x="3610" y="2989"/>
              <a:ext cx="89" cy="87"/>
            </a:xfrm>
            <a:prstGeom prst="ellipse">
              <a:avLst/>
            </a:prstGeom>
            <a:solidFill>
              <a:srgbClr val="FF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5139" name="Oval 15"/>
            <p:cNvSpPr>
              <a:spLocks noChangeArrowheads="1"/>
            </p:cNvSpPr>
            <p:nvPr/>
          </p:nvSpPr>
          <p:spPr bwMode="auto">
            <a:xfrm>
              <a:off x="4715" y="3605"/>
              <a:ext cx="89" cy="87"/>
            </a:xfrm>
            <a:prstGeom prst="ellipse">
              <a:avLst/>
            </a:prstGeom>
            <a:solidFill>
              <a:srgbClr val="FF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grpSp>
        <p:nvGrpSpPr>
          <p:cNvPr id="5131" name="Group 19"/>
          <p:cNvGrpSpPr>
            <a:grpSpLocks/>
          </p:cNvGrpSpPr>
          <p:nvPr/>
        </p:nvGrpSpPr>
        <p:grpSpPr bwMode="auto">
          <a:xfrm>
            <a:off x="1422400" y="2824163"/>
            <a:ext cx="1656217" cy="2692217"/>
            <a:chOff x="782" y="1752"/>
            <a:chExt cx="1165" cy="1937"/>
          </a:xfrm>
        </p:grpSpPr>
        <p:sp>
          <p:nvSpPr>
            <p:cNvPr id="5134" name="Oval 16"/>
            <p:cNvSpPr>
              <a:spLocks noChangeArrowheads="1"/>
            </p:cNvSpPr>
            <p:nvPr/>
          </p:nvSpPr>
          <p:spPr bwMode="auto">
            <a:xfrm>
              <a:off x="782" y="1752"/>
              <a:ext cx="89" cy="87"/>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5135" name="Oval 17"/>
            <p:cNvSpPr>
              <a:spLocks noChangeArrowheads="1"/>
            </p:cNvSpPr>
            <p:nvPr/>
          </p:nvSpPr>
          <p:spPr bwMode="auto">
            <a:xfrm>
              <a:off x="1858" y="3602"/>
              <a:ext cx="89" cy="87"/>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5136" name="Line 18"/>
            <p:cNvSpPr>
              <a:spLocks noChangeShapeType="1"/>
            </p:cNvSpPr>
            <p:nvPr/>
          </p:nvSpPr>
          <p:spPr bwMode="auto">
            <a:xfrm>
              <a:off x="826" y="1791"/>
              <a:ext cx="1084" cy="1863"/>
            </a:xfrm>
            <a:prstGeom prst="line">
              <a:avLst/>
            </a:prstGeom>
            <a:noFill/>
            <a:ln w="38100">
              <a:solidFill>
                <a:srgbClr val="0033CC"/>
              </a:solidFill>
              <a:round/>
              <a:headEnd/>
              <a:tailEnd/>
            </a:ln>
            <a:extLst>
              <a:ext uri="{909E8E84-426E-40DD-AFC4-6F175D3DCCD1}">
                <a14:hiddenFill xmlns:a14="http://schemas.microsoft.com/office/drawing/2010/main" xmlns="">
                  <a:noFill/>
                </a14:hiddenFill>
              </a:ext>
            </a:extLst>
          </p:spPr>
          <p:txBody>
            <a:bodyPr/>
            <a:lstStyle/>
            <a:p>
              <a:endParaRPr lang="en-US"/>
            </a:p>
          </p:txBody>
        </p:sp>
      </p:grpSp>
    </p:spTree>
    <p:extLst>
      <p:ext uri="{BB962C8B-B14F-4D97-AF65-F5344CB8AC3E}">
        <p14:creationId xmlns:p14="http://schemas.microsoft.com/office/powerpoint/2010/main" xmlns="" val="3806097258"/>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8"/>
          <p:cNvSpPr>
            <a:spLocks noChangeArrowheads="1"/>
          </p:cNvSpPr>
          <p:nvPr/>
        </p:nvSpPr>
        <p:spPr bwMode="auto">
          <a:xfrm>
            <a:off x="0" y="0"/>
            <a:ext cx="381000" cy="6858000"/>
          </a:xfrm>
          <a:prstGeom prst="rect">
            <a:avLst/>
          </a:prstGeom>
          <a:solidFill>
            <a:srgbClr val="007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AU">
              <a:cs typeface="Arial" charset="0"/>
            </a:endParaRPr>
          </a:p>
        </p:txBody>
      </p:sp>
      <p:sp>
        <p:nvSpPr>
          <p:cNvPr id="73732" name="Rectangle 4"/>
          <p:cNvSpPr>
            <a:spLocks noGrp="1" noChangeArrowheads="1"/>
          </p:cNvSpPr>
          <p:nvPr>
            <p:ph type="title"/>
          </p:nvPr>
        </p:nvSpPr>
        <p:spPr>
          <a:xfrm>
            <a:off x="559328" y="321495"/>
            <a:ext cx="8208963" cy="954088"/>
          </a:xfrm>
          <a:solidFill>
            <a:schemeClr val="bg1"/>
          </a:solidFill>
        </p:spPr>
        <p:txBody>
          <a:bodyPr>
            <a:normAutofit/>
          </a:bodyPr>
          <a:lstStyle/>
          <a:p>
            <a:pPr algn="l" eaLnBrk="1" hangingPunct="1">
              <a:defRPr/>
            </a:pPr>
            <a:r>
              <a:rPr lang="en-US" sz="3600" dirty="0" smtClean="0">
                <a:solidFill>
                  <a:srgbClr val="0070C0"/>
                </a:solidFill>
                <a:ea typeface="+mj-ea"/>
                <a:cs typeface="Arial" charset="0"/>
              </a:rPr>
              <a:t>Answer:</a:t>
            </a:r>
          </a:p>
        </p:txBody>
      </p:sp>
      <p:grpSp>
        <p:nvGrpSpPr>
          <p:cNvPr id="6150" name="Group 11"/>
          <p:cNvGrpSpPr>
            <a:grpSpLocks/>
          </p:cNvGrpSpPr>
          <p:nvPr/>
        </p:nvGrpSpPr>
        <p:grpSpPr bwMode="auto">
          <a:xfrm>
            <a:off x="593725" y="290513"/>
            <a:ext cx="8210550" cy="1049337"/>
            <a:chOff x="374" y="183"/>
            <a:chExt cx="5000" cy="661"/>
          </a:xfrm>
        </p:grpSpPr>
        <p:sp>
          <p:nvSpPr>
            <p:cNvPr id="6164" name="Line 9"/>
            <p:cNvSpPr>
              <a:spLocks noChangeShapeType="1"/>
            </p:cNvSpPr>
            <p:nvPr/>
          </p:nvSpPr>
          <p:spPr bwMode="auto">
            <a:xfrm>
              <a:off x="376" y="844"/>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6165" name="Line 10"/>
            <p:cNvSpPr>
              <a:spLocks noChangeShapeType="1"/>
            </p:cNvSpPr>
            <p:nvPr/>
          </p:nvSpPr>
          <p:spPr bwMode="auto">
            <a:xfrm>
              <a:off x="374" y="183"/>
              <a:ext cx="4998" cy="0"/>
            </a:xfrm>
            <a:prstGeom prst="line">
              <a:avLst/>
            </a:prstGeom>
            <a:noFill/>
            <a:ln w="12700">
              <a:solidFill>
                <a:srgbClr val="C0C0C0"/>
              </a:solidFill>
              <a:round/>
              <a:headEnd/>
              <a:tailEnd/>
            </a:ln>
            <a:extLst>
              <a:ext uri="{909E8E84-426E-40DD-AFC4-6F175D3DCCD1}">
                <a14:hiddenFill xmlns:a14="http://schemas.microsoft.com/office/drawing/2010/main" xmlns="">
                  <a:noFill/>
                </a14:hiddenFill>
              </a:ext>
            </a:extLst>
          </p:spPr>
          <p:txBody>
            <a:bodyPr/>
            <a:lstStyle/>
            <a:p>
              <a:endParaRPr lang="en-US"/>
            </a:p>
          </p:txBody>
        </p:sp>
      </p:grpSp>
      <p:graphicFrame>
        <p:nvGraphicFramePr>
          <p:cNvPr id="6146" name="Object 9"/>
          <p:cNvGraphicFramePr>
            <a:graphicFrameLocks noChangeAspect="1"/>
          </p:cNvGraphicFramePr>
          <p:nvPr/>
        </p:nvGraphicFramePr>
        <p:xfrm>
          <a:off x="822325" y="1908175"/>
          <a:ext cx="3600450" cy="4451350"/>
        </p:xfrm>
        <a:graphic>
          <a:graphicData uri="http://schemas.openxmlformats.org/presentationml/2006/ole">
            <p:oleObj spid="_x0000_s6158" name="Chart" r:id="rId4" imgW="3505200" imgH="4333951" progId="Excel.Chart.8">
              <p:embed/>
            </p:oleObj>
          </a:graphicData>
        </a:graphic>
      </p:graphicFrame>
      <p:graphicFrame>
        <p:nvGraphicFramePr>
          <p:cNvPr id="6147" name="Object 10"/>
          <p:cNvGraphicFramePr>
            <a:graphicFrameLocks noChangeAspect="1"/>
          </p:cNvGraphicFramePr>
          <p:nvPr/>
        </p:nvGraphicFramePr>
        <p:xfrm>
          <a:off x="4943475" y="1809750"/>
          <a:ext cx="3690938" cy="4562475"/>
        </p:xfrm>
        <a:graphic>
          <a:graphicData uri="http://schemas.openxmlformats.org/presentationml/2006/ole">
            <p:oleObj spid="_x0000_s6159" name="Chart" r:id="rId5" imgW="3400349" imgH="3991051" progId="Excel.Chart.8">
              <p:embed/>
            </p:oleObj>
          </a:graphicData>
        </a:graphic>
      </p:graphicFrame>
      <p:sp>
        <p:nvSpPr>
          <p:cNvPr id="6151" name="Text Box 11"/>
          <p:cNvSpPr txBox="1">
            <a:spLocks noChangeArrowheads="1"/>
          </p:cNvSpPr>
          <p:nvPr/>
        </p:nvSpPr>
        <p:spPr bwMode="auto">
          <a:xfrm>
            <a:off x="1817688" y="1930400"/>
            <a:ext cx="1639887"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500" b="1">
                <a:cs typeface="Arial" charset="0"/>
              </a:rPr>
              <a:t>FRANCE</a:t>
            </a:r>
          </a:p>
        </p:txBody>
      </p:sp>
      <p:sp>
        <p:nvSpPr>
          <p:cNvPr id="6152" name="Text Box 12"/>
          <p:cNvSpPr txBox="1">
            <a:spLocks noChangeArrowheads="1"/>
          </p:cNvSpPr>
          <p:nvPr/>
        </p:nvSpPr>
        <p:spPr bwMode="auto">
          <a:xfrm>
            <a:off x="6156325" y="1936750"/>
            <a:ext cx="1930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500" b="1">
                <a:cs typeface="Arial" charset="0"/>
              </a:rPr>
              <a:t>ENGLAND</a:t>
            </a:r>
          </a:p>
        </p:txBody>
      </p:sp>
      <p:grpSp>
        <p:nvGrpSpPr>
          <p:cNvPr id="6153" name="Group 20"/>
          <p:cNvGrpSpPr>
            <a:grpSpLocks/>
          </p:cNvGrpSpPr>
          <p:nvPr/>
        </p:nvGrpSpPr>
        <p:grpSpPr bwMode="auto">
          <a:xfrm>
            <a:off x="5638800" y="4572001"/>
            <a:ext cx="2286000" cy="990600"/>
            <a:chOff x="3610" y="2989"/>
            <a:chExt cx="1194" cy="703"/>
          </a:xfrm>
        </p:grpSpPr>
        <p:sp>
          <p:nvSpPr>
            <p:cNvPr id="6161" name="Line 13"/>
            <p:cNvSpPr>
              <a:spLocks noChangeShapeType="1"/>
            </p:cNvSpPr>
            <p:nvPr/>
          </p:nvSpPr>
          <p:spPr bwMode="auto">
            <a:xfrm>
              <a:off x="3656" y="3032"/>
              <a:ext cx="1097" cy="616"/>
            </a:xfrm>
            <a:prstGeom prst="line">
              <a:avLst/>
            </a:prstGeom>
            <a:noFill/>
            <a:ln w="38100">
              <a:solidFill>
                <a:srgbClr val="FF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6162" name="Oval 14"/>
            <p:cNvSpPr>
              <a:spLocks noChangeArrowheads="1"/>
            </p:cNvSpPr>
            <p:nvPr/>
          </p:nvSpPr>
          <p:spPr bwMode="auto">
            <a:xfrm>
              <a:off x="3610" y="2989"/>
              <a:ext cx="89" cy="87"/>
            </a:xfrm>
            <a:prstGeom prst="ellipse">
              <a:avLst/>
            </a:prstGeom>
            <a:solidFill>
              <a:srgbClr val="FF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6163" name="Oval 15"/>
            <p:cNvSpPr>
              <a:spLocks noChangeArrowheads="1"/>
            </p:cNvSpPr>
            <p:nvPr/>
          </p:nvSpPr>
          <p:spPr bwMode="auto">
            <a:xfrm>
              <a:off x="4715" y="3605"/>
              <a:ext cx="89" cy="87"/>
            </a:xfrm>
            <a:prstGeom prst="ellipse">
              <a:avLst/>
            </a:prstGeom>
            <a:solidFill>
              <a:srgbClr val="FF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grpSp>
        <p:nvGrpSpPr>
          <p:cNvPr id="6154" name="Group 19"/>
          <p:cNvGrpSpPr>
            <a:grpSpLocks/>
          </p:cNvGrpSpPr>
          <p:nvPr/>
        </p:nvGrpSpPr>
        <p:grpSpPr bwMode="auto">
          <a:xfrm>
            <a:off x="1563688" y="2824163"/>
            <a:ext cx="1642903" cy="2738437"/>
            <a:chOff x="782" y="1752"/>
            <a:chExt cx="1165" cy="1937"/>
          </a:xfrm>
        </p:grpSpPr>
        <p:sp>
          <p:nvSpPr>
            <p:cNvPr id="6158" name="Oval 16"/>
            <p:cNvSpPr>
              <a:spLocks noChangeArrowheads="1"/>
            </p:cNvSpPr>
            <p:nvPr/>
          </p:nvSpPr>
          <p:spPr bwMode="auto">
            <a:xfrm>
              <a:off x="782" y="1752"/>
              <a:ext cx="89" cy="87"/>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6159" name="Oval 17"/>
            <p:cNvSpPr>
              <a:spLocks noChangeArrowheads="1"/>
            </p:cNvSpPr>
            <p:nvPr/>
          </p:nvSpPr>
          <p:spPr bwMode="auto">
            <a:xfrm>
              <a:off x="1858" y="3602"/>
              <a:ext cx="89" cy="87"/>
            </a:xfrm>
            <a:prstGeom prst="ellipse">
              <a:avLst/>
            </a:prstGeom>
            <a:solidFill>
              <a:srgbClr val="0033CC"/>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6160" name="Line 18"/>
            <p:cNvSpPr>
              <a:spLocks noChangeShapeType="1"/>
            </p:cNvSpPr>
            <p:nvPr/>
          </p:nvSpPr>
          <p:spPr bwMode="auto">
            <a:xfrm>
              <a:off x="826" y="1791"/>
              <a:ext cx="1084" cy="1863"/>
            </a:xfrm>
            <a:prstGeom prst="line">
              <a:avLst/>
            </a:prstGeom>
            <a:noFill/>
            <a:ln w="38100">
              <a:solidFill>
                <a:srgbClr val="0033CC"/>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6155" name="Rectangle 6"/>
          <p:cNvSpPr>
            <a:spLocks noChangeArrowheads="1"/>
          </p:cNvSpPr>
          <p:nvPr/>
        </p:nvSpPr>
        <p:spPr bwMode="auto">
          <a:xfrm>
            <a:off x="530225" y="1336675"/>
            <a:ext cx="8667750" cy="561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40000"/>
              </a:spcBef>
              <a:buClr>
                <a:srgbClr val="339966"/>
              </a:buClr>
              <a:buSzPct val="120000"/>
              <a:buFont typeface="Wingdings" charset="2"/>
              <a:buNone/>
            </a:pPr>
            <a:r>
              <a:rPr lang="en-US" sz="2700" i="1">
                <a:solidFill>
                  <a:srgbClr val="C00000"/>
                </a:solidFill>
              </a:rPr>
              <a:t>England</a:t>
            </a:r>
            <a:r>
              <a:rPr lang="en-US" sz="2700"/>
              <a:t>, because its PPF is not as steep as France’s.</a:t>
            </a:r>
          </a:p>
        </p:txBody>
      </p:sp>
    </p:spTree>
    <p:extLst>
      <p:ext uri="{BB962C8B-B14F-4D97-AF65-F5344CB8AC3E}">
        <p14:creationId xmlns:p14="http://schemas.microsoft.com/office/powerpoint/2010/main" xmlns="" val="206710477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7171" name="Group 2"/>
          <p:cNvGrpSpPr>
            <a:grpSpLocks/>
          </p:cNvGrpSpPr>
          <p:nvPr/>
        </p:nvGrpSpPr>
        <p:grpSpPr bwMode="auto">
          <a:xfrm>
            <a:off x="3595688" y="1098550"/>
            <a:ext cx="5162550" cy="5189538"/>
            <a:chOff x="2132" y="710"/>
            <a:chExt cx="3502" cy="3269"/>
          </a:xfrm>
        </p:grpSpPr>
        <p:graphicFrame>
          <p:nvGraphicFramePr>
            <p:cNvPr id="7170" name="Object 3"/>
            <p:cNvGraphicFramePr>
              <a:graphicFrameLocks noChangeAspect="1"/>
            </p:cNvGraphicFramePr>
            <p:nvPr/>
          </p:nvGraphicFramePr>
          <p:xfrm>
            <a:off x="2132" y="710"/>
            <a:ext cx="3502" cy="3269"/>
          </p:xfrm>
          <a:graphic>
            <a:graphicData uri="http://schemas.openxmlformats.org/presentationml/2006/ole">
              <p:oleObj spid="_x0000_s7176" name="Chart" r:id="rId4" imgW="4867175" imgH="4543552" progId="Excel.Chart.8">
                <p:embed/>
              </p:oleObj>
            </a:graphicData>
          </a:graphic>
        </p:graphicFrame>
        <p:sp>
          <p:nvSpPr>
            <p:cNvPr id="7188" name="Line 4"/>
            <p:cNvSpPr>
              <a:spLocks noChangeShapeType="1"/>
            </p:cNvSpPr>
            <p:nvPr/>
          </p:nvSpPr>
          <p:spPr bwMode="auto">
            <a:xfrm>
              <a:off x="2894" y="1673"/>
              <a:ext cx="1847" cy="1600"/>
            </a:xfrm>
            <a:prstGeom prst="line">
              <a:avLst/>
            </a:prstGeom>
            <a:noFill/>
            <a:ln w="508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7172" name="Rectangle 5"/>
          <p:cNvSpPr>
            <a:spLocks noGrp="1" noChangeArrowheads="1"/>
          </p:cNvSpPr>
          <p:nvPr>
            <p:ph type="title" idx="4294967295"/>
          </p:nvPr>
        </p:nvSpPr>
        <p:spPr>
          <a:xfrm>
            <a:off x="342900" y="177800"/>
            <a:ext cx="8410575" cy="681038"/>
          </a:xfrm>
        </p:spPr>
        <p:txBody>
          <a:bodyPr>
            <a:normAutofit fontScale="90000"/>
          </a:bodyPr>
          <a:lstStyle/>
          <a:p>
            <a:pPr eaLnBrk="1" hangingPunct="1"/>
            <a:r>
              <a:rPr lang="en-US" smtClean="0">
                <a:solidFill>
                  <a:schemeClr val="tx1"/>
                </a:solidFill>
              </a:rPr>
              <a:t>Economic Growth and the PPF</a:t>
            </a:r>
          </a:p>
        </p:txBody>
      </p:sp>
      <p:sp>
        <p:nvSpPr>
          <p:cNvPr id="140294" name="Rectangle 6"/>
          <p:cNvSpPr>
            <a:spLocks noGrp="1" noChangeArrowheads="1"/>
          </p:cNvSpPr>
          <p:nvPr>
            <p:ph type="body" idx="4294967295"/>
          </p:nvPr>
        </p:nvSpPr>
        <p:spPr>
          <a:xfrm>
            <a:off x="454025" y="1147763"/>
            <a:ext cx="3173413" cy="3049587"/>
          </a:xfrm>
        </p:spPr>
        <p:txBody>
          <a:bodyPr/>
          <a:lstStyle/>
          <a:p>
            <a:pPr marL="0" indent="0" eaLnBrk="1" hangingPunct="1">
              <a:buFont typeface="Wingdings" charset="2"/>
              <a:buNone/>
            </a:pPr>
            <a:r>
              <a:rPr lang="en-US" sz="2500" smtClean="0"/>
              <a:t>With additional resources or an improvement in technology, </a:t>
            </a:r>
            <a:br>
              <a:rPr lang="en-US" sz="2500" smtClean="0"/>
            </a:br>
            <a:r>
              <a:rPr lang="en-US" sz="2500" smtClean="0"/>
              <a:t>the economy can produce more computers,</a:t>
            </a:r>
          </a:p>
        </p:txBody>
      </p:sp>
      <p:sp>
        <p:nvSpPr>
          <p:cNvPr id="140295" name="Rectangle 7"/>
          <p:cNvSpPr>
            <a:spLocks noChangeArrowheads="1"/>
          </p:cNvSpPr>
          <p:nvPr/>
        </p:nvSpPr>
        <p:spPr bwMode="auto">
          <a:xfrm>
            <a:off x="466725" y="4035425"/>
            <a:ext cx="3173413"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spcBef>
                <a:spcPct val="45000"/>
              </a:spcBef>
              <a:buClr>
                <a:srgbClr val="00B85C"/>
              </a:buClr>
              <a:buSzPct val="120000"/>
              <a:buFont typeface="Wingdings" charset="2"/>
              <a:buNone/>
            </a:pPr>
            <a:r>
              <a:rPr lang="en-US" sz="2500" dirty="0">
                <a:cs typeface="Arial" charset="0"/>
              </a:rPr>
              <a:t>more wheat, </a:t>
            </a:r>
          </a:p>
        </p:txBody>
      </p:sp>
      <p:sp>
        <p:nvSpPr>
          <p:cNvPr id="140296" name="Rectangle 8"/>
          <p:cNvSpPr>
            <a:spLocks noChangeArrowheads="1"/>
          </p:cNvSpPr>
          <p:nvPr/>
        </p:nvSpPr>
        <p:spPr bwMode="auto">
          <a:xfrm>
            <a:off x="468313" y="4502150"/>
            <a:ext cx="3173412" cy="1116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lnSpc>
                <a:spcPct val="105000"/>
              </a:lnSpc>
              <a:spcBef>
                <a:spcPct val="45000"/>
              </a:spcBef>
              <a:buClr>
                <a:srgbClr val="00B85C"/>
              </a:buClr>
              <a:buSzPct val="120000"/>
              <a:buFont typeface="Wingdings" charset="2"/>
              <a:buNone/>
            </a:pPr>
            <a:r>
              <a:rPr lang="en-US" sz="2500">
                <a:cs typeface="Arial" charset="0"/>
              </a:rPr>
              <a:t>or any combination in between. </a:t>
            </a:r>
          </a:p>
        </p:txBody>
      </p:sp>
      <p:sp>
        <p:nvSpPr>
          <p:cNvPr id="140297" name="Line 9"/>
          <p:cNvSpPr>
            <a:spLocks noChangeShapeType="1"/>
          </p:cNvSpPr>
          <p:nvPr/>
        </p:nvSpPr>
        <p:spPr bwMode="auto">
          <a:xfrm>
            <a:off x="4729163" y="2139950"/>
            <a:ext cx="3251200" cy="3009900"/>
          </a:xfrm>
          <a:prstGeom prst="line">
            <a:avLst/>
          </a:prstGeom>
          <a:noFill/>
          <a:ln w="57150">
            <a:solidFill>
              <a:srgbClr val="FF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7177" name="Oval 12"/>
          <p:cNvSpPr>
            <a:spLocks noChangeArrowheads="1"/>
          </p:cNvSpPr>
          <p:nvPr/>
        </p:nvSpPr>
        <p:spPr bwMode="auto">
          <a:xfrm>
            <a:off x="4652963" y="2559050"/>
            <a:ext cx="141287" cy="138113"/>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7178" name="Oval 13"/>
          <p:cNvSpPr>
            <a:spLocks noChangeArrowheads="1"/>
          </p:cNvSpPr>
          <p:nvPr/>
        </p:nvSpPr>
        <p:spPr bwMode="auto">
          <a:xfrm>
            <a:off x="7373938" y="5092700"/>
            <a:ext cx="141287" cy="138113"/>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nvGrpSpPr>
          <p:cNvPr id="3" name="Group 17"/>
          <p:cNvGrpSpPr>
            <a:grpSpLocks/>
          </p:cNvGrpSpPr>
          <p:nvPr/>
        </p:nvGrpSpPr>
        <p:grpSpPr bwMode="auto">
          <a:xfrm>
            <a:off x="7489825" y="5089525"/>
            <a:ext cx="566738" cy="138113"/>
            <a:chOff x="4835" y="3224"/>
            <a:chExt cx="357" cy="87"/>
          </a:xfrm>
        </p:grpSpPr>
        <p:sp>
          <p:nvSpPr>
            <p:cNvPr id="7186" name="Oval 11"/>
            <p:cNvSpPr>
              <a:spLocks noChangeArrowheads="1"/>
            </p:cNvSpPr>
            <p:nvPr/>
          </p:nvSpPr>
          <p:spPr bwMode="auto">
            <a:xfrm>
              <a:off x="5103" y="3224"/>
              <a:ext cx="89" cy="87"/>
            </a:xfrm>
            <a:prstGeom prst="ellipse">
              <a:avLst/>
            </a:prstGeom>
            <a:solidFill>
              <a:srgbClr val="FF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7187" name="Line 14"/>
            <p:cNvSpPr>
              <a:spLocks noChangeShapeType="1"/>
            </p:cNvSpPr>
            <p:nvPr/>
          </p:nvSpPr>
          <p:spPr bwMode="auto">
            <a:xfrm>
              <a:off x="4835" y="3268"/>
              <a:ext cx="288" cy="0"/>
            </a:xfrm>
            <a:prstGeom prst="line">
              <a:avLst/>
            </a:prstGeom>
            <a:noFill/>
            <a:ln w="5715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grpSp>
      <p:grpSp>
        <p:nvGrpSpPr>
          <p:cNvPr id="4" name="Group 16"/>
          <p:cNvGrpSpPr>
            <a:grpSpLocks/>
          </p:cNvGrpSpPr>
          <p:nvPr/>
        </p:nvGrpSpPr>
        <p:grpSpPr bwMode="auto">
          <a:xfrm>
            <a:off x="4654550" y="2065338"/>
            <a:ext cx="141288" cy="490537"/>
            <a:chOff x="3049" y="1319"/>
            <a:chExt cx="89" cy="309"/>
          </a:xfrm>
        </p:grpSpPr>
        <p:sp>
          <p:nvSpPr>
            <p:cNvPr id="7184" name="Oval 10"/>
            <p:cNvSpPr>
              <a:spLocks noChangeArrowheads="1"/>
            </p:cNvSpPr>
            <p:nvPr/>
          </p:nvSpPr>
          <p:spPr bwMode="auto">
            <a:xfrm>
              <a:off x="3049" y="1319"/>
              <a:ext cx="89" cy="87"/>
            </a:xfrm>
            <a:prstGeom prst="ellipse">
              <a:avLst/>
            </a:prstGeom>
            <a:solidFill>
              <a:srgbClr val="FF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7185" name="Line 15"/>
            <p:cNvSpPr>
              <a:spLocks noChangeShapeType="1"/>
            </p:cNvSpPr>
            <p:nvPr/>
          </p:nvSpPr>
          <p:spPr bwMode="auto">
            <a:xfrm rot="-5400000">
              <a:off x="2981" y="1514"/>
              <a:ext cx="228" cy="0"/>
            </a:xfrm>
            <a:prstGeom prst="line">
              <a:avLst/>
            </a:prstGeom>
            <a:noFill/>
            <a:ln w="5715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grpSp>
      <p:sp>
        <p:nvSpPr>
          <p:cNvPr id="140306" name="Text Box 18"/>
          <p:cNvSpPr txBox="1">
            <a:spLocks noChangeArrowheads="1"/>
          </p:cNvSpPr>
          <p:nvPr/>
        </p:nvSpPr>
        <p:spPr bwMode="auto">
          <a:xfrm>
            <a:off x="6134100" y="1406525"/>
            <a:ext cx="1989138" cy="1552575"/>
          </a:xfrm>
          <a:prstGeom prst="rect">
            <a:avLst/>
          </a:prstGeom>
          <a:solidFill>
            <a:srgbClr val="FFCC99"/>
          </a:solidFill>
          <a:ln w="9525">
            <a:noFill/>
            <a:miter lim="800000"/>
            <a:headEnd/>
            <a:tailEnd/>
          </a:ln>
          <a:effectLst>
            <a:outerShdw dist="89803" dir="2700000" algn="ctr" rotWithShape="0">
              <a:schemeClr val="bg2"/>
            </a:outerShdw>
          </a:effectLst>
        </p:spPr>
        <p:txBody>
          <a:bodyPr>
            <a:spAutoFit/>
          </a:bodyPr>
          <a:lstStyle/>
          <a:p>
            <a:pPr>
              <a:spcBef>
                <a:spcPct val="50000"/>
              </a:spcBef>
              <a:defRPr/>
            </a:pPr>
            <a:r>
              <a:rPr lang="en-US" sz="2400" dirty="0">
                <a:ea typeface="+mn-ea"/>
                <a:cs typeface="Arial" charset="0"/>
              </a:rPr>
              <a:t>Economic growth shifts the PPF outward.</a:t>
            </a:r>
          </a:p>
        </p:txBody>
      </p:sp>
    </p:spTree>
    <p:extLst>
      <p:ext uri="{BB962C8B-B14F-4D97-AF65-F5344CB8AC3E}">
        <p14:creationId xmlns:p14="http://schemas.microsoft.com/office/powerpoint/2010/main" xmlns="" val="135282623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0294">
                                            <p:txEl>
                                              <p:pRg st="0" end="0"/>
                                            </p:txEl>
                                          </p:spTgt>
                                        </p:tgtEl>
                                        <p:attrNameLst>
                                          <p:attrName>style.visibility</p:attrName>
                                        </p:attrNameLst>
                                      </p:cBhvr>
                                      <p:to>
                                        <p:strVal val="visible"/>
                                      </p:to>
                                    </p:set>
                                    <p:animEffect transition="in" filter="wipe(left)">
                                      <p:cBhvr>
                                        <p:cTn id="7" dur="500"/>
                                        <p:tgtEl>
                                          <p:spTgt spid="140294">
                                            <p:txEl>
                                              <p:pRg st="0" end="0"/>
                                            </p:txEl>
                                          </p:spTgt>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40295"/>
                                        </p:tgtEl>
                                        <p:attrNameLst>
                                          <p:attrName>style.visibility</p:attrName>
                                        </p:attrNameLst>
                                      </p:cBhvr>
                                      <p:to>
                                        <p:strVal val="visible"/>
                                      </p:to>
                                    </p:set>
                                    <p:animEffect transition="in" filter="wipe(left)">
                                      <p:cBhvr>
                                        <p:cTn id="16" dur="500"/>
                                        <p:tgtEl>
                                          <p:spTgt spid="140295"/>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40296"/>
                                        </p:tgtEl>
                                        <p:attrNameLst>
                                          <p:attrName>style.visibility</p:attrName>
                                        </p:attrNameLst>
                                      </p:cBhvr>
                                      <p:to>
                                        <p:strVal val="visible"/>
                                      </p:to>
                                    </p:set>
                                    <p:animEffect transition="in" filter="wipe(left)">
                                      <p:cBhvr>
                                        <p:cTn id="25" dur="500"/>
                                        <p:tgtEl>
                                          <p:spTgt spid="140296"/>
                                        </p:tgtEl>
                                      </p:cBhvr>
                                    </p:animEffect>
                                  </p:childTnLst>
                                </p:cTn>
                              </p:par>
                            </p:childTnLst>
                          </p:cTn>
                        </p:par>
                        <p:par>
                          <p:cTn id="26" fill="hold" nodeType="afterGroup">
                            <p:stCondLst>
                              <p:cond delay="500"/>
                            </p:stCondLst>
                            <p:childTnLst>
                              <p:par>
                                <p:cTn id="27" presetID="18" presetClass="entr" presetSubtype="6" fill="hold" grpId="0" nodeType="afterEffect">
                                  <p:stCondLst>
                                    <p:cond delay="0"/>
                                  </p:stCondLst>
                                  <p:childTnLst>
                                    <p:set>
                                      <p:cBhvr>
                                        <p:cTn id="28" dur="1" fill="hold">
                                          <p:stCondLst>
                                            <p:cond delay="0"/>
                                          </p:stCondLst>
                                        </p:cTn>
                                        <p:tgtEl>
                                          <p:spTgt spid="140297"/>
                                        </p:tgtEl>
                                        <p:attrNameLst>
                                          <p:attrName>style.visibility</p:attrName>
                                        </p:attrNameLst>
                                      </p:cBhvr>
                                      <p:to>
                                        <p:strVal val="visible"/>
                                      </p:to>
                                    </p:set>
                                    <p:animEffect transition="in" filter="strips(downRight)">
                                      <p:cBhvr>
                                        <p:cTn id="29" dur="500"/>
                                        <p:tgtEl>
                                          <p:spTgt spid="140297"/>
                                        </p:tgtEl>
                                      </p:cBhvr>
                                    </p:animEffect>
                                  </p:childTnLst>
                                </p:cTn>
                              </p:par>
                            </p:childTnLst>
                          </p:cTn>
                        </p:par>
                        <p:par>
                          <p:cTn id="30" fill="hold" nodeType="afterGroup">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140306"/>
                                        </p:tgtEl>
                                        <p:attrNameLst>
                                          <p:attrName>style.visibility</p:attrName>
                                        </p:attrNameLst>
                                      </p:cBhvr>
                                      <p:to>
                                        <p:strVal val="visible"/>
                                      </p:to>
                                    </p:set>
                                    <p:animEffect transition="in" filter="dissolve">
                                      <p:cBhvr>
                                        <p:cTn id="33" dur="500"/>
                                        <p:tgtEl>
                                          <p:spTgt spid="140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4" grpId="0" build="p" bldLvl="5"/>
      <p:bldP spid="140295" grpId="0"/>
      <p:bldP spid="140296" grpId="0"/>
      <p:bldP spid="140297" grpId="0" animBg="1"/>
      <p:bldP spid="140306"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7171" name="Group 2"/>
          <p:cNvGrpSpPr>
            <a:grpSpLocks/>
          </p:cNvGrpSpPr>
          <p:nvPr/>
        </p:nvGrpSpPr>
        <p:grpSpPr bwMode="auto">
          <a:xfrm>
            <a:off x="3595688" y="1098550"/>
            <a:ext cx="5162550" cy="5189538"/>
            <a:chOff x="2132" y="710"/>
            <a:chExt cx="3502" cy="3269"/>
          </a:xfrm>
        </p:grpSpPr>
        <p:graphicFrame>
          <p:nvGraphicFramePr>
            <p:cNvPr id="7170" name="Object 3"/>
            <p:cNvGraphicFramePr>
              <a:graphicFrameLocks noChangeAspect="1"/>
            </p:cNvGraphicFramePr>
            <p:nvPr/>
          </p:nvGraphicFramePr>
          <p:xfrm>
            <a:off x="2132" y="710"/>
            <a:ext cx="3502" cy="3269"/>
          </p:xfrm>
          <a:graphic>
            <a:graphicData uri="http://schemas.openxmlformats.org/presentationml/2006/ole">
              <p:oleObj spid="_x0000_s8200" name="Chart" r:id="rId4" imgW="4867175" imgH="4543552" progId="Excel.Chart.8">
                <p:embed/>
              </p:oleObj>
            </a:graphicData>
          </a:graphic>
        </p:graphicFrame>
        <p:sp>
          <p:nvSpPr>
            <p:cNvPr id="7188" name="Line 4"/>
            <p:cNvSpPr>
              <a:spLocks noChangeShapeType="1"/>
            </p:cNvSpPr>
            <p:nvPr/>
          </p:nvSpPr>
          <p:spPr bwMode="auto">
            <a:xfrm>
              <a:off x="2894" y="1673"/>
              <a:ext cx="1847" cy="1600"/>
            </a:xfrm>
            <a:prstGeom prst="line">
              <a:avLst/>
            </a:prstGeom>
            <a:noFill/>
            <a:ln w="508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7172" name="Rectangle 5"/>
          <p:cNvSpPr>
            <a:spLocks noGrp="1" noChangeArrowheads="1"/>
          </p:cNvSpPr>
          <p:nvPr>
            <p:ph type="title" idx="4294967295"/>
          </p:nvPr>
        </p:nvSpPr>
        <p:spPr>
          <a:xfrm>
            <a:off x="342900" y="177800"/>
            <a:ext cx="8410575" cy="681038"/>
          </a:xfrm>
        </p:spPr>
        <p:txBody>
          <a:bodyPr>
            <a:normAutofit/>
          </a:bodyPr>
          <a:lstStyle/>
          <a:p>
            <a:pPr eaLnBrk="1" hangingPunct="1"/>
            <a:r>
              <a:rPr lang="en-US" sz="3600" dirty="0" smtClean="0"/>
              <a:t>Technology improvement in one good only</a:t>
            </a:r>
            <a:endParaRPr lang="en-US" sz="3600" dirty="0" smtClean="0">
              <a:solidFill>
                <a:schemeClr val="tx1"/>
              </a:solidFill>
            </a:endParaRPr>
          </a:p>
        </p:txBody>
      </p:sp>
      <p:sp>
        <p:nvSpPr>
          <p:cNvPr id="140294" name="Rectangle 6"/>
          <p:cNvSpPr>
            <a:spLocks noGrp="1" noChangeArrowheads="1"/>
          </p:cNvSpPr>
          <p:nvPr>
            <p:ph type="body" idx="4294967295"/>
          </p:nvPr>
        </p:nvSpPr>
        <p:spPr>
          <a:xfrm>
            <a:off x="454025" y="1147763"/>
            <a:ext cx="3173413" cy="5634037"/>
          </a:xfrm>
        </p:spPr>
        <p:txBody>
          <a:bodyPr>
            <a:normAutofit fontScale="70000" lnSpcReduction="20000"/>
          </a:bodyPr>
          <a:lstStyle/>
          <a:p>
            <a:r>
              <a:rPr lang="en-US" sz="2500" dirty="0" smtClean="0"/>
              <a:t>Improved technology makes computers easier and cheaper to produce</a:t>
            </a:r>
          </a:p>
          <a:p>
            <a:r>
              <a:rPr lang="en-US" sz="2500" dirty="0" smtClean="0"/>
              <a:t>Total amount of possible computers increases (X axis), but not wheat (Y axis)</a:t>
            </a:r>
          </a:p>
          <a:p>
            <a:r>
              <a:rPr lang="en-US" sz="2500" dirty="0" smtClean="0"/>
              <a:t>Opportunity cost changes – now we only have to give up 8.3 </a:t>
            </a:r>
            <a:r>
              <a:rPr lang="en-US" sz="2500" dirty="0" err="1" smtClean="0"/>
              <a:t>tonnes</a:t>
            </a:r>
            <a:r>
              <a:rPr lang="en-US" sz="2500" dirty="0" smtClean="0"/>
              <a:t> of wheat to get one more computer (before it was 10)</a:t>
            </a:r>
          </a:p>
          <a:p>
            <a:r>
              <a:rPr lang="en-US" sz="2500" dirty="0" smtClean="0"/>
              <a:t>This does not necessarily mean more computers are produced</a:t>
            </a:r>
          </a:p>
          <a:p>
            <a:pPr lvl="1"/>
            <a:r>
              <a:rPr lang="en-US" sz="2100" dirty="0" smtClean="0"/>
              <a:t>More wheat or a combination of the two could be produced</a:t>
            </a:r>
          </a:p>
          <a:p>
            <a:pPr lvl="1"/>
            <a:r>
              <a:rPr lang="en-US" sz="2100" dirty="0" smtClean="0"/>
              <a:t>Now that computers are cheaper, more resources could be put towards wheat production</a:t>
            </a:r>
          </a:p>
          <a:p>
            <a:pPr lvl="1"/>
            <a:r>
              <a:rPr lang="en-US" sz="2100" dirty="0" smtClean="0"/>
              <a:t>Depends on the society’s preference</a:t>
            </a:r>
          </a:p>
        </p:txBody>
      </p:sp>
      <p:sp>
        <p:nvSpPr>
          <p:cNvPr id="140297" name="Line 9"/>
          <p:cNvSpPr>
            <a:spLocks noChangeShapeType="1"/>
          </p:cNvSpPr>
          <p:nvPr/>
        </p:nvSpPr>
        <p:spPr bwMode="auto">
          <a:xfrm>
            <a:off x="4719007" y="2627312"/>
            <a:ext cx="3261356" cy="2522537"/>
          </a:xfrm>
          <a:prstGeom prst="line">
            <a:avLst/>
          </a:prstGeom>
          <a:noFill/>
          <a:ln w="57150">
            <a:solidFill>
              <a:srgbClr val="FF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7177" name="Oval 12"/>
          <p:cNvSpPr>
            <a:spLocks noChangeArrowheads="1"/>
          </p:cNvSpPr>
          <p:nvPr/>
        </p:nvSpPr>
        <p:spPr bwMode="auto">
          <a:xfrm>
            <a:off x="4652963" y="2559050"/>
            <a:ext cx="141287" cy="138113"/>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7178" name="Oval 13"/>
          <p:cNvSpPr>
            <a:spLocks noChangeArrowheads="1"/>
          </p:cNvSpPr>
          <p:nvPr/>
        </p:nvSpPr>
        <p:spPr bwMode="auto">
          <a:xfrm>
            <a:off x="7373938" y="5092700"/>
            <a:ext cx="141287" cy="138113"/>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nvGrpSpPr>
          <p:cNvPr id="3" name="Group 17"/>
          <p:cNvGrpSpPr>
            <a:grpSpLocks/>
          </p:cNvGrpSpPr>
          <p:nvPr/>
        </p:nvGrpSpPr>
        <p:grpSpPr bwMode="auto">
          <a:xfrm>
            <a:off x="7489825" y="5089525"/>
            <a:ext cx="566738" cy="138113"/>
            <a:chOff x="4835" y="3224"/>
            <a:chExt cx="357" cy="87"/>
          </a:xfrm>
        </p:grpSpPr>
        <p:sp>
          <p:nvSpPr>
            <p:cNvPr id="7186" name="Oval 11"/>
            <p:cNvSpPr>
              <a:spLocks noChangeArrowheads="1"/>
            </p:cNvSpPr>
            <p:nvPr/>
          </p:nvSpPr>
          <p:spPr bwMode="auto">
            <a:xfrm>
              <a:off x="5103" y="3224"/>
              <a:ext cx="89" cy="87"/>
            </a:xfrm>
            <a:prstGeom prst="ellipse">
              <a:avLst/>
            </a:prstGeom>
            <a:solidFill>
              <a:srgbClr val="FF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7187" name="Line 14"/>
            <p:cNvSpPr>
              <a:spLocks noChangeShapeType="1"/>
            </p:cNvSpPr>
            <p:nvPr/>
          </p:nvSpPr>
          <p:spPr bwMode="auto">
            <a:xfrm>
              <a:off x="4835" y="3268"/>
              <a:ext cx="288" cy="0"/>
            </a:xfrm>
            <a:prstGeom prst="line">
              <a:avLst/>
            </a:prstGeom>
            <a:noFill/>
            <a:ln w="57150">
              <a:solidFill>
                <a:srgbClr val="FF000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grpSp>
      <p:sp>
        <p:nvSpPr>
          <p:cNvPr id="140306" name="Text Box 18"/>
          <p:cNvSpPr txBox="1">
            <a:spLocks noChangeArrowheads="1"/>
          </p:cNvSpPr>
          <p:nvPr/>
        </p:nvSpPr>
        <p:spPr bwMode="auto">
          <a:xfrm>
            <a:off x="6134100" y="1406525"/>
            <a:ext cx="1989138" cy="1754326"/>
          </a:xfrm>
          <a:prstGeom prst="rect">
            <a:avLst/>
          </a:prstGeom>
          <a:solidFill>
            <a:srgbClr val="FFCC99"/>
          </a:solidFill>
          <a:ln w="9525">
            <a:noFill/>
            <a:miter lim="800000"/>
            <a:headEnd/>
            <a:tailEnd/>
          </a:ln>
          <a:effectLst>
            <a:outerShdw dist="89803" dir="2700000" algn="ctr" rotWithShape="0">
              <a:schemeClr val="bg2"/>
            </a:outerShdw>
          </a:effectLst>
        </p:spPr>
        <p:txBody>
          <a:bodyPr>
            <a:spAutoFit/>
          </a:bodyPr>
          <a:lstStyle/>
          <a:p>
            <a:pPr>
              <a:spcBef>
                <a:spcPct val="50000"/>
              </a:spcBef>
              <a:defRPr/>
            </a:pPr>
            <a:r>
              <a:rPr lang="en-US" dirty="0" smtClean="0">
                <a:cs typeface="Arial" charset="0"/>
              </a:rPr>
              <a:t>Change in Tech that only affects computer production shifts the PPF on the X axis only</a:t>
            </a:r>
            <a:endParaRPr lang="en-US" dirty="0">
              <a:cs typeface="Arial" charset="0"/>
            </a:endParaRPr>
          </a:p>
        </p:txBody>
      </p:sp>
    </p:spTree>
    <p:extLst>
      <p:ext uri="{BB962C8B-B14F-4D97-AF65-F5344CB8AC3E}">
        <p14:creationId xmlns:p14="http://schemas.microsoft.com/office/powerpoint/2010/main" xmlns="" val="302096635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40297"/>
                                        </p:tgtEl>
                                        <p:attrNameLst>
                                          <p:attrName>style.visibility</p:attrName>
                                        </p:attrNameLst>
                                      </p:cBhvr>
                                      <p:to>
                                        <p:strVal val="visible"/>
                                      </p:to>
                                    </p:set>
                                    <p:animEffect transition="in" filter="strips(downRight)">
                                      <p:cBhvr>
                                        <p:cTn id="11" dur="500"/>
                                        <p:tgtEl>
                                          <p:spTgt spid="140297"/>
                                        </p:tgtEl>
                                      </p:cBhvr>
                                    </p:animEffect>
                                  </p:childTnLst>
                                </p:cTn>
                              </p:par>
                            </p:childTnLst>
                          </p:cTn>
                        </p:par>
                        <p:par>
                          <p:cTn id="12" fill="hold" nodeType="afterGroup">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40306"/>
                                        </p:tgtEl>
                                        <p:attrNameLst>
                                          <p:attrName>style.visibility</p:attrName>
                                        </p:attrNameLst>
                                      </p:cBhvr>
                                      <p:to>
                                        <p:strVal val="visible"/>
                                      </p:to>
                                    </p:set>
                                    <p:animEffect transition="in" filter="dissolve">
                                      <p:cBhvr>
                                        <p:cTn id="15" dur="500"/>
                                        <p:tgtEl>
                                          <p:spTgt spid="140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7" grpId="0" animBg="1"/>
      <p:bldP spid="140306"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342900" y="177800"/>
            <a:ext cx="8410575" cy="681038"/>
          </a:xfrm>
        </p:spPr>
        <p:txBody>
          <a:bodyPr/>
          <a:lstStyle/>
          <a:p>
            <a:pPr eaLnBrk="1" hangingPunct="1"/>
            <a:r>
              <a:rPr lang="en-US" sz="3600" smtClean="0">
                <a:solidFill>
                  <a:schemeClr val="tx1"/>
                </a:solidFill>
              </a:rPr>
              <a:t>The Shape of the PPF</a:t>
            </a:r>
          </a:p>
        </p:txBody>
      </p:sp>
      <p:sp>
        <p:nvSpPr>
          <p:cNvPr id="31749" name="Rectangle 3"/>
          <p:cNvSpPr>
            <a:spLocks noGrp="1" noChangeArrowheads="1"/>
          </p:cNvSpPr>
          <p:nvPr>
            <p:ph type="body" idx="4294967295"/>
          </p:nvPr>
        </p:nvSpPr>
        <p:spPr>
          <a:xfrm>
            <a:off x="358775" y="1001713"/>
            <a:ext cx="8396288" cy="5327650"/>
          </a:xfrm>
        </p:spPr>
        <p:txBody>
          <a:bodyPr/>
          <a:lstStyle/>
          <a:p>
            <a:pPr eaLnBrk="1" hangingPunct="1">
              <a:buClr>
                <a:srgbClr val="0070C0"/>
              </a:buClr>
            </a:pPr>
            <a:r>
              <a:rPr lang="en-US" sz="2700" dirty="0" smtClean="0"/>
              <a:t>The PPF could be a straight line, or bow-shaped</a:t>
            </a:r>
          </a:p>
          <a:p>
            <a:pPr eaLnBrk="1" hangingPunct="1">
              <a:spcBef>
                <a:spcPct val="35000"/>
              </a:spcBef>
              <a:buClr>
                <a:srgbClr val="0070C0"/>
              </a:buClr>
            </a:pPr>
            <a:r>
              <a:rPr lang="en-US" sz="2700" dirty="0" smtClean="0"/>
              <a:t>Depends on what happens to opportunity cost </a:t>
            </a:r>
            <a:br>
              <a:rPr lang="en-US" sz="2700" dirty="0" smtClean="0"/>
            </a:br>
            <a:r>
              <a:rPr lang="en-US" sz="2700" dirty="0" smtClean="0"/>
              <a:t>as economy shifts resources from one industry </a:t>
            </a:r>
            <a:br>
              <a:rPr lang="en-US" sz="2700" dirty="0" smtClean="0"/>
            </a:br>
            <a:r>
              <a:rPr lang="en-US" sz="2700" dirty="0" smtClean="0"/>
              <a:t>to the other.</a:t>
            </a:r>
          </a:p>
          <a:p>
            <a:pPr lvl="1" eaLnBrk="1" hangingPunct="1">
              <a:lnSpc>
                <a:spcPct val="105000"/>
              </a:lnSpc>
              <a:spcBef>
                <a:spcPct val="25000"/>
              </a:spcBef>
              <a:buClr>
                <a:srgbClr val="0070C0"/>
              </a:buClr>
            </a:pPr>
            <a:r>
              <a:rPr lang="en-US" dirty="0" smtClean="0"/>
              <a:t>If opp. cost remains constant, </a:t>
            </a:r>
            <a:br>
              <a:rPr lang="en-US" dirty="0" smtClean="0"/>
            </a:br>
            <a:r>
              <a:rPr lang="en-US" dirty="0" smtClean="0"/>
              <a:t>PPF is a straight line.  </a:t>
            </a:r>
          </a:p>
          <a:p>
            <a:pPr lvl="1" eaLnBrk="1" hangingPunct="1">
              <a:lnSpc>
                <a:spcPct val="105000"/>
              </a:lnSpc>
              <a:spcBef>
                <a:spcPct val="10000"/>
              </a:spcBef>
              <a:buClr>
                <a:srgbClr val="0070C0"/>
              </a:buClr>
              <a:buFont typeface="Wingdings" charset="2"/>
              <a:buNone/>
            </a:pPr>
            <a:r>
              <a:rPr lang="en-US" dirty="0" smtClean="0"/>
              <a:t>	(In the previous example, opp. cost of a computer was always 10 tons of wheat.)</a:t>
            </a:r>
          </a:p>
          <a:p>
            <a:pPr lvl="1" eaLnBrk="1" hangingPunct="1">
              <a:lnSpc>
                <a:spcPct val="105000"/>
              </a:lnSpc>
              <a:spcBef>
                <a:spcPct val="25000"/>
              </a:spcBef>
              <a:buClr>
                <a:srgbClr val="0070C0"/>
              </a:buClr>
            </a:pPr>
            <a:r>
              <a:rPr lang="en-US" dirty="0" smtClean="0"/>
              <a:t>If opp. cost of a good rises as the economy produces more of the good, PPF is bow-shaped.  </a:t>
            </a:r>
          </a:p>
        </p:txBody>
      </p:sp>
    </p:spTree>
    <p:extLst>
      <p:ext uri="{BB962C8B-B14F-4D97-AF65-F5344CB8AC3E}">
        <p14:creationId xmlns:p14="http://schemas.microsoft.com/office/powerpoint/2010/main" xmlns="" val="244134288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457200" y="173038"/>
            <a:ext cx="8229600" cy="692150"/>
          </a:xfrm>
        </p:spPr>
        <p:txBody>
          <a:bodyPr/>
          <a:lstStyle/>
          <a:p>
            <a:pPr eaLnBrk="1" hangingPunct="1"/>
            <a:r>
              <a:rPr lang="en-US" sz="3400" smtClean="0">
                <a:solidFill>
                  <a:schemeClr val="tx1"/>
                </a:solidFill>
              </a:rPr>
              <a:t>Why the PPF Might Be Bow-Shaped</a:t>
            </a:r>
          </a:p>
        </p:txBody>
      </p:sp>
      <p:grpSp>
        <p:nvGrpSpPr>
          <p:cNvPr id="28675" name="Group 4"/>
          <p:cNvGrpSpPr>
            <a:grpSpLocks/>
          </p:cNvGrpSpPr>
          <p:nvPr/>
        </p:nvGrpSpPr>
        <p:grpSpPr bwMode="auto">
          <a:xfrm>
            <a:off x="3702050" y="1438275"/>
            <a:ext cx="4719638" cy="4773613"/>
            <a:chOff x="2332" y="906"/>
            <a:chExt cx="2973" cy="3007"/>
          </a:xfrm>
        </p:grpSpPr>
        <p:grpSp>
          <p:nvGrpSpPr>
            <p:cNvPr id="28684" name="Group 5"/>
            <p:cNvGrpSpPr>
              <a:grpSpLocks/>
            </p:cNvGrpSpPr>
            <p:nvPr/>
          </p:nvGrpSpPr>
          <p:grpSpPr bwMode="auto">
            <a:xfrm>
              <a:off x="2675" y="919"/>
              <a:ext cx="2593" cy="2491"/>
              <a:chOff x="2462" y="910"/>
              <a:chExt cx="2871" cy="2379"/>
            </a:xfrm>
          </p:grpSpPr>
          <p:sp>
            <p:nvSpPr>
              <p:cNvPr id="28688" name="Line 6"/>
              <p:cNvSpPr>
                <a:spLocks noChangeShapeType="1"/>
              </p:cNvSpPr>
              <p:nvPr/>
            </p:nvSpPr>
            <p:spPr bwMode="auto">
              <a:xfrm>
                <a:off x="2462" y="910"/>
                <a:ext cx="0" cy="237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8689" name="Line 7"/>
              <p:cNvSpPr>
                <a:spLocks noChangeShapeType="1"/>
              </p:cNvSpPr>
              <p:nvPr/>
            </p:nvSpPr>
            <p:spPr bwMode="auto">
              <a:xfrm>
                <a:off x="2462" y="3289"/>
                <a:ext cx="2871"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8685" name="Text Box 8"/>
            <p:cNvSpPr txBox="1">
              <a:spLocks noChangeArrowheads="1"/>
            </p:cNvSpPr>
            <p:nvPr/>
          </p:nvSpPr>
          <p:spPr bwMode="auto">
            <a:xfrm>
              <a:off x="4236" y="3395"/>
              <a:ext cx="1069" cy="5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spcBef>
                  <a:spcPct val="50000"/>
                </a:spcBef>
              </a:pPr>
              <a:r>
                <a:rPr lang="en-US" sz="2400" b="1">
                  <a:cs typeface="Arial" charset="0"/>
                </a:rPr>
                <a:t>Mountain Bikes</a:t>
              </a:r>
            </a:p>
          </p:txBody>
        </p:sp>
        <p:sp>
          <p:nvSpPr>
            <p:cNvPr id="28686" name="Text Box 9"/>
            <p:cNvSpPr txBox="1">
              <a:spLocks noChangeArrowheads="1"/>
            </p:cNvSpPr>
            <p:nvPr/>
          </p:nvSpPr>
          <p:spPr bwMode="auto">
            <a:xfrm rot="-5400000">
              <a:off x="2020" y="1218"/>
              <a:ext cx="911"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spcBef>
                  <a:spcPct val="50000"/>
                </a:spcBef>
              </a:pPr>
              <a:r>
                <a:rPr lang="en-US" sz="2400" b="1">
                  <a:cs typeface="Arial" charset="0"/>
                </a:rPr>
                <a:t>Beer</a:t>
              </a:r>
            </a:p>
          </p:txBody>
        </p:sp>
        <p:sp>
          <p:nvSpPr>
            <p:cNvPr id="28687" name="Arc 10"/>
            <p:cNvSpPr>
              <a:spLocks/>
            </p:cNvSpPr>
            <p:nvPr/>
          </p:nvSpPr>
          <p:spPr bwMode="auto">
            <a:xfrm>
              <a:off x="2525" y="1250"/>
              <a:ext cx="2273" cy="2486"/>
            </a:xfrm>
            <a:custGeom>
              <a:avLst/>
              <a:gdLst>
                <a:gd name="T0" fmla="*/ 0 w 21415"/>
                <a:gd name="T1" fmla="*/ 0 h 21559"/>
                <a:gd name="T2" fmla="*/ 0 w 21415"/>
                <a:gd name="T3" fmla="*/ 0 h 21559"/>
                <a:gd name="T4" fmla="*/ 0 w 21415"/>
                <a:gd name="T5" fmla="*/ 0 h 21559"/>
                <a:gd name="T6" fmla="*/ 0 60000 65536"/>
                <a:gd name="T7" fmla="*/ 0 60000 65536"/>
                <a:gd name="T8" fmla="*/ 0 60000 65536"/>
                <a:gd name="T9" fmla="*/ 0 w 21415"/>
                <a:gd name="T10" fmla="*/ 0 h 21559"/>
                <a:gd name="T11" fmla="*/ 21415 w 21415"/>
                <a:gd name="T12" fmla="*/ 21559 h 21559"/>
              </a:gdLst>
              <a:ahLst/>
              <a:cxnLst>
                <a:cxn ang="T6">
                  <a:pos x="T0" y="T1"/>
                </a:cxn>
                <a:cxn ang="T7">
                  <a:pos x="T2" y="T3"/>
                </a:cxn>
                <a:cxn ang="T8">
                  <a:pos x="T4" y="T5"/>
                </a:cxn>
              </a:cxnLst>
              <a:rect l="T9" t="T10" r="T11" b="T12"/>
              <a:pathLst>
                <a:path w="21415" h="21559" fill="none" extrusionOk="0">
                  <a:moveTo>
                    <a:pt x="1324" y="-1"/>
                  </a:moveTo>
                  <a:cubicBezTo>
                    <a:pt x="11642" y="633"/>
                    <a:pt x="20064" y="8488"/>
                    <a:pt x="21414" y="18738"/>
                  </a:cubicBezTo>
                </a:path>
                <a:path w="21415" h="21559" stroke="0" extrusionOk="0">
                  <a:moveTo>
                    <a:pt x="1324" y="-1"/>
                  </a:moveTo>
                  <a:cubicBezTo>
                    <a:pt x="11642" y="633"/>
                    <a:pt x="20064" y="8488"/>
                    <a:pt x="21414" y="18738"/>
                  </a:cubicBezTo>
                  <a:lnTo>
                    <a:pt x="0" y="21559"/>
                  </a:lnTo>
                  <a:close/>
                </a:path>
              </a:pathLst>
            </a:custGeom>
            <a:noFill/>
            <a:ln w="38100">
              <a:solidFill>
                <a:srgbClr val="003366"/>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grpSp>
      <p:grpSp>
        <p:nvGrpSpPr>
          <p:cNvPr id="4" name="Group 11"/>
          <p:cNvGrpSpPr>
            <a:grpSpLocks/>
          </p:cNvGrpSpPr>
          <p:nvPr/>
        </p:nvGrpSpPr>
        <p:grpSpPr bwMode="auto">
          <a:xfrm>
            <a:off x="4075113" y="1941513"/>
            <a:ext cx="3556000" cy="3908425"/>
            <a:chOff x="2802" y="935"/>
            <a:chExt cx="2301" cy="2435"/>
          </a:xfrm>
        </p:grpSpPr>
        <p:sp>
          <p:nvSpPr>
            <p:cNvPr id="28680" name="Arc 12"/>
            <p:cNvSpPr>
              <a:spLocks/>
            </p:cNvSpPr>
            <p:nvPr/>
          </p:nvSpPr>
          <p:spPr bwMode="auto">
            <a:xfrm>
              <a:off x="2802" y="935"/>
              <a:ext cx="2301" cy="2435"/>
            </a:xfrm>
            <a:custGeom>
              <a:avLst/>
              <a:gdLst>
                <a:gd name="T0" fmla="*/ 0 w 20462"/>
                <a:gd name="T1" fmla="*/ 0 h 21118"/>
                <a:gd name="T2" fmla="*/ 0 w 20462"/>
                <a:gd name="T3" fmla="*/ 0 h 21118"/>
                <a:gd name="T4" fmla="*/ 0 w 20462"/>
                <a:gd name="T5" fmla="*/ 0 h 21118"/>
                <a:gd name="T6" fmla="*/ 0 60000 65536"/>
                <a:gd name="T7" fmla="*/ 0 60000 65536"/>
                <a:gd name="T8" fmla="*/ 0 60000 65536"/>
                <a:gd name="T9" fmla="*/ 0 w 20462"/>
                <a:gd name="T10" fmla="*/ 0 h 21118"/>
                <a:gd name="T11" fmla="*/ 20462 w 20462"/>
                <a:gd name="T12" fmla="*/ 21118 h 21118"/>
              </a:gdLst>
              <a:ahLst/>
              <a:cxnLst>
                <a:cxn ang="T6">
                  <a:pos x="T0" y="T1"/>
                </a:cxn>
                <a:cxn ang="T7">
                  <a:pos x="T2" y="T3"/>
                </a:cxn>
                <a:cxn ang="T8">
                  <a:pos x="T4" y="T5"/>
                </a:cxn>
              </a:cxnLst>
              <a:rect l="T9" t="T10" r="T11" b="T12"/>
              <a:pathLst>
                <a:path w="20462" h="21118" fill="none" extrusionOk="0">
                  <a:moveTo>
                    <a:pt x="4536" y="-1"/>
                  </a:moveTo>
                  <a:cubicBezTo>
                    <a:pt x="11975" y="1597"/>
                    <a:pt x="18024" y="6991"/>
                    <a:pt x="20461" y="14199"/>
                  </a:cubicBezTo>
                </a:path>
                <a:path w="20462" h="21118" stroke="0" extrusionOk="0">
                  <a:moveTo>
                    <a:pt x="4536" y="-1"/>
                  </a:moveTo>
                  <a:cubicBezTo>
                    <a:pt x="11975" y="1597"/>
                    <a:pt x="18024" y="6991"/>
                    <a:pt x="20461" y="14199"/>
                  </a:cubicBezTo>
                  <a:lnTo>
                    <a:pt x="0" y="21118"/>
                  </a:lnTo>
                  <a:close/>
                </a:path>
              </a:pathLst>
            </a:custGeom>
            <a:noFill/>
            <a:ln w="38100">
              <a:solidFill>
                <a:srgbClr val="CC000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28681" name="Line 13"/>
            <p:cNvSpPr>
              <a:spLocks noChangeShapeType="1"/>
            </p:cNvSpPr>
            <p:nvPr/>
          </p:nvSpPr>
          <p:spPr bwMode="auto">
            <a:xfrm rot="1980000">
              <a:off x="4045" y="1266"/>
              <a:ext cx="120" cy="0"/>
            </a:xfrm>
            <a:prstGeom prst="line">
              <a:avLst/>
            </a:prstGeom>
            <a:noFill/>
            <a:ln w="44450">
              <a:solidFill>
                <a:srgbClr val="CC0000"/>
              </a:solidFill>
              <a:round/>
              <a:headEnd/>
              <a:tailEnd type="triangle" w="lg" len="lg"/>
            </a:ln>
            <a:extLst>
              <a:ext uri="{909E8E84-426E-40DD-AFC4-6F175D3DCCD1}">
                <a14:hiddenFill xmlns:a14="http://schemas.microsoft.com/office/drawing/2010/main" xmlns="">
                  <a:noFill/>
                </a14:hiddenFill>
              </a:ext>
            </a:extLst>
          </p:spPr>
          <p:txBody>
            <a:bodyPr/>
            <a:lstStyle/>
            <a:p>
              <a:endParaRPr lang="en-US"/>
            </a:p>
          </p:txBody>
        </p:sp>
        <p:sp>
          <p:nvSpPr>
            <p:cNvPr id="28682" name="Line 14"/>
            <p:cNvSpPr>
              <a:spLocks noChangeShapeType="1"/>
            </p:cNvSpPr>
            <p:nvPr/>
          </p:nvSpPr>
          <p:spPr bwMode="auto">
            <a:xfrm rot="3300000">
              <a:off x="4657" y="1837"/>
              <a:ext cx="120" cy="0"/>
            </a:xfrm>
            <a:prstGeom prst="line">
              <a:avLst/>
            </a:prstGeom>
            <a:noFill/>
            <a:ln w="44450">
              <a:solidFill>
                <a:srgbClr val="CC0000"/>
              </a:solidFill>
              <a:round/>
              <a:headEnd/>
              <a:tailEnd type="triangle" w="lg" len="lg"/>
            </a:ln>
            <a:extLst>
              <a:ext uri="{909E8E84-426E-40DD-AFC4-6F175D3DCCD1}">
                <a14:hiddenFill xmlns:a14="http://schemas.microsoft.com/office/drawing/2010/main" xmlns="">
                  <a:noFill/>
                </a14:hiddenFill>
              </a:ext>
            </a:extLst>
          </p:spPr>
          <p:txBody>
            <a:bodyPr/>
            <a:lstStyle/>
            <a:p>
              <a:endParaRPr lang="en-US"/>
            </a:p>
          </p:txBody>
        </p:sp>
        <p:sp>
          <p:nvSpPr>
            <p:cNvPr id="28683" name="Line 15"/>
            <p:cNvSpPr>
              <a:spLocks noChangeShapeType="1"/>
            </p:cNvSpPr>
            <p:nvPr/>
          </p:nvSpPr>
          <p:spPr bwMode="auto">
            <a:xfrm rot="4260000">
              <a:off x="5031" y="2536"/>
              <a:ext cx="120" cy="0"/>
            </a:xfrm>
            <a:prstGeom prst="line">
              <a:avLst/>
            </a:prstGeom>
            <a:noFill/>
            <a:ln w="44450">
              <a:solidFill>
                <a:srgbClr val="CC0000"/>
              </a:solidFill>
              <a:round/>
              <a:headEnd/>
              <a:tailEnd type="triangle" w="lg" len="lg"/>
            </a:ln>
            <a:extLst>
              <a:ext uri="{909E8E84-426E-40DD-AFC4-6F175D3DCCD1}">
                <a14:hiddenFill xmlns:a14="http://schemas.microsoft.com/office/drawing/2010/main" xmlns="">
                  <a:noFill/>
                </a14:hiddenFill>
              </a:ext>
            </a:extLst>
          </p:spPr>
          <p:txBody>
            <a:bodyPr/>
            <a:lstStyle/>
            <a:p>
              <a:endParaRPr lang="en-US"/>
            </a:p>
          </p:txBody>
        </p:sp>
      </p:grpSp>
      <p:sp>
        <p:nvSpPr>
          <p:cNvPr id="238608" name="Rectangle 16"/>
          <p:cNvSpPr>
            <a:spLocks noChangeArrowheads="1"/>
          </p:cNvSpPr>
          <p:nvPr/>
        </p:nvSpPr>
        <p:spPr bwMode="auto">
          <a:xfrm>
            <a:off x="501650" y="1338263"/>
            <a:ext cx="3175000" cy="4316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lnSpc>
                <a:spcPct val="105000"/>
              </a:lnSpc>
              <a:spcBef>
                <a:spcPct val="35000"/>
              </a:spcBef>
              <a:buClr>
                <a:srgbClr val="00B85C"/>
              </a:buClr>
              <a:buSzPct val="120000"/>
              <a:buFont typeface="Wingdings" charset="2"/>
              <a:buNone/>
            </a:pPr>
            <a:r>
              <a:rPr lang="en-US" sz="2600">
                <a:cs typeface="Arial" charset="0"/>
              </a:rPr>
              <a:t>As the economy shifts resources </a:t>
            </a:r>
            <a:br>
              <a:rPr lang="en-US" sz="2600">
                <a:cs typeface="Arial" charset="0"/>
              </a:rPr>
            </a:br>
            <a:r>
              <a:rPr lang="en-US" sz="2600">
                <a:cs typeface="Arial" charset="0"/>
              </a:rPr>
              <a:t>from beer to mountain bikes:</a:t>
            </a:r>
          </a:p>
          <a:p>
            <a:pPr marL="400050" lvl="1" indent="-285750">
              <a:lnSpc>
                <a:spcPct val="105000"/>
              </a:lnSpc>
              <a:spcBef>
                <a:spcPct val="35000"/>
              </a:spcBef>
              <a:buClr>
                <a:srgbClr val="339966"/>
              </a:buClr>
              <a:buSzPct val="120000"/>
              <a:buFont typeface="Wingdings" charset="2"/>
              <a:buChar char="§"/>
            </a:pPr>
            <a:r>
              <a:rPr lang="en-US" sz="2600">
                <a:cs typeface="Arial" charset="0"/>
              </a:rPr>
              <a:t>PPF becomes steeper</a:t>
            </a:r>
          </a:p>
          <a:p>
            <a:pPr marL="400050" lvl="1" indent="-285750">
              <a:lnSpc>
                <a:spcPct val="105000"/>
              </a:lnSpc>
              <a:spcBef>
                <a:spcPct val="35000"/>
              </a:spcBef>
              <a:buClr>
                <a:srgbClr val="339966"/>
              </a:buClr>
              <a:buSzPct val="120000"/>
              <a:buFont typeface="Wingdings" charset="2"/>
              <a:buChar char="§"/>
            </a:pPr>
            <a:r>
              <a:rPr lang="en-US" sz="2600">
                <a:cs typeface="Arial" charset="0"/>
              </a:rPr>
              <a:t>opp. cost of mountain bikes increases </a:t>
            </a:r>
          </a:p>
        </p:txBody>
      </p:sp>
    </p:spTree>
    <p:extLst>
      <p:ext uri="{BB962C8B-B14F-4D97-AF65-F5344CB8AC3E}">
        <p14:creationId xmlns:p14="http://schemas.microsoft.com/office/powerpoint/2010/main" xmlns="" val="19928402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8608">
                                            <p:txEl>
                                              <p:pRg st="0" end="0"/>
                                            </p:txEl>
                                          </p:spTgt>
                                        </p:tgtEl>
                                        <p:attrNameLst>
                                          <p:attrName>style.visibility</p:attrName>
                                        </p:attrNameLst>
                                      </p:cBhvr>
                                      <p:to>
                                        <p:strVal val="visible"/>
                                      </p:to>
                                    </p:set>
                                    <p:animEffect transition="in" filter="wipe(left)">
                                      <p:cBhvr>
                                        <p:cTn id="7" dur="500"/>
                                        <p:tgtEl>
                                          <p:spTgt spid="238608">
                                            <p:txEl>
                                              <p:pRg st="0" end="0"/>
                                            </p:txEl>
                                          </p:spTgt>
                                        </p:tgtEl>
                                      </p:cBhvr>
                                    </p:animEffect>
                                  </p:childTnLst>
                                </p:cTn>
                              </p:par>
                            </p:childTnLst>
                          </p:cTn>
                        </p:par>
                        <p:par>
                          <p:cTn id="8" fill="hold" nodeType="afterGroup">
                            <p:stCondLst>
                              <p:cond delay="500"/>
                            </p:stCondLst>
                            <p:childTnLst>
                              <p:par>
                                <p:cTn id="9" presetID="18" presetClass="entr" presetSubtype="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10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38608">
                                            <p:txEl>
                                              <p:pRg st="1" end="1"/>
                                            </p:txEl>
                                          </p:spTgt>
                                        </p:tgtEl>
                                        <p:attrNameLst>
                                          <p:attrName>style.visibility</p:attrName>
                                        </p:attrNameLst>
                                      </p:cBhvr>
                                      <p:to>
                                        <p:strVal val="visible"/>
                                      </p:to>
                                    </p:set>
                                    <p:animEffect transition="in" filter="wipe(left)">
                                      <p:cBhvr>
                                        <p:cTn id="16" dur="500"/>
                                        <p:tgtEl>
                                          <p:spTgt spid="238608">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38608">
                                            <p:txEl>
                                              <p:pRg st="2" end="2"/>
                                            </p:txEl>
                                          </p:spTgt>
                                        </p:tgtEl>
                                        <p:attrNameLst>
                                          <p:attrName>style.visibility</p:attrName>
                                        </p:attrNameLst>
                                      </p:cBhvr>
                                      <p:to>
                                        <p:strVal val="visible"/>
                                      </p:to>
                                    </p:set>
                                    <p:animEffect transition="in" filter="wipe(left)">
                                      <p:cBhvr>
                                        <p:cTn id="21" dur="500"/>
                                        <p:tgtEl>
                                          <p:spTgt spid="23860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608" grpId="0" build="p" bldLvl="2"/>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4511675" y="1547813"/>
            <a:ext cx="379413"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A</a:t>
            </a:r>
          </a:p>
        </p:txBody>
      </p:sp>
      <p:sp>
        <p:nvSpPr>
          <p:cNvPr id="29699" name="Rectangle 3"/>
          <p:cNvSpPr>
            <a:spLocks noGrp="1" noChangeArrowheads="1"/>
          </p:cNvSpPr>
          <p:nvPr>
            <p:ph type="title" idx="4294967295"/>
          </p:nvPr>
        </p:nvSpPr>
        <p:spPr>
          <a:xfrm>
            <a:off x="457200" y="173038"/>
            <a:ext cx="8229600" cy="692150"/>
          </a:xfrm>
        </p:spPr>
        <p:txBody>
          <a:bodyPr/>
          <a:lstStyle/>
          <a:p>
            <a:pPr eaLnBrk="1" hangingPunct="1"/>
            <a:r>
              <a:rPr lang="en-US" sz="3400" smtClean="0">
                <a:solidFill>
                  <a:schemeClr val="tx1"/>
                </a:solidFill>
              </a:rPr>
              <a:t>Why the PPF Might Be Bow-Shaped</a:t>
            </a:r>
          </a:p>
        </p:txBody>
      </p:sp>
      <p:sp>
        <p:nvSpPr>
          <p:cNvPr id="240644" name="Rectangle 4"/>
          <p:cNvSpPr>
            <a:spLocks noGrp="1" noChangeArrowheads="1"/>
          </p:cNvSpPr>
          <p:nvPr>
            <p:ph type="body" idx="4294967295"/>
          </p:nvPr>
        </p:nvSpPr>
        <p:spPr>
          <a:xfrm>
            <a:off x="428625" y="1341438"/>
            <a:ext cx="3282950" cy="4513262"/>
          </a:xfrm>
        </p:spPr>
        <p:txBody>
          <a:bodyPr/>
          <a:lstStyle/>
          <a:p>
            <a:pPr marL="0" indent="0" eaLnBrk="1" hangingPunct="1">
              <a:spcBef>
                <a:spcPct val="35000"/>
              </a:spcBef>
              <a:buFont typeface="Wingdings" charset="2"/>
              <a:buNone/>
            </a:pPr>
            <a:r>
              <a:rPr lang="en-US" sz="2600" smtClean="0"/>
              <a:t>At point </a:t>
            </a:r>
            <a:r>
              <a:rPr lang="en-US" sz="2600" b="1" smtClean="0"/>
              <a:t>A</a:t>
            </a:r>
            <a:r>
              <a:rPr lang="en-US" sz="2600" smtClean="0"/>
              <a:t>, </a:t>
            </a:r>
            <a:br>
              <a:rPr lang="en-US" sz="2600" smtClean="0"/>
            </a:br>
            <a:r>
              <a:rPr lang="en-US" sz="2600" smtClean="0"/>
              <a:t>most workers are </a:t>
            </a:r>
            <a:br>
              <a:rPr lang="en-US" sz="2600" smtClean="0"/>
            </a:br>
            <a:r>
              <a:rPr lang="en-US" sz="2600" smtClean="0"/>
              <a:t>producing beer, </a:t>
            </a:r>
            <a:br>
              <a:rPr lang="en-US" sz="2600" smtClean="0"/>
            </a:br>
            <a:r>
              <a:rPr lang="en-US" sz="2600" smtClean="0"/>
              <a:t>even those that </a:t>
            </a:r>
            <a:br>
              <a:rPr lang="en-US" sz="2600" smtClean="0"/>
            </a:br>
            <a:r>
              <a:rPr lang="en-US" sz="2600" smtClean="0"/>
              <a:t>are better suited </a:t>
            </a:r>
            <a:br>
              <a:rPr lang="en-US" sz="2600" smtClean="0"/>
            </a:br>
            <a:r>
              <a:rPr lang="en-US" sz="2600" smtClean="0"/>
              <a:t>to building bikes.</a:t>
            </a:r>
          </a:p>
          <a:p>
            <a:pPr marL="0" indent="0" eaLnBrk="1" hangingPunct="1">
              <a:spcBef>
                <a:spcPct val="35000"/>
              </a:spcBef>
              <a:buFont typeface="Wingdings" charset="2"/>
              <a:buNone/>
            </a:pPr>
            <a:r>
              <a:rPr lang="en-US" sz="2600" smtClean="0"/>
              <a:t>So, do not have to </a:t>
            </a:r>
            <a:br>
              <a:rPr lang="en-US" sz="2600" smtClean="0"/>
            </a:br>
            <a:r>
              <a:rPr lang="en-US" sz="2600" smtClean="0"/>
              <a:t>give up much beer to get more bikes.</a:t>
            </a:r>
          </a:p>
        </p:txBody>
      </p:sp>
      <p:grpSp>
        <p:nvGrpSpPr>
          <p:cNvPr id="29701" name="Group 5"/>
          <p:cNvGrpSpPr>
            <a:grpSpLocks/>
          </p:cNvGrpSpPr>
          <p:nvPr/>
        </p:nvGrpSpPr>
        <p:grpSpPr bwMode="auto">
          <a:xfrm>
            <a:off x="4246563" y="1458913"/>
            <a:ext cx="4116387" cy="3954462"/>
            <a:chOff x="2462" y="910"/>
            <a:chExt cx="2871" cy="2379"/>
          </a:xfrm>
        </p:grpSpPr>
        <p:sp>
          <p:nvSpPr>
            <p:cNvPr id="29713" name="Line 6"/>
            <p:cNvSpPr>
              <a:spLocks noChangeShapeType="1"/>
            </p:cNvSpPr>
            <p:nvPr/>
          </p:nvSpPr>
          <p:spPr bwMode="auto">
            <a:xfrm>
              <a:off x="2462" y="910"/>
              <a:ext cx="0" cy="237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9714" name="Line 7"/>
            <p:cNvSpPr>
              <a:spLocks noChangeShapeType="1"/>
            </p:cNvSpPr>
            <p:nvPr/>
          </p:nvSpPr>
          <p:spPr bwMode="auto">
            <a:xfrm>
              <a:off x="2462" y="3289"/>
              <a:ext cx="2871"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9702" name="Text Box 8"/>
          <p:cNvSpPr txBox="1">
            <a:spLocks noChangeArrowheads="1"/>
          </p:cNvSpPr>
          <p:nvPr/>
        </p:nvSpPr>
        <p:spPr bwMode="auto">
          <a:xfrm>
            <a:off x="6724650" y="5389563"/>
            <a:ext cx="1697038" cy="822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spcBef>
                <a:spcPct val="50000"/>
              </a:spcBef>
            </a:pPr>
            <a:r>
              <a:rPr lang="en-US" sz="2400" b="1">
                <a:cs typeface="Arial" charset="0"/>
              </a:rPr>
              <a:t>Mountain Bikes</a:t>
            </a:r>
          </a:p>
        </p:txBody>
      </p:sp>
      <p:sp>
        <p:nvSpPr>
          <p:cNvPr id="29703" name="Text Box 9"/>
          <p:cNvSpPr txBox="1">
            <a:spLocks noChangeArrowheads="1"/>
          </p:cNvSpPr>
          <p:nvPr/>
        </p:nvSpPr>
        <p:spPr bwMode="auto">
          <a:xfrm rot="-5400000">
            <a:off x="3207543" y="1932782"/>
            <a:ext cx="1446213"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spcBef>
                <a:spcPct val="50000"/>
              </a:spcBef>
            </a:pPr>
            <a:r>
              <a:rPr lang="en-US" sz="2400" b="1">
                <a:cs typeface="Arial" charset="0"/>
              </a:rPr>
              <a:t>Beer</a:t>
            </a:r>
          </a:p>
        </p:txBody>
      </p:sp>
      <p:sp>
        <p:nvSpPr>
          <p:cNvPr id="29704" name="Arc 10"/>
          <p:cNvSpPr>
            <a:spLocks/>
          </p:cNvSpPr>
          <p:nvPr/>
        </p:nvSpPr>
        <p:spPr bwMode="auto">
          <a:xfrm>
            <a:off x="4008438" y="1984375"/>
            <a:ext cx="3608387" cy="3946525"/>
          </a:xfrm>
          <a:custGeom>
            <a:avLst/>
            <a:gdLst>
              <a:gd name="T0" fmla="*/ 2147483647 w 21415"/>
              <a:gd name="T1" fmla="*/ 0 h 21559"/>
              <a:gd name="T2" fmla="*/ 2147483647 w 21415"/>
              <a:gd name="T3" fmla="*/ 2147483647 h 21559"/>
              <a:gd name="T4" fmla="*/ 0 w 21415"/>
              <a:gd name="T5" fmla="*/ 2147483647 h 21559"/>
              <a:gd name="T6" fmla="*/ 0 60000 65536"/>
              <a:gd name="T7" fmla="*/ 0 60000 65536"/>
              <a:gd name="T8" fmla="*/ 0 60000 65536"/>
              <a:gd name="T9" fmla="*/ 0 w 21415"/>
              <a:gd name="T10" fmla="*/ 0 h 21559"/>
              <a:gd name="T11" fmla="*/ 21415 w 21415"/>
              <a:gd name="T12" fmla="*/ 21559 h 21559"/>
            </a:gdLst>
            <a:ahLst/>
            <a:cxnLst>
              <a:cxn ang="T6">
                <a:pos x="T0" y="T1"/>
              </a:cxn>
              <a:cxn ang="T7">
                <a:pos x="T2" y="T3"/>
              </a:cxn>
              <a:cxn ang="T8">
                <a:pos x="T4" y="T5"/>
              </a:cxn>
            </a:cxnLst>
            <a:rect l="T9" t="T10" r="T11" b="T12"/>
            <a:pathLst>
              <a:path w="21415" h="21559" fill="none" extrusionOk="0">
                <a:moveTo>
                  <a:pt x="1324" y="-1"/>
                </a:moveTo>
                <a:cubicBezTo>
                  <a:pt x="11642" y="633"/>
                  <a:pt x="20064" y="8488"/>
                  <a:pt x="21414" y="18738"/>
                </a:cubicBezTo>
              </a:path>
              <a:path w="21415" h="21559" stroke="0" extrusionOk="0">
                <a:moveTo>
                  <a:pt x="1324" y="-1"/>
                </a:moveTo>
                <a:cubicBezTo>
                  <a:pt x="11642" y="633"/>
                  <a:pt x="20064" y="8488"/>
                  <a:pt x="21414" y="18738"/>
                </a:cubicBezTo>
                <a:lnTo>
                  <a:pt x="0" y="21559"/>
                </a:lnTo>
                <a:close/>
              </a:path>
            </a:pathLst>
          </a:custGeom>
          <a:noFill/>
          <a:ln w="38100">
            <a:solidFill>
              <a:srgbClr val="003366"/>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29705" name="Oval 11"/>
          <p:cNvSpPr>
            <a:spLocks noChangeArrowheads="1"/>
          </p:cNvSpPr>
          <p:nvPr/>
        </p:nvSpPr>
        <p:spPr bwMode="auto">
          <a:xfrm>
            <a:off x="4627563" y="1981200"/>
            <a:ext cx="141287" cy="138113"/>
          </a:xfrm>
          <a:prstGeom prst="ellipse">
            <a:avLst/>
          </a:prstGeom>
          <a:solidFill>
            <a:srgbClr val="CC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0653" name="Line 13"/>
          <p:cNvSpPr>
            <a:spLocks noChangeShapeType="1"/>
          </p:cNvSpPr>
          <p:nvPr/>
        </p:nvSpPr>
        <p:spPr bwMode="auto">
          <a:xfrm>
            <a:off x="4767263" y="2046288"/>
            <a:ext cx="669925" cy="0"/>
          </a:xfrm>
          <a:prstGeom prst="line">
            <a:avLst/>
          </a:prstGeom>
          <a:noFill/>
          <a:ln w="38100">
            <a:solidFill>
              <a:srgbClr val="00CC00"/>
            </a:solidFill>
            <a:round/>
            <a:headEnd/>
            <a:tailEnd type="triangle" w="lg" len="med"/>
          </a:ln>
          <a:extLst>
            <a:ext uri="{909E8E84-426E-40DD-AFC4-6F175D3DCCD1}">
              <a14:hiddenFill xmlns:a14="http://schemas.microsoft.com/office/drawing/2010/main" xmlns="">
                <a:noFill/>
              </a14:hiddenFill>
            </a:ext>
          </a:extLst>
        </p:spPr>
        <p:txBody>
          <a:bodyPr/>
          <a:lstStyle/>
          <a:p>
            <a:endParaRPr lang="en-US"/>
          </a:p>
        </p:txBody>
      </p:sp>
      <p:grpSp>
        <p:nvGrpSpPr>
          <p:cNvPr id="3" name="Group 14"/>
          <p:cNvGrpSpPr>
            <a:grpSpLocks/>
          </p:cNvGrpSpPr>
          <p:nvPr/>
        </p:nvGrpSpPr>
        <p:grpSpPr bwMode="auto">
          <a:xfrm>
            <a:off x="5341938" y="2039938"/>
            <a:ext cx="141287" cy="333375"/>
            <a:chOff x="3365" y="1285"/>
            <a:chExt cx="89" cy="210"/>
          </a:xfrm>
        </p:grpSpPr>
        <p:sp>
          <p:nvSpPr>
            <p:cNvPr id="29711" name="Oval 15"/>
            <p:cNvSpPr>
              <a:spLocks noChangeArrowheads="1"/>
            </p:cNvSpPr>
            <p:nvPr/>
          </p:nvSpPr>
          <p:spPr bwMode="auto">
            <a:xfrm>
              <a:off x="3365" y="1408"/>
              <a:ext cx="89" cy="87"/>
            </a:xfrm>
            <a:prstGeom prst="ellipse">
              <a:avLst/>
            </a:prstGeom>
            <a:solidFill>
              <a:srgbClr val="CC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9712" name="Line 16"/>
            <p:cNvSpPr>
              <a:spLocks noChangeShapeType="1"/>
            </p:cNvSpPr>
            <p:nvPr/>
          </p:nvSpPr>
          <p:spPr bwMode="auto">
            <a:xfrm>
              <a:off x="3407" y="1285"/>
              <a:ext cx="1" cy="167"/>
            </a:xfrm>
            <a:prstGeom prst="line">
              <a:avLst/>
            </a:prstGeom>
            <a:noFill/>
            <a:ln w="38100">
              <a:solidFill>
                <a:srgbClr val="00CC00"/>
              </a:solidFill>
              <a:round/>
              <a:headEnd/>
              <a:tailEnd type="triangle" w="lg" len="med"/>
            </a:ln>
            <a:extLst>
              <a:ext uri="{909E8E84-426E-40DD-AFC4-6F175D3DCCD1}">
                <a14:hiddenFill xmlns:a14="http://schemas.microsoft.com/office/drawing/2010/main" xmlns="">
                  <a:noFill/>
                </a14:hiddenFill>
              </a:ext>
            </a:extLst>
          </p:spPr>
          <p:txBody>
            <a:bodyPr/>
            <a:lstStyle/>
            <a:p>
              <a:endParaRPr lang="en-US"/>
            </a:p>
          </p:txBody>
        </p:sp>
      </p:grpSp>
      <p:sp>
        <p:nvSpPr>
          <p:cNvPr id="240657" name="Text Box 17"/>
          <p:cNvSpPr txBox="1">
            <a:spLocks noChangeArrowheads="1"/>
          </p:cNvSpPr>
          <p:nvPr/>
        </p:nvSpPr>
        <p:spPr bwMode="auto">
          <a:xfrm>
            <a:off x="5824538" y="1236663"/>
            <a:ext cx="2714625" cy="854075"/>
          </a:xfrm>
          <a:prstGeom prst="rect">
            <a:avLst/>
          </a:prstGeom>
          <a:solidFill>
            <a:srgbClr val="FFFFCC"/>
          </a:solidFill>
          <a:ln w="9525">
            <a:noFill/>
            <a:miter lim="800000"/>
            <a:headEnd/>
            <a:tailEnd/>
          </a:ln>
          <a:effectLst>
            <a:outerShdw dist="89803" dir="2700000" algn="ctr" rotWithShape="0">
              <a:schemeClr val="bg2"/>
            </a:outerShdw>
          </a:effectLst>
        </p:spPr>
        <p:txBody>
          <a:bodyPr>
            <a:spAutoFit/>
          </a:bodyPr>
          <a:lstStyle/>
          <a:p>
            <a:pPr>
              <a:spcBef>
                <a:spcPct val="50000"/>
              </a:spcBef>
              <a:defRPr/>
            </a:pPr>
            <a:r>
              <a:rPr lang="en-US" sz="2500" dirty="0">
                <a:ea typeface="+mn-ea"/>
                <a:cs typeface="Arial" charset="0"/>
              </a:rPr>
              <a:t>At </a:t>
            </a:r>
            <a:r>
              <a:rPr lang="en-US" sz="2500" b="1" dirty="0">
                <a:ea typeface="+mn-ea"/>
                <a:cs typeface="Arial" charset="0"/>
              </a:rPr>
              <a:t>A</a:t>
            </a:r>
            <a:r>
              <a:rPr lang="en-US" sz="2500" dirty="0">
                <a:ea typeface="+mn-ea"/>
                <a:cs typeface="Arial" charset="0"/>
              </a:rPr>
              <a:t>, opp. cost of mtn bikes is low.</a:t>
            </a:r>
          </a:p>
        </p:txBody>
      </p:sp>
    </p:spTree>
    <p:extLst>
      <p:ext uri="{BB962C8B-B14F-4D97-AF65-F5344CB8AC3E}">
        <p14:creationId xmlns:p14="http://schemas.microsoft.com/office/powerpoint/2010/main" xmlns="" val="18639565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0644">
                                            <p:txEl>
                                              <p:pRg st="0" end="0"/>
                                            </p:txEl>
                                          </p:spTgt>
                                        </p:tgtEl>
                                        <p:attrNameLst>
                                          <p:attrName>style.visibility</p:attrName>
                                        </p:attrNameLst>
                                      </p:cBhvr>
                                      <p:to>
                                        <p:strVal val="visible"/>
                                      </p:to>
                                    </p:set>
                                    <p:animEffect transition="in" filter="wipe(left)">
                                      <p:cBhvr>
                                        <p:cTn id="7" dur="500"/>
                                        <p:tgtEl>
                                          <p:spTgt spid="24064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40644">
                                            <p:txEl>
                                              <p:pRg st="1" end="1"/>
                                            </p:txEl>
                                          </p:spTgt>
                                        </p:tgtEl>
                                        <p:attrNameLst>
                                          <p:attrName>style.visibility</p:attrName>
                                        </p:attrNameLst>
                                      </p:cBhvr>
                                      <p:to>
                                        <p:strVal val="visible"/>
                                      </p:to>
                                    </p:set>
                                    <p:animEffect transition="in" filter="wipe(left)">
                                      <p:cBhvr>
                                        <p:cTn id="12" dur="500"/>
                                        <p:tgtEl>
                                          <p:spTgt spid="240644">
                                            <p:txEl>
                                              <p:pRg st="1" end="1"/>
                                            </p:txEl>
                                          </p:spTgt>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240653"/>
                                        </p:tgtEl>
                                        <p:attrNameLst>
                                          <p:attrName>style.visibility</p:attrName>
                                        </p:attrNameLst>
                                      </p:cBhvr>
                                      <p:to>
                                        <p:strVal val="visible"/>
                                      </p:to>
                                    </p:set>
                                    <p:animEffect transition="in" filter="wipe(left)">
                                      <p:cBhvr>
                                        <p:cTn id="16" dur="500"/>
                                        <p:tgtEl>
                                          <p:spTgt spid="240653"/>
                                        </p:tgtEl>
                                      </p:cBhvr>
                                    </p:animEffect>
                                  </p:childTnLst>
                                </p:cTn>
                              </p:par>
                            </p:childTnLst>
                          </p:cTn>
                        </p:par>
                        <p:par>
                          <p:cTn id="17" fill="hold" nodeType="afterGroup">
                            <p:stCondLst>
                              <p:cond delay="1000"/>
                            </p:stCondLst>
                            <p:childTnLst>
                              <p:par>
                                <p:cTn id="18" presetID="22" presetClass="entr" presetSubtype="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nodeType="afterGroup">
                            <p:stCondLst>
                              <p:cond delay="1500"/>
                            </p:stCondLst>
                            <p:childTnLst>
                              <p:par>
                                <p:cTn id="22" presetID="9" presetClass="entr" presetSubtype="0" fill="hold" grpId="0" nodeType="afterEffect">
                                  <p:stCondLst>
                                    <p:cond delay="0"/>
                                  </p:stCondLst>
                                  <p:childTnLst>
                                    <p:set>
                                      <p:cBhvr>
                                        <p:cTn id="23" dur="1" fill="hold">
                                          <p:stCondLst>
                                            <p:cond delay="0"/>
                                          </p:stCondLst>
                                        </p:cTn>
                                        <p:tgtEl>
                                          <p:spTgt spid="240657"/>
                                        </p:tgtEl>
                                        <p:attrNameLst>
                                          <p:attrName>style.visibility</p:attrName>
                                        </p:attrNameLst>
                                      </p:cBhvr>
                                      <p:to>
                                        <p:strVal val="visible"/>
                                      </p:to>
                                    </p:set>
                                    <p:animEffect transition="in" filter="dissolve">
                                      <p:cBhvr>
                                        <p:cTn id="24" dur="500"/>
                                        <p:tgtEl>
                                          <p:spTgt spid="240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4" grpId="0" build="p" bldLvl="5"/>
      <p:bldP spid="240653" grpId="0" animBg="1"/>
      <p:bldP spid="240657"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6799263" y="3052763"/>
            <a:ext cx="379412"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nchorCtr="1">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a:cs typeface="Arial" charset="0"/>
              </a:rPr>
              <a:t>B</a:t>
            </a:r>
          </a:p>
        </p:txBody>
      </p:sp>
      <p:sp>
        <p:nvSpPr>
          <p:cNvPr id="30723" name="Rectangle 3"/>
          <p:cNvSpPr>
            <a:spLocks noGrp="1" noChangeArrowheads="1"/>
          </p:cNvSpPr>
          <p:nvPr>
            <p:ph type="title" idx="4294967295"/>
          </p:nvPr>
        </p:nvSpPr>
        <p:spPr>
          <a:xfrm>
            <a:off x="457200" y="173038"/>
            <a:ext cx="8229600" cy="692150"/>
          </a:xfrm>
        </p:spPr>
        <p:txBody>
          <a:bodyPr/>
          <a:lstStyle/>
          <a:p>
            <a:pPr eaLnBrk="1" hangingPunct="1"/>
            <a:r>
              <a:rPr lang="en-US" sz="3400" smtClean="0">
                <a:solidFill>
                  <a:schemeClr val="tx1"/>
                </a:solidFill>
              </a:rPr>
              <a:t>Why the PPF Might Be Bow-Shaped</a:t>
            </a:r>
          </a:p>
        </p:txBody>
      </p:sp>
      <p:sp>
        <p:nvSpPr>
          <p:cNvPr id="242692" name="Rectangle 4"/>
          <p:cNvSpPr>
            <a:spLocks noGrp="1" noChangeArrowheads="1"/>
          </p:cNvSpPr>
          <p:nvPr>
            <p:ph type="body" idx="4294967295"/>
          </p:nvPr>
        </p:nvSpPr>
        <p:spPr>
          <a:xfrm>
            <a:off x="400050" y="1268413"/>
            <a:ext cx="3357563" cy="4918075"/>
          </a:xfrm>
        </p:spPr>
        <p:txBody>
          <a:bodyPr/>
          <a:lstStyle/>
          <a:p>
            <a:pPr marL="0" indent="0" eaLnBrk="1" hangingPunct="1">
              <a:spcBef>
                <a:spcPct val="35000"/>
              </a:spcBef>
              <a:buFont typeface="Wingdings" charset="2"/>
              <a:buNone/>
            </a:pPr>
            <a:r>
              <a:rPr lang="en-US" sz="2600" smtClean="0"/>
              <a:t>At </a:t>
            </a:r>
            <a:r>
              <a:rPr lang="en-US" sz="2600" b="1" smtClean="0"/>
              <a:t>B</a:t>
            </a:r>
            <a:r>
              <a:rPr lang="en-US" sz="2600" smtClean="0"/>
              <a:t>, most workers are producing bikes.  </a:t>
            </a:r>
            <a:br>
              <a:rPr lang="en-US" sz="2600" smtClean="0"/>
            </a:br>
            <a:r>
              <a:rPr lang="en-US" sz="2600" smtClean="0"/>
              <a:t>The few left in beer are the best brewers.</a:t>
            </a:r>
          </a:p>
          <a:p>
            <a:pPr marL="0" indent="0" eaLnBrk="1" hangingPunct="1">
              <a:spcBef>
                <a:spcPct val="35000"/>
              </a:spcBef>
              <a:buFont typeface="Wingdings" charset="2"/>
              <a:buNone/>
            </a:pPr>
            <a:r>
              <a:rPr lang="en-US" sz="2600" smtClean="0"/>
              <a:t>Producing more bikes would require shifting some of the best brewers away from beer production, </a:t>
            </a:r>
            <a:br>
              <a:rPr lang="en-US" sz="2600" smtClean="0"/>
            </a:br>
            <a:r>
              <a:rPr lang="en-US" sz="2600" smtClean="0"/>
              <a:t>would cause a big drop in beer output. </a:t>
            </a:r>
          </a:p>
        </p:txBody>
      </p:sp>
      <p:grpSp>
        <p:nvGrpSpPr>
          <p:cNvPr id="30725" name="Group 5"/>
          <p:cNvGrpSpPr>
            <a:grpSpLocks/>
          </p:cNvGrpSpPr>
          <p:nvPr/>
        </p:nvGrpSpPr>
        <p:grpSpPr bwMode="auto">
          <a:xfrm>
            <a:off x="4246563" y="1458913"/>
            <a:ext cx="4116387" cy="3954462"/>
            <a:chOff x="2462" y="910"/>
            <a:chExt cx="2871" cy="2379"/>
          </a:xfrm>
        </p:grpSpPr>
        <p:sp>
          <p:nvSpPr>
            <p:cNvPr id="30737" name="Line 6"/>
            <p:cNvSpPr>
              <a:spLocks noChangeShapeType="1"/>
            </p:cNvSpPr>
            <p:nvPr/>
          </p:nvSpPr>
          <p:spPr bwMode="auto">
            <a:xfrm>
              <a:off x="2462" y="910"/>
              <a:ext cx="0" cy="237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0738" name="Line 7"/>
            <p:cNvSpPr>
              <a:spLocks noChangeShapeType="1"/>
            </p:cNvSpPr>
            <p:nvPr/>
          </p:nvSpPr>
          <p:spPr bwMode="auto">
            <a:xfrm>
              <a:off x="2462" y="3289"/>
              <a:ext cx="2871"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30726" name="Text Box 8"/>
          <p:cNvSpPr txBox="1">
            <a:spLocks noChangeArrowheads="1"/>
          </p:cNvSpPr>
          <p:nvPr/>
        </p:nvSpPr>
        <p:spPr bwMode="auto">
          <a:xfrm>
            <a:off x="6724650" y="5389563"/>
            <a:ext cx="1697038" cy="822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spcBef>
                <a:spcPct val="50000"/>
              </a:spcBef>
            </a:pPr>
            <a:r>
              <a:rPr lang="en-US" sz="2400" b="1">
                <a:cs typeface="Arial" charset="0"/>
              </a:rPr>
              <a:t>Mountain Bikes</a:t>
            </a:r>
          </a:p>
        </p:txBody>
      </p:sp>
      <p:sp>
        <p:nvSpPr>
          <p:cNvPr id="30727" name="Text Box 9"/>
          <p:cNvSpPr txBox="1">
            <a:spLocks noChangeArrowheads="1"/>
          </p:cNvSpPr>
          <p:nvPr/>
        </p:nvSpPr>
        <p:spPr bwMode="auto">
          <a:xfrm rot="-5400000">
            <a:off x="3207543" y="1932782"/>
            <a:ext cx="1446213"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spcBef>
                <a:spcPct val="50000"/>
              </a:spcBef>
            </a:pPr>
            <a:r>
              <a:rPr lang="en-US" sz="2400" b="1">
                <a:cs typeface="Arial" charset="0"/>
              </a:rPr>
              <a:t>Beer</a:t>
            </a:r>
          </a:p>
        </p:txBody>
      </p:sp>
      <p:sp>
        <p:nvSpPr>
          <p:cNvPr id="30728" name="Arc 10"/>
          <p:cNvSpPr>
            <a:spLocks/>
          </p:cNvSpPr>
          <p:nvPr/>
        </p:nvSpPr>
        <p:spPr bwMode="auto">
          <a:xfrm>
            <a:off x="4008438" y="1984375"/>
            <a:ext cx="3608387" cy="3946525"/>
          </a:xfrm>
          <a:custGeom>
            <a:avLst/>
            <a:gdLst>
              <a:gd name="T0" fmla="*/ 2147483647 w 21415"/>
              <a:gd name="T1" fmla="*/ 0 h 21559"/>
              <a:gd name="T2" fmla="*/ 2147483647 w 21415"/>
              <a:gd name="T3" fmla="*/ 2147483647 h 21559"/>
              <a:gd name="T4" fmla="*/ 0 w 21415"/>
              <a:gd name="T5" fmla="*/ 2147483647 h 21559"/>
              <a:gd name="T6" fmla="*/ 0 60000 65536"/>
              <a:gd name="T7" fmla="*/ 0 60000 65536"/>
              <a:gd name="T8" fmla="*/ 0 60000 65536"/>
              <a:gd name="T9" fmla="*/ 0 w 21415"/>
              <a:gd name="T10" fmla="*/ 0 h 21559"/>
              <a:gd name="T11" fmla="*/ 21415 w 21415"/>
              <a:gd name="T12" fmla="*/ 21559 h 21559"/>
            </a:gdLst>
            <a:ahLst/>
            <a:cxnLst>
              <a:cxn ang="T6">
                <a:pos x="T0" y="T1"/>
              </a:cxn>
              <a:cxn ang="T7">
                <a:pos x="T2" y="T3"/>
              </a:cxn>
              <a:cxn ang="T8">
                <a:pos x="T4" y="T5"/>
              </a:cxn>
            </a:cxnLst>
            <a:rect l="T9" t="T10" r="T11" b="T12"/>
            <a:pathLst>
              <a:path w="21415" h="21559" fill="none" extrusionOk="0">
                <a:moveTo>
                  <a:pt x="1324" y="-1"/>
                </a:moveTo>
                <a:cubicBezTo>
                  <a:pt x="11642" y="633"/>
                  <a:pt x="20064" y="8488"/>
                  <a:pt x="21414" y="18738"/>
                </a:cubicBezTo>
              </a:path>
              <a:path w="21415" h="21559" stroke="0" extrusionOk="0">
                <a:moveTo>
                  <a:pt x="1324" y="-1"/>
                </a:moveTo>
                <a:cubicBezTo>
                  <a:pt x="11642" y="633"/>
                  <a:pt x="20064" y="8488"/>
                  <a:pt x="21414" y="18738"/>
                </a:cubicBezTo>
                <a:lnTo>
                  <a:pt x="0" y="21559"/>
                </a:lnTo>
                <a:close/>
              </a:path>
            </a:pathLst>
          </a:custGeom>
          <a:noFill/>
          <a:ln w="38100">
            <a:solidFill>
              <a:srgbClr val="003366"/>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30729" name="Oval 11"/>
          <p:cNvSpPr>
            <a:spLocks noChangeArrowheads="1"/>
          </p:cNvSpPr>
          <p:nvPr/>
        </p:nvSpPr>
        <p:spPr bwMode="auto">
          <a:xfrm>
            <a:off x="6815138" y="3448050"/>
            <a:ext cx="141287" cy="138113"/>
          </a:xfrm>
          <a:prstGeom prst="ellipse">
            <a:avLst/>
          </a:prstGeom>
          <a:solidFill>
            <a:srgbClr val="CC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2701" name="Line 13"/>
          <p:cNvSpPr>
            <a:spLocks noChangeShapeType="1"/>
          </p:cNvSpPr>
          <p:nvPr/>
        </p:nvSpPr>
        <p:spPr bwMode="auto">
          <a:xfrm>
            <a:off x="6927850" y="3513138"/>
            <a:ext cx="546100" cy="0"/>
          </a:xfrm>
          <a:prstGeom prst="line">
            <a:avLst/>
          </a:prstGeom>
          <a:noFill/>
          <a:ln w="38100">
            <a:solidFill>
              <a:srgbClr val="00CC00"/>
            </a:solidFill>
            <a:round/>
            <a:headEnd/>
            <a:tailEnd type="triangle" w="lg" len="med"/>
          </a:ln>
          <a:extLst>
            <a:ext uri="{909E8E84-426E-40DD-AFC4-6F175D3DCCD1}">
              <a14:hiddenFill xmlns:a14="http://schemas.microsoft.com/office/drawing/2010/main" xmlns="">
                <a:noFill/>
              </a14:hiddenFill>
            </a:ext>
          </a:extLst>
        </p:spPr>
        <p:txBody>
          <a:bodyPr/>
          <a:lstStyle/>
          <a:p>
            <a:endParaRPr lang="en-US"/>
          </a:p>
        </p:txBody>
      </p:sp>
      <p:grpSp>
        <p:nvGrpSpPr>
          <p:cNvPr id="3" name="Group 14"/>
          <p:cNvGrpSpPr>
            <a:grpSpLocks/>
          </p:cNvGrpSpPr>
          <p:nvPr/>
        </p:nvGrpSpPr>
        <p:grpSpPr bwMode="auto">
          <a:xfrm>
            <a:off x="7378700" y="3511550"/>
            <a:ext cx="141288" cy="1182688"/>
            <a:chOff x="4648" y="2212"/>
            <a:chExt cx="89" cy="745"/>
          </a:xfrm>
        </p:grpSpPr>
        <p:sp>
          <p:nvSpPr>
            <p:cNvPr id="30735" name="Oval 15"/>
            <p:cNvSpPr>
              <a:spLocks noChangeArrowheads="1"/>
            </p:cNvSpPr>
            <p:nvPr/>
          </p:nvSpPr>
          <p:spPr bwMode="auto">
            <a:xfrm>
              <a:off x="4648" y="2870"/>
              <a:ext cx="89" cy="87"/>
            </a:xfrm>
            <a:prstGeom prst="ellipse">
              <a:avLst/>
            </a:prstGeom>
            <a:solidFill>
              <a:srgbClr val="CC000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30736" name="Line 16"/>
            <p:cNvSpPr>
              <a:spLocks noChangeShapeType="1"/>
            </p:cNvSpPr>
            <p:nvPr/>
          </p:nvSpPr>
          <p:spPr bwMode="auto">
            <a:xfrm flipH="1">
              <a:off x="4693" y="2212"/>
              <a:ext cx="0" cy="662"/>
            </a:xfrm>
            <a:prstGeom prst="line">
              <a:avLst/>
            </a:prstGeom>
            <a:noFill/>
            <a:ln w="38100">
              <a:solidFill>
                <a:srgbClr val="00CC00"/>
              </a:solidFill>
              <a:round/>
              <a:headEnd/>
              <a:tailEnd type="triangle" w="lg" len="med"/>
            </a:ln>
            <a:extLst>
              <a:ext uri="{909E8E84-426E-40DD-AFC4-6F175D3DCCD1}">
                <a14:hiddenFill xmlns:a14="http://schemas.microsoft.com/office/drawing/2010/main" xmlns="">
                  <a:noFill/>
                </a14:hiddenFill>
              </a:ext>
            </a:extLst>
          </p:spPr>
          <p:txBody>
            <a:bodyPr/>
            <a:lstStyle/>
            <a:p>
              <a:endParaRPr lang="en-US"/>
            </a:p>
          </p:txBody>
        </p:sp>
      </p:grpSp>
      <p:sp>
        <p:nvSpPr>
          <p:cNvPr id="242705" name="Text Box 17"/>
          <p:cNvSpPr txBox="1">
            <a:spLocks noChangeArrowheads="1"/>
          </p:cNvSpPr>
          <p:nvPr/>
        </p:nvSpPr>
        <p:spPr bwMode="auto">
          <a:xfrm>
            <a:off x="6370638" y="1481138"/>
            <a:ext cx="2359025" cy="1235075"/>
          </a:xfrm>
          <a:prstGeom prst="rect">
            <a:avLst/>
          </a:prstGeom>
          <a:solidFill>
            <a:srgbClr val="FFFFCC"/>
          </a:solidFill>
          <a:ln w="9525">
            <a:noFill/>
            <a:miter lim="800000"/>
            <a:headEnd/>
            <a:tailEnd/>
          </a:ln>
          <a:effectLst>
            <a:outerShdw dist="89803" dir="2700000" algn="ctr" rotWithShape="0">
              <a:schemeClr val="bg2"/>
            </a:outerShdw>
          </a:effectLst>
        </p:spPr>
        <p:txBody>
          <a:bodyPr>
            <a:spAutoFit/>
          </a:bodyPr>
          <a:lstStyle/>
          <a:p>
            <a:pPr>
              <a:spcBef>
                <a:spcPct val="50000"/>
              </a:spcBef>
              <a:defRPr/>
            </a:pPr>
            <a:r>
              <a:rPr lang="en-US" sz="2500" dirty="0">
                <a:ea typeface="+mn-ea"/>
                <a:cs typeface="Arial" charset="0"/>
              </a:rPr>
              <a:t>At </a:t>
            </a:r>
            <a:r>
              <a:rPr lang="en-US" sz="2500" b="1" dirty="0">
                <a:ea typeface="+mn-ea"/>
                <a:cs typeface="Arial" charset="0"/>
              </a:rPr>
              <a:t>B</a:t>
            </a:r>
            <a:r>
              <a:rPr lang="en-US" sz="2500" dirty="0">
                <a:ea typeface="+mn-ea"/>
                <a:cs typeface="Arial" charset="0"/>
              </a:rPr>
              <a:t>, opp. cost of mtn bikes </a:t>
            </a:r>
            <a:br>
              <a:rPr lang="en-US" sz="2500" dirty="0">
                <a:ea typeface="+mn-ea"/>
                <a:cs typeface="Arial" charset="0"/>
              </a:rPr>
            </a:br>
            <a:r>
              <a:rPr lang="en-US" sz="2500" dirty="0">
                <a:ea typeface="+mn-ea"/>
                <a:cs typeface="Arial" charset="0"/>
              </a:rPr>
              <a:t>is high.</a:t>
            </a:r>
          </a:p>
        </p:txBody>
      </p:sp>
    </p:spTree>
    <p:extLst>
      <p:ext uri="{BB962C8B-B14F-4D97-AF65-F5344CB8AC3E}">
        <p14:creationId xmlns:p14="http://schemas.microsoft.com/office/powerpoint/2010/main" xmlns="" val="126065577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2692">
                                            <p:txEl>
                                              <p:pRg st="0" end="0"/>
                                            </p:txEl>
                                          </p:spTgt>
                                        </p:tgtEl>
                                        <p:attrNameLst>
                                          <p:attrName>style.visibility</p:attrName>
                                        </p:attrNameLst>
                                      </p:cBhvr>
                                      <p:to>
                                        <p:strVal val="visible"/>
                                      </p:to>
                                    </p:set>
                                    <p:animEffect transition="in" filter="wipe(left)">
                                      <p:cBhvr>
                                        <p:cTn id="7" dur="500"/>
                                        <p:tgtEl>
                                          <p:spTgt spid="24269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42692">
                                            <p:txEl>
                                              <p:pRg st="1" end="1"/>
                                            </p:txEl>
                                          </p:spTgt>
                                        </p:tgtEl>
                                        <p:attrNameLst>
                                          <p:attrName>style.visibility</p:attrName>
                                        </p:attrNameLst>
                                      </p:cBhvr>
                                      <p:to>
                                        <p:strVal val="visible"/>
                                      </p:to>
                                    </p:set>
                                    <p:animEffect transition="in" filter="wipe(left)">
                                      <p:cBhvr>
                                        <p:cTn id="12" dur="500"/>
                                        <p:tgtEl>
                                          <p:spTgt spid="242692">
                                            <p:txEl>
                                              <p:pRg st="1" end="1"/>
                                            </p:txEl>
                                          </p:spTgt>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242701"/>
                                        </p:tgtEl>
                                        <p:attrNameLst>
                                          <p:attrName>style.visibility</p:attrName>
                                        </p:attrNameLst>
                                      </p:cBhvr>
                                      <p:to>
                                        <p:strVal val="visible"/>
                                      </p:to>
                                    </p:set>
                                    <p:animEffect transition="in" filter="wipe(left)">
                                      <p:cBhvr>
                                        <p:cTn id="16" dur="500"/>
                                        <p:tgtEl>
                                          <p:spTgt spid="242701"/>
                                        </p:tgtEl>
                                      </p:cBhvr>
                                    </p:animEffect>
                                  </p:childTnLst>
                                </p:cTn>
                              </p:par>
                            </p:childTnLst>
                          </p:cTn>
                        </p:par>
                        <p:par>
                          <p:cTn id="17" fill="hold" nodeType="afterGroup">
                            <p:stCondLst>
                              <p:cond delay="1000"/>
                            </p:stCondLst>
                            <p:childTnLst>
                              <p:par>
                                <p:cTn id="18" presetID="22" presetClass="entr" presetSubtype="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nodeType="afterGroup">
                            <p:stCondLst>
                              <p:cond delay="1500"/>
                            </p:stCondLst>
                            <p:childTnLst>
                              <p:par>
                                <p:cTn id="22" presetID="9" presetClass="entr" presetSubtype="0" fill="hold" grpId="0" nodeType="afterEffect">
                                  <p:stCondLst>
                                    <p:cond delay="0"/>
                                  </p:stCondLst>
                                  <p:childTnLst>
                                    <p:set>
                                      <p:cBhvr>
                                        <p:cTn id="23" dur="1" fill="hold">
                                          <p:stCondLst>
                                            <p:cond delay="0"/>
                                          </p:stCondLst>
                                        </p:cTn>
                                        <p:tgtEl>
                                          <p:spTgt spid="242705"/>
                                        </p:tgtEl>
                                        <p:attrNameLst>
                                          <p:attrName>style.visibility</p:attrName>
                                        </p:attrNameLst>
                                      </p:cBhvr>
                                      <p:to>
                                        <p:strVal val="visible"/>
                                      </p:to>
                                    </p:set>
                                    <p:animEffect transition="in" filter="dissolve">
                                      <p:cBhvr>
                                        <p:cTn id="24" dur="500"/>
                                        <p:tgtEl>
                                          <p:spTgt spid="2427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692" grpId="0" build="p" bldLvl="5"/>
      <p:bldP spid="242701" grpId="0" animBg="1"/>
      <p:bldP spid="24270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381000" y="173038"/>
            <a:ext cx="8305800" cy="817562"/>
          </a:xfrm>
        </p:spPr>
        <p:txBody>
          <a:bodyPr>
            <a:noAutofit/>
          </a:bodyPr>
          <a:lstStyle/>
          <a:p>
            <a:pPr algn="l" eaLnBrk="1" hangingPunct="1"/>
            <a:r>
              <a:rPr lang="en-US" sz="3200" dirty="0" smtClean="0">
                <a:solidFill>
                  <a:schemeClr val="tx1"/>
                </a:solidFill>
              </a:rPr>
              <a:t>Another Example: Military Spending vs</a:t>
            </a:r>
            <a:r>
              <a:rPr lang="en-US" sz="3200" dirty="0" smtClean="0"/>
              <a:t>. Consumer Products</a:t>
            </a:r>
            <a:endParaRPr lang="en-US" sz="3200" dirty="0" smtClean="0">
              <a:solidFill>
                <a:schemeClr val="tx1"/>
              </a:solidFill>
            </a:endParaRPr>
          </a:p>
        </p:txBody>
      </p:sp>
      <p:sp>
        <p:nvSpPr>
          <p:cNvPr id="238608" name="Rectangle 16"/>
          <p:cNvSpPr>
            <a:spLocks noChangeArrowheads="1"/>
          </p:cNvSpPr>
          <p:nvPr/>
        </p:nvSpPr>
        <p:spPr bwMode="auto">
          <a:xfrm>
            <a:off x="228600" y="1066800"/>
            <a:ext cx="8610600" cy="5334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457200" indent="-457200">
              <a:lnSpc>
                <a:spcPct val="105000"/>
              </a:lnSpc>
              <a:spcBef>
                <a:spcPct val="35000"/>
              </a:spcBef>
              <a:buClr>
                <a:srgbClr val="00B85C"/>
              </a:buClr>
              <a:buSzPct val="120000"/>
              <a:buFont typeface="Arial" pitchFamily="34" charset="0"/>
              <a:buChar char="•"/>
            </a:pPr>
            <a:r>
              <a:rPr lang="en-US" sz="2000" dirty="0" smtClean="0">
                <a:cs typeface="Arial" charset="0"/>
              </a:rPr>
              <a:t>A country that produces mostly consumer products that wants to shift resources to the military can start with resources that would be easy to ‘trade over’ (low opportunity cost)</a:t>
            </a:r>
          </a:p>
          <a:p>
            <a:pPr marL="914400" lvl="1" indent="-457200">
              <a:lnSpc>
                <a:spcPct val="105000"/>
              </a:lnSpc>
              <a:spcBef>
                <a:spcPct val="35000"/>
              </a:spcBef>
              <a:buClr>
                <a:srgbClr val="00B85C"/>
              </a:buClr>
              <a:buSzPct val="120000"/>
              <a:buFont typeface="Arial" pitchFamily="34" charset="0"/>
              <a:buChar char="•"/>
            </a:pPr>
            <a:r>
              <a:rPr lang="en-US" sz="1600" dirty="0" smtClean="0">
                <a:cs typeface="Arial" charset="0"/>
              </a:rPr>
              <a:t>ER Doctors and nurses -&gt; Medics and field nurses</a:t>
            </a:r>
          </a:p>
          <a:p>
            <a:pPr marL="914400" lvl="1" indent="-457200">
              <a:lnSpc>
                <a:spcPct val="105000"/>
              </a:lnSpc>
              <a:spcBef>
                <a:spcPct val="35000"/>
              </a:spcBef>
              <a:buClr>
                <a:srgbClr val="00B85C"/>
              </a:buClr>
              <a:buSzPct val="120000"/>
              <a:buFont typeface="Arial" pitchFamily="34" charset="0"/>
              <a:buChar char="•"/>
            </a:pPr>
            <a:r>
              <a:rPr lang="en-US" sz="1600" dirty="0" smtClean="0">
                <a:cs typeface="Arial" charset="0"/>
              </a:rPr>
              <a:t>Police equipment -&gt; soldier equipment</a:t>
            </a:r>
          </a:p>
          <a:p>
            <a:pPr marL="457200" indent="-457200">
              <a:lnSpc>
                <a:spcPct val="105000"/>
              </a:lnSpc>
              <a:spcBef>
                <a:spcPct val="35000"/>
              </a:spcBef>
              <a:buClr>
                <a:srgbClr val="00B85C"/>
              </a:buClr>
              <a:buSzPct val="120000"/>
              <a:buFont typeface="Arial" pitchFamily="34" charset="0"/>
              <a:buChar char="•"/>
            </a:pPr>
            <a:r>
              <a:rPr lang="en-US" sz="2000" dirty="0" smtClean="0">
                <a:cs typeface="Arial" charset="0"/>
              </a:rPr>
              <a:t>As these easier resources are used up, it becomes harder and harder to move production to the military (medium opportunity cost)</a:t>
            </a:r>
          </a:p>
          <a:p>
            <a:pPr marL="914400" lvl="1" indent="-457200">
              <a:lnSpc>
                <a:spcPct val="105000"/>
              </a:lnSpc>
              <a:spcBef>
                <a:spcPct val="35000"/>
              </a:spcBef>
              <a:buClr>
                <a:srgbClr val="00B85C"/>
              </a:buClr>
              <a:buSzPct val="120000"/>
              <a:buFont typeface="Arial" pitchFamily="34" charset="0"/>
              <a:buChar char="•"/>
            </a:pPr>
            <a:r>
              <a:rPr lang="en-US" sz="1600" dirty="0" smtClean="0">
                <a:cs typeface="Arial" charset="0"/>
              </a:rPr>
              <a:t>Office equipment -&gt; indirect use</a:t>
            </a:r>
          </a:p>
          <a:p>
            <a:pPr marL="914400" lvl="1" indent="-457200">
              <a:lnSpc>
                <a:spcPct val="105000"/>
              </a:lnSpc>
              <a:spcBef>
                <a:spcPct val="35000"/>
              </a:spcBef>
              <a:buClr>
                <a:srgbClr val="00B85C"/>
              </a:buClr>
              <a:buSzPct val="120000"/>
              <a:buFont typeface="Arial" pitchFamily="34" charset="0"/>
              <a:buChar char="•"/>
            </a:pPr>
            <a:r>
              <a:rPr lang="en-US" sz="1600" dirty="0">
                <a:cs typeface="Arial" charset="0"/>
              </a:rPr>
              <a:t>Truck Factory -&gt; T</a:t>
            </a:r>
            <a:r>
              <a:rPr lang="en-US" sz="1600" dirty="0" smtClean="0">
                <a:cs typeface="Arial" charset="0"/>
              </a:rPr>
              <a:t>ank </a:t>
            </a:r>
            <a:r>
              <a:rPr lang="en-US" sz="1600" dirty="0">
                <a:cs typeface="Arial" charset="0"/>
              </a:rPr>
              <a:t>F</a:t>
            </a:r>
            <a:r>
              <a:rPr lang="en-US" sz="1600" dirty="0" smtClean="0">
                <a:cs typeface="Arial" charset="0"/>
              </a:rPr>
              <a:t>actory</a:t>
            </a:r>
            <a:endParaRPr lang="en-US" sz="1600" dirty="0">
              <a:cs typeface="Arial" charset="0"/>
            </a:endParaRPr>
          </a:p>
          <a:p>
            <a:pPr marL="457200" indent="-457200">
              <a:lnSpc>
                <a:spcPct val="105000"/>
              </a:lnSpc>
              <a:spcBef>
                <a:spcPct val="35000"/>
              </a:spcBef>
              <a:buClr>
                <a:srgbClr val="00B85C"/>
              </a:buClr>
              <a:buSzPct val="120000"/>
              <a:buFont typeface="Arial" pitchFamily="34" charset="0"/>
              <a:buChar char="•"/>
            </a:pPr>
            <a:r>
              <a:rPr lang="en-US" sz="2000" dirty="0" smtClean="0">
                <a:cs typeface="Arial" charset="0"/>
              </a:rPr>
              <a:t>Finally, the society is left with only areas of the economy that would be of very little help to the military (high opportunity cost)</a:t>
            </a:r>
          </a:p>
          <a:p>
            <a:pPr marL="914400" lvl="1" indent="-457200">
              <a:lnSpc>
                <a:spcPct val="105000"/>
              </a:lnSpc>
              <a:spcBef>
                <a:spcPct val="35000"/>
              </a:spcBef>
              <a:buClr>
                <a:srgbClr val="00B85C"/>
              </a:buClr>
              <a:buSzPct val="120000"/>
              <a:buFont typeface="Arial" pitchFamily="34" charset="0"/>
              <a:buChar char="•"/>
            </a:pPr>
            <a:r>
              <a:rPr lang="en-US" sz="1600" dirty="0" smtClean="0">
                <a:cs typeface="Arial" charset="0"/>
              </a:rPr>
              <a:t>Toy manufacturing</a:t>
            </a:r>
          </a:p>
          <a:p>
            <a:pPr marL="914400" lvl="1" indent="-457200">
              <a:lnSpc>
                <a:spcPct val="105000"/>
              </a:lnSpc>
              <a:spcBef>
                <a:spcPct val="35000"/>
              </a:spcBef>
              <a:buClr>
                <a:srgbClr val="00B85C"/>
              </a:buClr>
              <a:buSzPct val="120000"/>
              <a:buFont typeface="Arial" pitchFamily="34" charset="0"/>
              <a:buChar char="•"/>
            </a:pPr>
            <a:r>
              <a:rPr lang="en-US" sz="1600" dirty="0" smtClean="0">
                <a:cs typeface="Arial" charset="0"/>
              </a:rPr>
              <a:t>Lingerie manufacturing</a:t>
            </a:r>
          </a:p>
          <a:p>
            <a:pPr marL="914400" lvl="1" indent="-457200">
              <a:lnSpc>
                <a:spcPct val="105000"/>
              </a:lnSpc>
              <a:spcBef>
                <a:spcPct val="35000"/>
              </a:spcBef>
              <a:buClr>
                <a:srgbClr val="00B85C"/>
              </a:buClr>
              <a:buSzPct val="120000"/>
              <a:buFont typeface="Arial" pitchFamily="34" charset="0"/>
              <a:buChar char="•"/>
            </a:pPr>
            <a:r>
              <a:rPr lang="en-US" sz="1600" dirty="0" smtClean="0">
                <a:cs typeface="Arial" charset="0"/>
              </a:rPr>
              <a:t>Veneer and molding manufacturing</a:t>
            </a:r>
            <a:endParaRPr lang="en-US" sz="1600" dirty="0">
              <a:cs typeface="Arial" charset="0"/>
            </a:endParaRPr>
          </a:p>
        </p:txBody>
      </p:sp>
    </p:spTree>
    <p:extLst>
      <p:ext uri="{BB962C8B-B14F-4D97-AF65-F5344CB8AC3E}">
        <p14:creationId xmlns:p14="http://schemas.microsoft.com/office/powerpoint/2010/main" xmlns="" val="648503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457200" y="196850"/>
            <a:ext cx="8229600" cy="649288"/>
          </a:xfrm>
        </p:spPr>
        <p:txBody>
          <a:bodyPr/>
          <a:lstStyle/>
          <a:p>
            <a:pPr eaLnBrk="1" hangingPunct="1"/>
            <a:r>
              <a:rPr lang="en-US" sz="3600" smtClean="0">
                <a:solidFill>
                  <a:schemeClr val="tx1"/>
                </a:solidFill>
              </a:rPr>
              <a:t>Why the PPF Might Be Bow-Shaped</a:t>
            </a:r>
          </a:p>
        </p:txBody>
      </p:sp>
      <p:sp>
        <p:nvSpPr>
          <p:cNvPr id="35845" name="Rectangle 3"/>
          <p:cNvSpPr>
            <a:spLocks noGrp="1" noChangeArrowheads="1"/>
          </p:cNvSpPr>
          <p:nvPr>
            <p:ph type="body" idx="4294967295"/>
          </p:nvPr>
        </p:nvSpPr>
        <p:spPr>
          <a:xfrm>
            <a:off x="363538" y="1406525"/>
            <a:ext cx="8062912" cy="5472113"/>
          </a:xfrm>
        </p:spPr>
        <p:txBody>
          <a:bodyPr/>
          <a:lstStyle/>
          <a:p>
            <a:pPr marL="344488" indent="-344488" eaLnBrk="1" hangingPunct="1">
              <a:buClr>
                <a:srgbClr val="0070C0"/>
              </a:buClr>
            </a:pPr>
            <a:r>
              <a:rPr lang="en-US" dirty="0" smtClean="0"/>
              <a:t>So, PPF is bow-shaped when different workers have different skills, different opportunity costs of producing one good in terms of the other.  </a:t>
            </a:r>
          </a:p>
          <a:p>
            <a:pPr marL="344488" indent="-344488" eaLnBrk="1" hangingPunct="1">
              <a:buClr>
                <a:srgbClr val="0070C0"/>
              </a:buClr>
            </a:pPr>
            <a:r>
              <a:rPr lang="en-US" dirty="0" smtClean="0"/>
              <a:t>The PPF would also be bow-shaped when there is some other resource, or mix of resources with varying opportunity costs</a:t>
            </a:r>
          </a:p>
          <a:p>
            <a:pPr marL="344488" indent="-344488" eaLnBrk="1" hangingPunct="1">
              <a:spcBef>
                <a:spcPct val="15000"/>
              </a:spcBef>
              <a:buClr>
                <a:srgbClr val="0070C0"/>
              </a:buClr>
              <a:buFont typeface="Wingdings" charset="2"/>
              <a:buNone/>
            </a:pPr>
            <a:r>
              <a:rPr lang="en-US" dirty="0" smtClean="0"/>
              <a:t>	(</a:t>
            </a:r>
            <a:r>
              <a:rPr lang="en-US" i="1" dirty="0" smtClean="0"/>
              <a:t>E.g.</a:t>
            </a:r>
            <a:r>
              <a:rPr lang="en-US" dirty="0" smtClean="0"/>
              <a:t>, different types of land suited for </a:t>
            </a:r>
            <a:br>
              <a:rPr lang="en-US" dirty="0" smtClean="0"/>
            </a:br>
            <a:r>
              <a:rPr lang="en-US" dirty="0" smtClean="0"/>
              <a:t>different uses).</a:t>
            </a:r>
          </a:p>
        </p:txBody>
      </p:sp>
    </p:spTree>
    <p:extLst>
      <p:ext uri="{BB962C8B-B14F-4D97-AF65-F5344CB8AC3E}">
        <p14:creationId xmlns:p14="http://schemas.microsoft.com/office/powerpoint/2010/main" xmlns="" val="1401715738"/>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p:txBody>
          <a:bodyPr/>
          <a:lstStyle/>
          <a:p>
            <a:pPr eaLnBrk="1" hangingPunct="1"/>
            <a:r>
              <a:rPr lang="en-US" sz="3600" smtClean="0">
                <a:solidFill>
                  <a:schemeClr val="tx1"/>
                </a:solidFill>
              </a:rPr>
              <a:t>The PPF:  A Summary</a:t>
            </a:r>
          </a:p>
        </p:txBody>
      </p:sp>
      <p:sp>
        <p:nvSpPr>
          <p:cNvPr id="142339" name="Rectangle 3"/>
          <p:cNvSpPr>
            <a:spLocks noGrp="1" noChangeArrowheads="1"/>
          </p:cNvSpPr>
          <p:nvPr>
            <p:ph type="body" idx="4294967295"/>
          </p:nvPr>
        </p:nvSpPr>
        <p:spPr>
          <a:xfrm>
            <a:off x="373063" y="1008063"/>
            <a:ext cx="8313737" cy="1584325"/>
          </a:xfrm>
        </p:spPr>
        <p:txBody>
          <a:bodyPr/>
          <a:lstStyle/>
          <a:p>
            <a:pPr eaLnBrk="1" hangingPunct="1">
              <a:buClr>
                <a:srgbClr val="0070C0"/>
              </a:buClr>
            </a:pPr>
            <a:r>
              <a:rPr lang="en-US" smtClean="0"/>
              <a:t>The PPF shows all combinations of two goods that an economy can possibly produce, </a:t>
            </a:r>
            <a:br>
              <a:rPr lang="en-US" smtClean="0"/>
            </a:br>
            <a:r>
              <a:rPr lang="en-US" smtClean="0"/>
              <a:t>given its resources and technology. </a:t>
            </a:r>
          </a:p>
        </p:txBody>
      </p:sp>
      <p:sp>
        <p:nvSpPr>
          <p:cNvPr id="142341" name="Rectangle 5"/>
          <p:cNvSpPr>
            <a:spLocks noChangeArrowheads="1"/>
          </p:cNvSpPr>
          <p:nvPr/>
        </p:nvSpPr>
        <p:spPr bwMode="auto">
          <a:xfrm>
            <a:off x="371475" y="2657475"/>
            <a:ext cx="8229600" cy="191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342900" indent="-342900">
              <a:lnSpc>
                <a:spcPct val="105000"/>
              </a:lnSpc>
              <a:spcBef>
                <a:spcPct val="45000"/>
              </a:spcBef>
              <a:buClr>
                <a:srgbClr val="0070C0"/>
              </a:buClr>
              <a:buSzPct val="120000"/>
              <a:buFont typeface="Wingdings" charset="2"/>
              <a:buChar char="§"/>
            </a:pPr>
            <a:r>
              <a:rPr lang="en-US" sz="2800">
                <a:cs typeface="Arial" charset="0"/>
              </a:rPr>
              <a:t>The PPF illustrates the concepts of </a:t>
            </a:r>
            <a:br>
              <a:rPr lang="en-US" sz="2800">
                <a:cs typeface="Arial" charset="0"/>
              </a:rPr>
            </a:br>
            <a:r>
              <a:rPr lang="en-US" sz="2800">
                <a:cs typeface="Arial" charset="0"/>
              </a:rPr>
              <a:t>tradeoff and opportunity cost, </a:t>
            </a:r>
            <a:br>
              <a:rPr lang="en-US" sz="2800">
                <a:cs typeface="Arial" charset="0"/>
              </a:rPr>
            </a:br>
            <a:r>
              <a:rPr lang="en-US" sz="2800">
                <a:cs typeface="Arial" charset="0"/>
              </a:rPr>
              <a:t>efficiency and inefficiency, </a:t>
            </a:r>
            <a:br>
              <a:rPr lang="en-US" sz="2800">
                <a:cs typeface="Arial" charset="0"/>
              </a:rPr>
            </a:br>
            <a:r>
              <a:rPr lang="en-US" sz="2800">
                <a:cs typeface="Arial" charset="0"/>
              </a:rPr>
              <a:t>unemployment, and economic growth.  </a:t>
            </a:r>
          </a:p>
        </p:txBody>
      </p:sp>
      <p:sp>
        <p:nvSpPr>
          <p:cNvPr id="142342" name="Rectangle 6"/>
          <p:cNvSpPr>
            <a:spLocks noChangeArrowheads="1"/>
          </p:cNvSpPr>
          <p:nvPr/>
        </p:nvSpPr>
        <p:spPr bwMode="auto">
          <a:xfrm>
            <a:off x="371475" y="4746625"/>
            <a:ext cx="8229600" cy="1063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342900" indent="-342900">
              <a:lnSpc>
                <a:spcPct val="105000"/>
              </a:lnSpc>
              <a:spcBef>
                <a:spcPct val="45000"/>
              </a:spcBef>
              <a:buClr>
                <a:srgbClr val="0070C0"/>
              </a:buClr>
              <a:buSzPct val="120000"/>
              <a:buFont typeface="Wingdings" charset="2"/>
              <a:buChar char="§"/>
            </a:pPr>
            <a:r>
              <a:rPr lang="en-US" sz="2800">
                <a:cs typeface="Arial" charset="0"/>
              </a:rPr>
              <a:t>A bow-shaped PPF illustrates the concept of increasing opportunity cost.  </a:t>
            </a:r>
          </a:p>
        </p:txBody>
      </p:sp>
    </p:spTree>
    <p:extLst>
      <p:ext uri="{BB962C8B-B14F-4D97-AF65-F5344CB8AC3E}">
        <p14:creationId xmlns:p14="http://schemas.microsoft.com/office/powerpoint/2010/main" xmlns="" val="213016212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TLE" val=""/>
  <p:tag name="CHARTLABELS" val=""/>
  <p:tag name="VALUES" val=" "/>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777</TotalTime>
  <Words>2686</Words>
  <Application>Microsoft Office PowerPoint</Application>
  <PresentationFormat>On-screen Show (4:3)</PresentationFormat>
  <Paragraphs>335</Paragraphs>
  <Slides>30</Slides>
  <Notes>23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Office Theme</vt:lpstr>
      <vt:lpstr>Chart</vt:lpstr>
      <vt:lpstr>Chapter 1 Recommended Questions</vt:lpstr>
      <vt:lpstr>Chapter 2 Thinking Like an Economist</vt:lpstr>
      <vt:lpstr>Models and Assumptions</vt:lpstr>
      <vt:lpstr>Our First Model:    The Circular-Flow Diagram</vt:lpstr>
      <vt:lpstr>Factors of Production</vt:lpstr>
      <vt:lpstr>FIGURE 1:   The Circular-Flow Diagram</vt:lpstr>
      <vt:lpstr>FIGURE 1:   The Circular-Flow Diagram</vt:lpstr>
      <vt:lpstr>Examining the effects of a minimum wage with the circular model</vt:lpstr>
      <vt:lpstr>The Economist is a Social SCIENTIST</vt:lpstr>
      <vt:lpstr>Positive vs. Normative Statements</vt:lpstr>
      <vt:lpstr>Our Second Model:    The Production Possibilities Frontier</vt:lpstr>
      <vt:lpstr>PPF Example</vt:lpstr>
      <vt:lpstr>PPF Example</vt:lpstr>
      <vt:lpstr>Slide 14</vt:lpstr>
      <vt:lpstr>Answers</vt:lpstr>
      <vt:lpstr>Answers</vt:lpstr>
      <vt:lpstr>The PPF:  What We Know So Far</vt:lpstr>
      <vt:lpstr>The PPF and Opportunity Cost</vt:lpstr>
      <vt:lpstr>The PPF and Opportunity Cost</vt:lpstr>
      <vt:lpstr>Example: PPF and Opportunity Cost</vt:lpstr>
      <vt:lpstr>Answer:</vt:lpstr>
      <vt:lpstr>Economic Growth and the PPF</vt:lpstr>
      <vt:lpstr>Technology improvement in one good only</vt:lpstr>
      <vt:lpstr>The Shape of the PPF</vt:lpstr>
      <vt:lpstr>Why the PPF Might Be Bow-Shaped</vt:lpstr>
      <vt:lpstr>Why the PPF Might Be Bow-Shaped</vt:lpstr>
      <vt:lpstr>Why the PPF Might Be Bow-Shaped</vt:lpstr>
      <vt:lpstr>Another Example: Military Spending vs. Consumer Products</vt:lpstr>
      <vt:lpstr>Why the PPF Might Be Bow-Shaped</vt:lpstr>
      <vt:lpstr>The PPF:  A 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Dylanium</dc:creator>
  <cp:lastModifiedBy>Meghan O'Meara</cp:lastModifiedBy>
  <cp:revision>17</cp:revision>
  <dcterms:created xsi:type="dcterms:W3CDTF">2014-01-13T01:25:49Z</dcterms:created>
  <dcterms:modified xsi:type="dcterms:W3CDTF">2014-09-09T20:59:08Z</dcterms:modified>
</cp:coreProperties>
</file>