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80" r:id="rId2"/>
    <p:sldId id="297" r:id="rId3"/>
    <p:sldId id="329" r:id="rId4"/>
    <p:sldId id="299" r:id="rId5"/>
    <p:sldId id="300" r:id="rId6"/>
    <p:sldId id="301" r:id="rId7"/>
    <p:sldId id="302" r:id="rId8"/>
    <p:sldId id="303" r:id="rId9"/>
    <p:sldId id="304" r:id="rId10"/>
    <p:sldId id="305" r:id="rId11"/>
    <p:sldId id="328"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0" r:id="rId27"/>
    <p:sldId id="321" r:id="rId28"/>
    <p:sldId id="322" r:id="rId29"/>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781"/>
    <p:restoredTop sz="62737" autoAdjust="0"/>
  </p:normalViewPr>
  <p:slideViewPr>
    <p:cSldViewPr>
      <p:cViewPr>
        <p:scale>
          <a:sx n="76" d="100"/>
          <a:sy n="76" d="100"/>
        </p:scale>
        <p:origin x="352" y="2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2830" tIns="46415" rIns="92830" bIns="46415" rtlCol="0"/>
          <a:lstStyle>
            <a:lvl1pPr algn="l">
              <a:defRPr sz="1200"/>
            </a:lvl1pPr>
          </a:lstStyle>
          <a:p>
            <a:endParaRPr lang="en-CA"/>
          </a:p>
        </p:txBody>
      </p:sp>
      <p:sp>
        <p:nvSpPr>
          <p:cNvPr id="3" name="Date Placeholder 2"/>
          <p:cNvSpPr>
            <a:spLocks noGrp="1"/>
          </p:cNvSpPr>
          <p:nvPr>
            <p:ph type="dt" idx="1"/>
          </p:nvPr>
        </p:nvSpPr>
        <p:spPr>
          <a:xfrm>
            <a:off x="3970938" y="0"/>
            <a:ext cx="3037840" cy="461804"/>
          </a:xfrm>
          <a:prstGeom prst="rect">
            <a:avLst/>
          </a:prstGeom>
        </p:spPr>
        <p:txBody>
          <a:bodyPr vert="horz" lIns="92830" tIns="46415" rIns="92830" bIns="46415" rtlCol="0"/>
          <a:lstStyle>
            <a:lvl1pPr algn="r">
              <a:defRPr sz="1200"/>
            </a:lvl1pPr>
          </a:lstStyle>
          <a:p>
            <a:fld id="{FD495911-C2A3-4FF6-A563-8F0D392AE7E4}" type="datetimeFigureOut">
              <a:rPr lang="en-CA" smtClean="0"/>
              <a:pPr/>
              <a:t>2018-09-07</a:t>
            </a:fld>
            <a:endParaRPr lang="en-CA"/>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2830" tIns="46415" rIns="92830" bIns="46415" rtlCol="0" anchor="ctr"/>
          <a:lstStyle/>
          <a:p>
            <a:endParaRPr lang="en-CA"/>
          </a:p>
        </p:txBody>
      </p:sp>
      <p:sp>
        <p:nvSpPr>
          <p:cNvPr id="5" name="Notes Placeholder 4"/>
          <p:cNvSpPr>
            <a:spLocks noGrp="1"/>
          </p:cNvSpPr>
          <p:nvPr>
            <p:ph type="body" sz="quarter" idx="3"/>
          </p:nvPr>
        </p:nvSpPr>
        <p:spPr>
          <a:xfrm>
            <a:off x="701040" y="4387136"/>
            <a:ext cx="5608320" cy="4156234"/>
          </a:xfrm>
          <a:prstGeom prst="rect">
            <a:avLst/>
          </a:prstGeom>
        </p:spPr>
        <p:txBody>
          <a:bodyPr vert="horz" lIns="92830" tIns="46415" rIns="92830" bIns="4641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772668"/>
            <a:ext cx="3037840" cy="461804"/>
          </a:xfrm>
          <a:prstGeom prst="rect">
            <a:avLst/>
          </a:prstGeom>
        </p:spPr>
        <p:txBody>
          <a:bodyPr vert="horz" lIns="92830" tIns="46415" rIns="92830" bIns="46415"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772668"/>
            <a:ext cx="3037840" cy="461804"/>
          </a:xfrm>
          <a:prstGeom prst="rect">
            <a:avLst/>
          </a:prstGeom>
        </p:spPr>
        <p:txBody>
          <a:bodyPr vert="horz" lIns="92830" tIns="46415" rIns="92830" bIns="46415" rtlCol="0" anchor="b"/>
          <a:lstStyle>
            <a:lvl1pPr algn="r">
              <a:defRPr sz="1200"/>
            </a:lvl1pPr>
          </a:lstStyle>
          <a:p>
            <a:fld id="{D04FC9E3-0C44-43C2-BA78-7CC70738FDDA}" type="slidenum">
              <a:rPr lang="en-CA" smtClean="0"/>
              <a:pPr/>
              <a:t>‹#›</a:t>
            </a:fld>
            <a:endParaRPr lang="en-CA"/>
          </a:p>
        </p:txBody>
      </p:sp>
    </p:spTree>
    <p:extLst>
      <p:ext uri="{BB962C8B-B14F-4D97-AF65-F5344CB8AC3E}">
        <p14:creationId xmlns:p14="http://schemas.microsoft.com/office/powerpoint/2010/main" val="4215174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Foms</a:t>
            </a:r>
            <a:r>
              <a:rPr lang="en-US" dirty="0" smtClean="0"/>
              <a:t> more</a:t>
            </a:r>
            <a:r>
              <a:rPr lang="en-US" baseline="0" dirty="0" smtClean="0"/>
              <a:t> complex secondary structures </a:t>
            </a:r>
          </a:p>
          <a:p>
            <a:endParaRPr lang="en-US" baseline="0" dirty="0" smtClean="0"/>
          </a:p>
          <a:p>
            <a:r>
              <a:rPr lang="en-US" baseline="0" dirty="0" smtClean="0"/>
              <a:t>Heterogeneous nuclear RNA interchangeable with pre-mRNA </a:t>
            </a:r>
          </a:p>
          <a:p>
            <a:endParaRPr lang="en-US" baseline="0" dirty="0" smtClean="0"/>
          </a:p>
          <a:p>
            <a:r>
              <a:rPr lang="en-US" baseline="0" dirty="0" smtClean="0"/>
              <a:t>Functional RNA  - non coding </a:t>
            </a:r>
          </a:p>
          <a:p>
            <a:r>
              <a:rPr lang="en-US" baseline="0" dirty="0" smtClean="0"/>
              <a:t>Most form the rRNA and tRNA </a:t>
            </a:r>
          </a:p>
          <a:p>
            <a:r>
              <a:rPr lang="en-US" baseline="0" dirty="0" smtClean="0"/>
              <a:t>	the nucleotides in those are highly modified not the typical T and A, </a:t>
            </a:r>
            <a:r>
              <a:rPr lang="en-US" baseline="0" dirty="0" err="1" smtClean="0"/>
              <a:t>etc</a:t>
            </a:r>
            <a:r>
              <a:rPr lang="en-US" baseline="0" dirty="0" smtClean="0"/>
              <a:t> </a:t>
            </a:r>
          </a:p>
          <a:p>
            <a:r>
              <a:rPr lang="en-US" baseline="0" dirty="0" smtClean="0"/>
              <a:t>	not surprising they are so </a:t>
            </a:r>
            <a:r>
              <a:rPr lang="en-US" baseline="0" dirty="0" err="1" smtClean="0"/>
              <a:t>abunden</a:t>
            </a:r>
            <a:r>
              <a:rPr lang="en-US" baseline="0" dirty="0" smtClean="0"/>
              <a:t> </a:t>
            </a:r>
          </a:p>
          <a:p>
            <a:r>
              <a:rPr lang="en-US" baseline="0" dirty="0" smtClean="0"/>
              <a:t>snRNA helps find the introns to splice it out </a:t>
            </a:r>
          </a:p>
          <a:p>
            <a:endParaRPr lang="en-US" baseline="0" dirty="0" smtClean="0"/>
          </a:p>
          <a:p>
            <a:r>
              <a:rPr lang="en-US" baseline="0" dirty="0" smtClean="0"/>
              <a:t>miRNA and siRNA emerging of having bigger impact on biology </a:t>
            </a:r>
          </a:p>
          <a:p>
            <a:r>
              <a:rPr lang="en-US" baseline="0" dirty="0" smtClean="0"/>
              <a:t>	miRNA are single </a:t>
            </a:r>
            <a:r>
              <a:rPr lang="en-US" baseline="0" dirty="0" err="1" smtClean="0"/>
              <a:t>stranted</a:t>
            </a:r>
            <a:r>
              <a:rPr lang="en-US" baseline="0" dirty="0" smtClean="0"/>
              <a:t> RNA they are about 22 nucleotides – play a role in regulating stability in mRNA </a:t>
            </a:r>
            <a:r>
              <a:rPr lang="en-US" baseline="0" dirty="0" err="1" smtClean="0"/>
              <a:t>transripts</a:t>
            </a:r>
            <a:r>
              <a:rPr lang="en-US" baseline="0" dirty="0" smtClean="0"/>
              <a:t>; they typically bind to 3’ end of transcript; targeting microRNA you can shorter life line of transcription RNA </a:t>
            </a:r>
          </a:p>
          <a:p>
            <a:r>
              <a:rPr lang="en-US" baseline="0" dirty="0" smtClean="0"/>
              <a:t>	siRNA is double stranded RNA and can do similar things as miRNA </a:t>
            </a:r>
          </a:p>
          <a:p>
            <a:r>
              <a:rPr lang="en-US" baseline="0" dirty="0" smtClean="0"/>
              <a:t>	these two have new role in gene expression – looking at their role in defense viral infections </a:t>
            </a:r>
          </a:p>
          <a:p>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2</a:t>
            </a:fld>
            <a:endParaRPr lang="en-CA"/>
          </a:p>
        </p:txBody>
      </p:sp>
    </p:spTree>
    <p:extLst>
      <p:ext uri="{BB962C8B-B14F-4D97-AF65-F5344CB8AC3E}">
        <p14:creationId xmlns:p14="http://schemas.microsoft.com/office/powerpoint/2010/main" val="394105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a:t>
            </a:r>
            <a:r>
              <a:rPr lang="en-US" baseline="0" dirty="0" smtClean="0"/>
              <a:t> IN WRONG PLACE </a:t>
            </a:r>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3</a:t>
            </a:fld>
            <a:endParaRPr lang="en-CA"/>
          </a:p>
        </p:txBody>
      </p:sp>
    </p:spTree>
    <p:extLst>
      <p:ext uri="{BB962C8B-B14F-4D97-AF65-F5344CB8AC3E}">
        <p14:creationId xmlns:p14="http://schemas.microsoft.com/office/powerpoint/2010/main" val="481674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Heavily</a:t>
            </a:r>
            <a:r>
              <a:rPr lang="en-US" baseline="0" dirty="0" smtClean="0"/>
              <a:t> processed in eukaryotes </a:t>
            </a:r>
          </a:p>
          <a:p>
            <a:pPr marL="171450" indent="-171450">
              <a:buFontTx/>
              <a:buChar char="-"/>
            </a:pPr>
            <a:r>
              <a:rPr lang="en-US" baseline="0" dirty="0" smtClean="0"/>
              <a:t>End modification im0ortant</a:t>
            </a:r>
          </a:p>
          <a:p>
            <a:pPr marL="628650" lvl="1" indent="-171450">
              <a:buFontTx/>
              <a:buChar char="-"/>
            </a:pPr>
            <a:r>
              <a:rPr lang="en-US" baseline="0" dirty="0" smtClean="0"/>
              <a:t>5’ cap added </a:t>
            </a:r>
          </a:p>
          <a:p>
            <a:pPr marL="628650" lvl="1" indent="-171450">
              <a:buFontTx/>
              <a:buChar char="-"/>
            </a:pPr>
            <a:r>
              <a:rPr lang="en-US" baseline="0" dirty="0" smtClean="0"/>
              <a:t>Poly (A) tail</a:t>
            </a:r>
          </a:p>
          <a:p>
            <a:pPr marL="171450" lvl="0" indent="-171450">
              <a:buFontTx/>
              <a:buChar char="-"/>
            </a:pPr>
            <a:r>
              <a:rPr lang="en-US" baseline="0" dirty="0" smtClean="0"/>
              <a:t>Splicing </a:t>
            </a:r>
          </a:p>
          <a:p>
            <a:pPr marL="171450" lvl="0" indent="-171450">
              <a:buFontTx/>
              <a:buChar char="-"/>
            </a:pPr>
            <a:r>
              <a:rPr lang="en-US" baseline="0" dirty="0" smtClean="0"/>
              <a:t>Cutting </a:t>
            </a:r>
          </a:p>
          <a:p>
            <a:pPr marL="628650" lvl="1" indent="-171450">
              <a:buFontTx/>
              <a:buChar char="-"/>
            </a:pPr>
            <a:r>
              <a:rPr lang="en-US" baseline="0" dirty="0" smtClean="0"/>
              <a:t>Make one pre </a:t>
            </a:r>
            <a:r>
              <a:rPr lang="en-US" baseline="0" dirty="0" err="1" smtClean="0"/>
              <a:t>mrna</a:t>
            </a:r>
            <a:r>
              <a:rPr lang="en-US" baseline="0" dirty="0" smtClean="0"/>
              <a:t> and form multiple </a:t>
            </a:r>
            <a:r>
              <a:rPr lang="en-US" baseline="0" dirty="0" err="1" smtClean="0"/>
              <a:t>rna</a:t>
            </a:r>
            <a:endParaRPr lang="en-US" baseline="0" dirty="0" smtClean="0"/>
          </a:p>
          <a:p>
            <a:pPr marL="171450" lvl="0" indent="-171450">
              <a:buFontTx/>
              <a:buChar char="-"/>
            </a:pPr>
            <a:r>
              <a:rPr lang="en-US" baseline="0" dirty="0" smtClean="0"/>
              <a:t>Chemical modification </a:t>
            </a:r>
          </a:p>
          <a:p>
            <a:pPr marL="628650" lvl="1" indent="-171450">
              <a:buFontTx/>
              <a:buChar char="-"/>
            </a:pPr>
            <a:r>
              <a:rPr lang="en-US" baseline="0" dirty="0" smtClean="0"/>
              <a:t>Extensive chemical modification to </a:t>
            </a:r>
            <a:r>
              <a:rPr lang="en-US" baseline="0" dirty="0" err="1" smtClean="0"/>
              <a:t>creae</a:t>
            </a:r>
            <a:r>
              <a:rPr lang="en-US" baseline="0" dirty="0" smtClean="0"/>
              <a:t> extensive structures </a:t>
            </a:r>
          </a:p>
        </p:txBody>
      </p:sp>
      <p:sp>
        <p:nvSpPr>
          <p:cNvPr id="4" name="Slide Number Placeholder 3"/>
          <p:cNvSpPr>
            <a:spLocks noGrp="1"/>
          </p:cNvSpPr>
          <p:nvPr>
            <p:ph type="sldNum" sz="quarter" idx="10"/>
          </p:nvPr>
        </p:nvSpPr>
        <p:spPr/>
        <p:txBody>
          <a:bodyPr/>
          <a:lstStyle/>
          <a:p>
            <a:fld id="{D04FC9E3-0C44-43C2-BA78-7CC70738FDDA}" type="slidenum">
              <a:rPr lang="en-CA" smtClean="0"/>
              <a:pPr/>
              <a:t>4</a:t>
            </a:fld>
            <a:endParaRPr lang="en-CA"/>
          </a:p>
        </p:txBody>
      </p:sp>
    </p:spTree>
    <p:extLst>
      <p:ext uri="{BB962C8B-B14F-4D97-AF65-F5344CB8AC3E}">
        <p14:creationId xmlns:p14="http://schemas.microsoft.com/office/powerpoint/2010/main" val="560849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5</a:t>
            </a:fld>
            <a:endParaRPr lang="en-CA"/>
          </a:p>
        </p:txBody>
      </p:sp>
    </p:spTree>
    <p:extLst>
      <p:ext uri="{BB962C8B-B14F-4D97-AF65-F5344CB8AC3E}">
        <p14:creationId xmlns:p14="http://schemas.microsoft.com/office/powerpoint/2010/main" val="1893225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mRNA matches</a:t>
            </a:r>
            <a:r>
              <a:rPr lang="en-US" baseline="0" dirty="0" smtClean="0"/>
              <a:t> coding strand (5’ to 3’) excepts U instead of T</a:t>
            </a:r>
          </a:p>
          <a:p>
            <a:r>
              <a:rPr lang="en-US" baseline="0" dirty="0" smtClean="0"/>
              <a:t>	</a:t>
            </a:r>
            <a:r>
              <a:rPr lang="en-US" baseline="0" dirty="0" err="1" smtClean="0"/>
              <a:t>usuful</a:t>
            </a:r>
            <a:r>
              <a:rPr lang="en-US" baseline="0" dirty="0" smtClean="0"/>
              <a:t> you can read right of the DNA sequence and quickly </a:t>
            </a:r>
          </a:p>
          <a:p>
            <a:endParaRPr lang="en-US" baseline="0" dirty="0" smtClean="0"/>
          </a:p>
          <a:p>
            <a:r>
              <a:rPr lang="en-US" baseline="0" dirty="0" smtClean="0"/>
              <a:t>When shown as a single stranded its always 5’ to 3’ </a:t>
            </a:r>
          </a:p>
          <a:p>
            <a:endParaRPr lang="en-US" baseline="0" dirty="0" smtClean="0"/>
          </a:p>
          <a:p>
            <a:r>
              <a:rPr lang="en-US" baseline="0" dirty="0" smtClean="0"/>
              <a:t>In </a:t>
            </a:r>
            <a:r>
              <a:rPr lang="en-US" baseline="0" dirty="0" err="1" smtClean="0"/>
              <a:t>procaryotes</a:t>
            </a:r>
            <a:r>
              <a:rPr lang="en-US" baseline="0" dirty="0" smtClean="0"/>
              <a:t> sometime there is </a:t>
            </a:r>
            <a:r>
              <a:rPr lang="en-US" baseline="0" dirty="0" err="1" smtClean="0"/>
              <a:t>aternative</a:t>
            </a:r>
            <a:r>
              <a:rPr lang="en-US" baseline="0" dirty="0" smtClean="0"/>
              <a:t> start codons. In some </a:t>
            </a:r>
            <a:r>
              <a:rPr lang="en-US" baseline="0" dirty="0" err="1" smtClean="0"/>
              <a:t>organimss</a:t>
            </a:r>
            <a:r>
              <a:rPr lang="en-US" baseline="0" dirty="0" smtClean="0"/>
              <a:t> GTG or CTG can be used; more common in prokaryotes ex E. coli </a:t>
            </a:r>
          </a:p>
          <a:p>
            <a:r>
              <a:rPr lang="en-US" baseline="0" dirty="0" smtClean="0"/>
              <a:t>	even if the alternative is another amino acid it is still </a:t>
            </a:r>
            <a:r>
              <a:rPr lang="en-US" baseline="0" dirty="0" err="1" smtClean="0"/>
              <a:t>methlyline</a:t>
            </a:r>
            <a:r>
              <a:rPr lang="en-US" baseline="0" dirty="0" smtClean="0"/>
              <a:t> that will connect first </a:t>
            </a:r>
          </a:p>
          <a:p>
            <a:endParaRPr lang="en-US" baseline="0" dirty="0" smtClean="0"/>
          </a:p>
          <a:p>
            <a:r>
              <a:rPr lang="en-US" dirty="0" smtClean="0"/>
              <a:t>DNA</a:t>
            </a:r>
            <a:r>
              <a:rPr lang="en-US" baseline="0" dirty="0" smtClean="0"/>
              <a:t> is almost </a:t>
            </a:r>
            <a:r>
              <a:rPr lang="en-US" baseline="0" dirty="0" err="1" smtClean="0"/>
              <a:t>prctically</a:t>
            </a:r>
            <a:r>
              <a:rPr lang="en-US" baseline="0" dirty="0" smtClean="0"/>
              <a:t> conserved </a:t>
            </a:r>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6</a:t>
            </a:fld>
            <a:endParaRPr lang="en-CA"/>
          </a:p>
        </p:txBody>
      </p:sp>
    </p:spTree>
    <p:extLst>
      <p:ext uri="{BB962C8B-B14F-4D97-AF65-F5344CB8AC3E}">
        <p14:creationId xmlns:p14="http://schemas.microsoft.com/office/powerpoint/2010/main" val="12937649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Mitochondria genome</a:t>
            </a:r>
            <a:r>
              <a:rPr lang="en-US" baseline="0" dirty="0" smtClean="0"/>
              <a:t> is not as conservative – very diverse </a:t>
            </a:r>
          </a:p>
          <a:p>
            <a:endParaRPr lang="en-US" baseline="0" dirty="0" smtClean="0"/>
          </a:p>
          <a:p>
            <a:r>
              <a:rPr lang="en-US" baseline="0" dirty="0" smtClean="0"/>
              <a:t>Does happen sometimes in nuclear genome but less </a:t>
            </a:r>
            <a:r>
              <a:rPr lang="en-US" baseline="0" dirty="0" err="1" smtClean="0"/>
              <a:t>frequent,rare</a:t>
            </a:r>
            <a:r>
              <a:rPr lang="en-US" baseline="0" dirty="0" smtClean="0"/>
              <a:t>, </a:t>
            </a:r>
          </a:p>
          <a:p>
            <a:endParaRPr lang="en-US" baseline="0" dirty="0" smtClean="0"/>
          </a:p>
          <a:p>
            <a:r>
              <a:rPr lang="en-US" baseline="0" dirty="0" smtClean="0"/>
              <a:t>On the most common residues to be converted into something else is </a:t>
            </a:r>
            <a:r>
              <a:rPr lang="en-US" baseline="0" dirty="0" err="1" smtClean="0"/>
              <a:t>Arg</a:t>
            </a:r>
            <a:r>
              <a:rPr lang="en-US" baseline="0" dirty="0" smtClean="0"/>
              <a:t> is because </a:t>
            </a:r>
            <a:r>
              <a:rPr lang="en-US" baseline="0" dirty="0" err="1" smtClean="0"/>
              <a:t>theres</a:t>
            </a:r>
            <a:r>
              <a:rPr lang="en-US" baseline="0" dirty="0" smtClean="0"/>
              <a:t> a lot of functional </a:t>
            </a:r>
            <a:r>
              <a:rPr lang="en-US" baseline="0" dirty="0" err="1" smtClean="0"/>
              <a:t>redundency</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7</a:t>
            </a:fld>
            <a:endParaRPr lang="en-CA"/>
          </a:p>
        </p:txBody>
      </p:sp>
    </p:spTree>
    <p:extLst>
      <p:ext uri="{BB962C8B-B14F-4D97-AF65-F5344CB8AC3E}">
        <p14:creationId xmlns:p14="http://schemas.microsoft.com/office/powerpoint/2010/main" val="1438975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Processig</a:t>
            </a:r>
            <a:r>
              <a:rPr lang="en-US" dirty="0" smtClean="0"/>
              <a:t> of the polypeptides</a:t>
            </a:r>
            <a:r>
              <a:rPr lang="en-US" baseline="0" dirty="0" smtClean="0"/>
              <a:t> to have alternative </a:t>
            </a:r>
            <a:r>
              <a:rPr lang="en-US" baseline="0" dirty="0" err="1" smtClean="0"/>
              <a:t>protei</a:t>
            </a:r>
            <a:r>
              <a:rPr lang="en-US" baseline="0" dirty="0" smtClean="0"/>
              <a:t> </a:t>
            </a:r>
            <a:r>
              <a:rPr lang="en-US" baseline="0" dirty="0" err="1" smtClean="0"/>
              <a:t>nformed</a:t>
            </a:r>
            <a:r>
              <a:rPr lang="en-US" baseline="0" dirty="0" smtClean="0"/>
              <a:t> </a:t>
            </a:r>
          </a:p>
          <a:p>
            <a:r>
              <a:rPr lang="en-US" baseline="0" dirty="0" smtClean="0"/>
              <a:t>Polypeptides can undergo same type of modification </a:t>
            </a:r>
          </a:p>
          <a:p>
            <a:r>
              <a:rPr lang="en-US" baseline="0" dirty="0" smtClean="0"/>
              <a:t>	</a:t>
            </a:r>
            <a:r>
              <a:rPr lang="en-US" baseline="0" dirty="0" err="1" smtClean="0"/>
              <a:t>foliding</a:t>
            </a:r>
            <a:r>
              <a:rPr lang="en-US" baseline="0" dirty="0" smtClean="0"/>
              <a:t> –hydrophobic </a:t>
            </a:r>
            <a:r>
              <a:rPr lang="en-US" baseline="0" dirty="0" err="1" smtClean="0"/>
              <a:t>colapse</a:t>
            </a:r>
            <a:r>
              <a:rPr lang="en-US" baseline="0" dirty="0" smtClean="0"/>
              <a:t>, </a:t>
            </a:r>
            <a:r>
              <a:rPr lang="en-US" baseline="0" dirty="0" err="1" smtClean="0"/>
              <a:t>enthropy</a:t>
            </a:r>
            <a:r>
              <a:rPr lang="en-US" baseline="0" dirty="0" smtClean="0"/>
              <a:t> driven – want the hydrophobic stuff in the middle to avoid contact with water. Forms tertiary structures </a:t>
            </a:r>
          </a:p>
          <a:p>
            <a:endParaRPr lang="en-US" baseline="0" dirty="0" smtClean="0"/>
          </a:p>
          <a:p>
            <a:r>
              <a:rPr lang="en-US" baseline="0" dirty="0" smtClean="0"/>
              <a:t>	proteolytic cleavage – number of proteases inactive until the end sequence is cut off to become active. Found in many viral genomes. After translation it will be clipped up to see various proteins now </a:t>
            </a:r>
            <a:r>
              <a:rPr lang="en-US" baseline="0" dirty="0" err="1" smtClean="0"/>
              <a:t>activ</a:t>
            </a:r>
            <a:r>
              <a:rPr lang="en-US" baseline="0" dirty="0" smtClean="0"/>
              <a:t> </a:t>
            </a:r>
          </a:p>
          <a:p>
            <a:r>
              <a:rPr lang="en-US" baseline="0" dirty="0" smtClean="0"/>
              <a:t>	chemical modification – vast majority undergo some kind of chemical modification  (PTMs –post translational modification) example – phosphorylation, or adding sugars (happens in eukaryote ), can be </a:t>
            </a:r>
            <a:r>
              <a:rPr lang="en-US" baseline="0" dirty="0" err="1" smtClean="0"/>
              <a:t>prenlated</a:t>
            </a:r>
            <a:r>
              <a:rPr lang="en-US" baseline="0" dirty="0" smtClean="0"/>
              <a:t> (add carbon to them). One </a:t>
            </a:r>
            <a:r>
              <a:rPr lang="en-US" baseline="0" dirty="0" err="1" smtClean="0"/>
              <a:t>sinlge</a:t>
            </a:r>
            <a:r>
              <a:rPr lang="en-US" baseline="0" dirty="0" smtClean="0"/>
              <a:t> ploy can be converted into many different proteins. </a:t>
            </a:r>
          </a:p>
          <a:p>
            <a:r>
              <a:rPr lang="en-US" baseline="0" dirty="0" smtClean="0"/>
              <a:t>	</a:t>
            </a:r>
            <a:r>
              <a:rPr lang="en-US" baseline="0" dirty="0" err="1" smtClean="0"/>
              <a:t>itein</a:t>
            </a:r>
            <a:r>
              <a:rPr lang="en-US" baseline="0" dirty="0" smtClean="0"/>
              <a:t> splicing- section of the polypeptide gets spliced </a:t>
            </a:r>
            <a:r>
              <a:rPr lang="en-US" baseline="0" dirty="0" err="1" smtClean="0"/>
              <a:t>out.non</a:t>
            </a:r>
            <a:r>
              <a:rPr lang="en-US" baseline="0" dirty="0" smtClean="0"/>
              <a:t> functional </a:t>
            </a:r>
            <a:r>
              <a:rPr lang="en-US" baseline="0" dirty="0" smtClean="0">
                <a:sym typeface="Wingdings"/>
              </a:rPr>
              <a:t> to functional </a:t>
            </a:r>
            <a:endParaRPr lang="en-US" baseline="0" dirty="0" smtClean="0"/>
          </a:p>
        </p:txBody>
      </p:sp>
      <p:sp>
        <p:nvSpPr>
          <p:cNvPr id="4" name="Slide Number Placeholder 3"/>
          <p:cNvSpPr>
            <a:spLocks noGrp="1"/>
          </p:cNvSpPr>
          <p:nvPr>
            <p:ph type="sldNum" sz="quarter" idx="10"/>
          </p:nvPr>
        </p:nvSpPr>
        <p:spPr/>
        <p:txBody>
          <a:bodyPr/>
          <a:lstStyle/>
          <a:p>
            <a:fld id="{D04FC9E3-0C44-43C2-BA78-7CC70738FDDA}" type="slidenum">
              <a:rPr lang="en-CA" smtClean="0"/>
              <a:pPr/>
              <a:t>8</a:t>
            </a:fld>
            <a:endParaRPr lang="en-CA"/>
          </a:p>
        </p:txBody>
      </p:sp>
    </p:spTree>
    <p:extLst>
      <p:ext uri="{BB962C8B-B14F-4D97-AF65-F5344CB8AC3E}">
        <p14:creationId xmlns:p14="http://schemas.microsoft.com/office/powerpoint/2010/main" val="917529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9</a:t>
            </a:fld>
            <a:endParaRPr lang="en-CA"/>
          </a:p>
        </p:txBody>
      </p:sp>
    </p:spTree>
    <p:extLst>
      <p:ext uri="{BB962C8B-B14F-4D97-AF65-F5344CB8AC3E}">
        <p14:creationId xmlns:p14="http://schemas.microsoft.com/office/powerpoint/2010/main" val="1288458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err="1" smtClean="0"/>
              <a:t>Restiction</a:t>
            </a:r>
            <a:r>
              <a:rPr lang="en-CA" dirty="0" smtClean="0"/>
              <a:t> endonucleases cut DNA at specific site and </a:t>
            </a:r>
            <a:r>
              <a:rPr lang="en-CA" dirty="0" err="1" smtClean="0"/>
              <a:t>exonucleaases</a:t>
            </a:r>
            <a:r>
              <a:rPr lang="en-CA" baseline="0" dirty="0" smtClean="0"/>
              <a:t> cut at the end </a:t>
            </a:r>
          </a:p>
          <a:p>
            <a:r>
              <a:rPr lang="en-CA" baseline="0" dirty="0" smtClean="0"/>
              <a:t>They are naturally </a:t>
            </a:r>
            <a:r>
              <a:rPr lang="en-CA" baseline="0" dirty="0" err="1" smtClean="0"/>
              <a:t>occuring</a:t>
            </a:r>
            <a:r>
              <a:rPr lang="en-CA" baseline="0" dirty="0" smtClean="0"/>
              <a:t> enzymes – almost exclusively from bacteria; they use them to protect themselves from viruses</a:t>
            </a:r>
          </a:p>
          <a:p>
            <a:r>
              <a:rPr lang="en-CA" baseline="0" dirty="0" smtClean="0"/>
              <a:t>	it need to be sequence selection </a:t>
            </a:r>
            <a:r>
              <a:rPr lang="en-CA" baseline="0" dirty="0" err="1" smtClean="0"/>
              <a:t>soyou</a:t>
            </a:r>
            <a:r>
              <a:rPr lang="en-CA" baseline="0" dirty="0" smtClean="0"/>
              <a:t> </a:t>
            </a:r>
            <a:r>
              <a:rPr lang="en-CA" baseline="0" dirty="0" err="1" smtClean="0"/>
              <a:t>odnt</a:t>
            </a:r>
            <a:r>
              <a:rPr lang="en-CA" baseline="0" dirty="0" smtClean="0"/>
              <a:t> chew up bacterial </a:t>
            </a:r>
            <a:r>
              <a:rPr lang="en-CA" baseline="0" dirty="0" err="1" smtClean="0"/>
              <a:t>genoe</a:t>
            </a:r>
            <a:r>
              <a:rPr lang="en-CA" baseline="0" dirty="0" smtClean="0"/>
              <a:t> </a:t>
            </a:r>
          </a:p>
          <a:p>
            <a:endParaRPr lang="en-CA" baseline="0" dirty="0" smtClean="0"/>
          </a:p>
          <a:p>
            <a:r>
              <a:rPr lang="en-CA" baseline="0" dirty="0" smtClean="0"/>
              <a:t>Blunt ends cut the </a:t>
            </a:r>
            <a:r>
              <a:rPr lang="en-CA" baseline="0" dirty="0" err="1" smtClean="0"/>
              <a:t>phophos</a:t>
            </a:r>
            <a:r>
              <a:rPr lang="en-CA" baseline="0" dirty="0" smtClean="0"/>
              <a:t> ester at the same spot on both </a:t>
            </a:r>
            <a:r>
              <a:rPr lang="en-CA" baseline="0" dirty="0" err="1" smtClean="0"/>
              <a:t>strans</a:t>
            </a:r>
            <a:r>
              <a:rPr lang="en-CA" baseline="0" dirty="0" smtClean="0"/>
              <a:t> </a:t>
            </a:r>
          </a:p>
          <a:p>
            <a:r>
              <a:rPr lang="en-CA" baseline="0" dirty="0" smtClean="0"/>
              <a:t>Cohesive ends cuts at two different spots of the </a:t>
            </a:r>
            <a:r>
              <a:rPr lang="en-CA" baseline="0" dirty="0" err="1" smtClean="0"/>
              <a:t>phophodiester</a:t>
            </a:r>
            <a:r>
              <a:rPr lang="en-CA" baseline="0" dirty="0" smtClean="0"/>
              <a:t> backbone – they are left unpaired. </a:t>
            </a:r>
          </a:p>
          <a:p>
            <a:endParaRPr lang="en-CA" baseline="0" dirty="0" smtClean="0"/>
          </a:p>
          <a:p>
            <a:r>
              <a:rPr lang="en-CA" baseline="0" dirty="0" err="1" smtClean="0"/>
              <a:t>Exmaple</a:t>
            </a:r>
            <a:r>
              <a:rPr lang="en-CA" baseline="0" dirty="0" smtClean="0"/>
              <a:t> BamH1 leaves cohesive it cuts the specific sequence view pic </a:t>
            </a:r>
          </a:p>
          <a:p>
            <a:r>
              <a:rPr lang="en-CA" baseline="0" dirty="0" smtClean="0"/>
              <a:t>Cuts </a:t>
            </a:r>
            <a:r>
              <a:rPr lang="en-CA" baseline="0" dirty="0" err="1" smtClean="0"/>
              <a:t>palodromic</a:t>
            </a:r>
            <a:r>
              <a:rPr lang="en-CA" baseline="0" dirty="0" smtClean="0"/>
              <a:t> </a:t>
            </a:r>
            <a:r>
              <a:rPr lang="en-CA" baseline="0" dirty="0" err="1" smtClean="0"/>
              <a:t>sequecnes</a:t>
            </a:r>
            <a:r>
              <a:rPr lang="en-CA" baseline="0" dirty="0" smtClean="0"/>
              <a:t> – they read the same and they cut at the same size </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10</a:t>
            </a:fld>
            <a:endParaRPr lang="en-CA"/>
          </a:p>
        </p:txBody>
      </p:sp>
    </p:spTree>
    <p:extLst>
      <p:ext uri="{BB962C8B-B14F-4D97-AF65-F5344CB8AC3E}">
        <p14:creationId xmlns:p14="http://schemas.microsoft.com/office/powerpoint/2010/main" val="26308078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Palindromic</a:t>
            </a:r>
            <a:r>
              <a:rPr lang="en-CA" baseline="0" dirty="0" smtClean="0"/>
              <a:t> – same on 5’ and 3’ strands</a:t>
            </a:r>
          </a:p>
          <a:p>
            <a:r>
              <a:rPr lang="en-CA" baseline="0" dirty="0" smtClean="0"/>
              <a:t>RI binds major groove, some bind minor groove</a:t>
            </a:r>
          </a:p>
          <a:p>
            <a:endParaRPr lang="en-CA" baseline="0" dirty="0" smtClean="0"/>
          </a:p>
          <a:p>
            <a:endParaRPr lang="en-CA" baseline="0" dirty="0" smtClean="0"/>
          </a:p>
          <a:p>
            <a:endParaRPr lang="en-CA" baseline="0" dirty="0" smtClean="0"/>
          </a:p>
          <a:p>
            <a:r>
              <a:rPr lang="en-CA" baseline="0" dirty="0" smtClean="0"/>
              <a:t>Most commonly use as type 2 - palindromic </a:t>
            </a:r>
          </a:p>
          <a:p>
            <a:r>
              <a:rPr lang="en-CA" baseline="0" dirty="0" smtClean="0"/>
              <a:t>	usually have recognition sites of 6 if we </a:t>
            </a:r>
            <a:r>
              <a:rPr lang="en-CA" baseline="0" dirty="0" err="1" smtClean="0"/>
              <a:t>wanna</a:t>
            </a:r>
            <a:r>
              <a:rPr lang="en-CA" baseline="0" dirty="0" smtClean="0"/>
              <a:t> be selective; 4 if we just </a:t>
            </a:r>
            <a:r>
              <a:rPr lang="en-CA" baseline="0" dirty="0" err="1" smtClean="0"/>
              <a:t>wanna</a:t>
            </a:r>
            <a:r>
              <a:rPr lang="en-CA" baseline="0" dirty="0" smtClean="0"/>
              <a:t> cut everything up </a:t>
            </a:r>
          </a:p>
          <a:p>
            <a:endParaRPr lang="en-CA" baseline="0" dirty="0" smtClean="0"/>
          </a:p>
          <a:p>
            <a:r>
              <a:rPr lang="en-CA" baseline="0" dirty="0" smtClean="0"/>
              <a:t>Magnesium is the pink balls in the pic </a:t>
            </a:r>
          </a:p>
          <a:p>
            <a:endParaRPr lang="en-CA" baseline="0" dirty="0" smtClean="0"/>
          </a:p>
          <a:p>
            <a:r>
              <a:rPr lang="en-CA" baseline="0" dirty="0" smtClean="0"/>
              <a:t>Nomenclature</a:t>
            </a:r>
          </a:p>
          <a:p>
            <a:endParaRPr lang="en-CA" baseline="0" dirty="0" smtClean="0"/>
          </a:p>
          <a:p>
            <a:r>
              <a:rPr lang="en-CA" baseline="0" dirty="0" smtClean="0"/>
              <a:t>1 is the first strain they identified in the </a:t>
            </a:r>
            <a:r>
              <a:rPr lang="en-CA" baseline="0" dirty="0" err="1" smtClean="0"/>
              <a:t>Ecoli</a:t>
            </a:r>
            <a:r>
              <a:rPr lang="en-CA" baseline="0" dirty="0" smtClean="0"/>
              <a:t> R strain </a:t>
            </a:r>
          </a:p>
        </p:txBody>
      </p:sp>
      <p:sp>
        <p:nvSpPr>
          <p:cNvPr id="4" name="Slide Number Placeholder 3"/>
          <p:cNvSpPr>
            <a:spLocks noGrp="1"/>
          </p:cNvSpPr>
          <p:nvPr>
            <p:ph type="sldNum" sz="quarter" idx="10"/>
          </p:nvPr>
        </p:nvSpPr>
        <p:spPr/>
        <p:txBody>
          <a:bodyPr/>
          <a:lstStyle/>
          <a:p>
            <a:fld id="{D04FC9E3-0C44-43C2-BA78-7CC70738FDDA}" type="slidenum">
              <a:rPr lang="en-CA" smtClean="0"/>
              <a:pPr/>
              <a:t>11</a:t>
            </a:fld>
            <a:endParaRPr lang="en-CA"/>
          </a:p>
        </p:txBody>
      </p:sp>
    </p:spTree>
    <p:extLst>
      <p:ext uri="{BB962C8B-B14F-4D97-AF65-F5344CB8AC3E}">
        <p14:creationId xmlns:p14="http://schemas.microsoft.com/office/powerpoint/2010/main" val="2396790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way some</a:t>
            </a:r>
            <a:r>
              <a:rPr lang="en-US" baseline="0" dirty="0" smtClean="0"/>
              <a:t> can come together again </a:t>
            </a:r>
          </a:p>
          <a:p>
            <a:endParaRPr lang="en-US" baseline="0" dirty="0" smtClean="0"/>
          </a:p>
          <a:p>
            <a:r>
              <a:rPr lang="en-US" baseline="0" dirty="0" smtClean="0"/>
              <a:t>Compatible ends good for constructing a library </a:t>
            </a:r>
          </a:p>
          <a:p>
            <a:endParaRPr lang="en-US" baseline="0" dirty="0" smtClean="0"/>
          </a:p>
          <a:p>
            <a:r>
              <a:rPr lang="en-US" baseline="0" dirty="0" smtClean="0"/>
              <a:t>Some are </a:t>
            </a:r>
            <a:r>
              <a:rPr lang="en-US" baseline="0" dirty="0" err="1" smtClean="0"/>
              <a:t>mentylation</a:t>
            </a:r>
            <a:r>
              <a:rPr lang="en-US" baseline="0" dirty="0" smtClean="0"/>
              <a:t> sensitive some are not – useful in epigenetics to understand how methylation changes the ability of DNA to be transcribed </a:t>
            </a:r>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12</a:t>
            </a:fld>
            <a:endParaRPr lang="en-CA"/>
          </a:p>
        </p:txBody>
      </p:sp>
    </p:spTree>
    <p:extLst>
      <p:ext uri="{BB962C8B-B14F-4D97-AF65-F5344CB8AC3E}">
        <p14:creationId xmlns:p14="http://schemas.microsoft.com/office/powerpoint/2010/main" val="11953151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HELP</a:t>
            </a:r>
          </a:p>
          <a:p>
            <a:r>
              <a:rPr lang="en-CA" dirty="0" smtClean="0"/>
              <a:t>Alternative approach -  shotgun bisulphite sequencing</a:t>
            </a:r>
          </a:p>
          <a:p>
            <a:r>
              <a:rPr lang="en-CA" dirty="0" smtClean="0"/>
              <a:t>Ligation PCR – we will talk about what</a:t>
            </a:r>
            <a:r>
              <a:rPr lang="en-CA" baseline="0" dirty="0" smtClean="0"/>
              <a:t> this is</a:t>
            </a:r>
          </a:p>
          <a:p>
            <a:r>
              <a:rPr lang="en-CA" baseline="0" dirty="0" smtClean="0"/>
              <a:t>Technique takes advantage of different reactivity of the </a:t>
            </a:r>
            <a:r>
              <a:rPr lang="en-CA" baseline="0" dirty="0" err="1" smtClean="0"/>
              <a:t>isoschizomers</a:t>
            </a:r>
            <a:endParaRPr lang="en-CA" baseline="0" dirty="0" smtClean="0"/>
          </a:p>
          <a:p>
            <a:r>
              <a:rPr lang="en-CA" baseline="0" dirty="0" smtClean="0"/>
              <a:t>Heat map – common way to present data as a color – gives us 3 variables in this 2D image – patient, gene, degree of methylation</a:t>
            </a:r>
          </a:p>
          <a:p>
            <a:endParaRPr lang="en-CA" dirty="0" smtClean="0"/>
          </a:p>
          <a:p>
            <a:endParaRPr lang="en-CA" dirty="0" smtClean="0"/>
          </a:p>
          <a:p>
            <a:r>
              <a:rPr lang="en-CA" dirty="0" smtClean="0"/>
              <a:t>Use 2 different enzymes one</a:t>
            </a:r>
            <a:r>
              <a:rPr lang="en-CA" baseline="0" dirty="0" smtClean="0"/>
              <a:t> methylation sensitive and other insensitive to see how much methylation is gained or lost in patients – see what changes occur between healthy patients and effected patients </a:t>
            </a:r>
          </a:p>
          <a:p>
            <a:r>
              <a:rPr lang="en-CA" baseline="0" dirty="0" smtClean="0"/>
              <a:t>Example: good in MCL patient samples – </a:t>
            </a:r>
            <a:r>
              <a:rPr lang="en-CA" baseline="0" dirty="0" err="1" smtClean="0"/>
              <a:t>mManlte</a:t>
            </a:r>
            <a:r>
              <a:rPr lang="en-CA" baseline="0" dirty="0" smtClean="0"/>
              <a:t> cell lymphoma </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13</a:t>
            </a:fld>
            <a:endParaRPr lang="en-CA" dirty="0"/>
          </a:p>
        </p:txBody>
      </p:sp>
    </p:spTree>
    <p:extLst>
      <p:ext uri="{BB962C8B-B14F-4D97-AF65-F5344CB8AC3E}">
        <p14:creationId xmlns:p14="http://schemas.microsoft.com/office/powerpoint/2010/main" val="3212973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Works great for DNA due to the charge on</a:t>
            </a:r>
            <a:r>
              <a:rPr lang="en-CA" baseline="0" dirty="0" smtClean="0"/>
              <a:t> DNA phosphate backbone – negative charge</a:t>
            </a:r>
          </a:p>
          <a:p>
            <a:r>
              <a:rPr lang="en-CA" baseline="0" dirty="0" smtClean="0"/>
              <a:t>Typical gel electrophoresis works for 100 bp-20kb</a:t>
            </a:r>
          </a:p>
          <a:p>
            <a:r>
              <a:rPr lang="en-CA" baseline="0" dirty="0" smtClean="0"/>
              <a:t>For large DNA fragments, 10-250 kb – need pulsed field electrophoresis</a:t>
            </a:r>
          </a:p>
          <a:p>
            <a:r>
              <a:rPr lang="en-CA" baseline="0" dirty="0" smtClean="0"/>
              <a:t>At &gt;30kb all DNA runs about the same in regular electrophoresis</a:t>
            </a:r>
          </a:p>
          <a:p>
            <a:r>
              <a:rPr lang="en-CA" baseline="0" dirty="0" smtClean="0"/>
              <a:t>Pulsed field changes the direction of the field quickly</a:t>
            </a:r>
          </a:p>
          <a:p>
            <a:r>
              <a:rPr lang="en-CA" baseline="0" dirty="0" smtClean="0"/>
              <a:t>Large DNA is slower to realign – this provides the separation of particles</a:t>
            </a:r>
          </a:p>
          <a:p>
            <a:endParaRPr lang="en-CA" baseline="0" dirty="0" smtClean="0"/>
          </a:p>
          <a:p>
            <a:endParaRPr lang="en-CA" baseline="0" dirty="0" smtClean="0"/>
          </a:p>
          <a:p>
            <a:r>
              <a:rPr lang="en-CA" baseline="0" dirty="0" smtClean="0"/>
              <a:t>Have to be able to </a:t>
            </a:r>
            <a:r>
              <a:rPr lang="en-CA" baseline="0" dirty="0" err="1" smtClean="0"/>
              <a:t>seprate</a:t>
            </a:r>
            <a:r>
              <a:rPr lang="en-CA" baseline="0" dirty="0" smtClean="0"/>
              <a:t> DNA by size </a:t>
            </a:r>
          </a:p>
          <a:p>
            <a:r>
              <a:rPr lang="en-CA" baseline="0" dirty="0" smtClean="0"/>
              <a:t>Works well because DNA is generally charged from the phosphate backbone </a:t>
            </a:r>
          </a:p>
          <a:p>
            <a:endParaRPr lang="en-CA" baseline="0" dirty="0" smtClean="0"/>
          </a:p>
          <a:p>
            <a:r>
              <a:rPr lang="en-CA" baseline="0" dirty="0" smtClean="0"/>
              <a:t>&gt;30doesnt migrate at al just stays on top of the gel </a:t>
            </a:r>
          </a:p>
          <a:p>
            <a:endParaRPr lang="en-CA" baseline="0" dirty="0" smtClean="0"/>
          </a:p>
          <a:p>
            <a:r>
              <a:rPr lang="en-CA" baseline="0" dirty="0" err="1" smtClean="0"/>
              <a:t>Lareg</a:t>
            </a:r>
            <a:r>
              <a:rPr lang="en-CA" baseline="0" dirty="0" smtClean="0"/>
              <a:t> piece of DNA form rare cutters – specific cutting sites </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14</a:t>
            </a:fld>
            <a:endParaRPr lang="en-CA"/>
          </a:p>
        </p:txBody>
      </p:sp>
    </p:spTree>
    <p:extLst>
      <p:ext uri="{BB962C8B-B14F-4D97-AF65-F5344CB8AC3E}">
        <p14:creationId xmlns:p14="http://schemas.microsoft.com/office/powerpoint/2010/main" val="6850406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Distance between 6</a:t>
            </a:r>
            <a:r>
              <a:rPr lang="en-CA" baseline="0" dirty="0" smtClean="0"/>
              <a:t> </a:t>
            </a:r>
            <a:r>
              <a:rPr lang="en-CA" baseline="0" dirty="0" err="1" smtClean="0"/>
              <a:t>bp</a:t>
            </a:r>
            <a:r>
              <a:rPr lang="en-CA" baseline="0" dirty="0" smtClean="0"/>
              <a:t> site is greater than 4 </a:t>
            </a:r>
            <a:r>
              <a:rPr lang="en-CA" baseline="0" dirty="0" err="1" smtClean="0"/>
              <a:t>bp</a:t>
            </a:r>
            <a:r>
              <a:rPr lang="en-CA" baseline="0" dirty="0" smtClean="0"/>
              <a:t> sites</a:t>
            </a:r>
          </a:p>
          <a:p>
            <a:endParaRPr lang="en-CA" baseline="0" dirty="0" smtClean="0"/>
          </a:p>
          <a:p>
            <a:r>
              <a:rPr lang="en-CA" baseline="0" dirty="0" smtClean="0"/>
              <a:t>With 50% GC recognition site in DNA with 50% GC content</a:t>
            </a:r>
          </a:p>
          <a:p>
            <a:r>
              <a:rPr lang="en-CA" baseline="0" dirty="0" smtClean="0"/>
              <a:t>6bp cutter cuts every 4e6 (4096), 4bp cutter cuts every 4e4 (256)</a:t>
            </a:r>
          </a:p>
          <a:p>
            <a:endParaRPr lang="en-CA" baseline="0" dirty="0" smtClean="0"/>
          </a:p>
          <a:p>
            <a:endParaRPr lang="en-CA" baseline="0" dirty="0" smtClean="0"/>
          </a:p>
          <a:p>
            <a:endParaRPr lang="en-CA" baseline="0" dirty="0" smtClean="0"/>
          </a:p>
          <a:p>
            <a:endParaRPr lang="en-CA" baseline="0" dirty="0" smtClean="0"/>
          </a:p>
          <a:p>
            <a:r>
              <a:rPr lang="en-CA" baseline="0" dirty="0" smtClean="0"/>
              <a:t>4bp cutter will appear more frequently and cut into more pieces – shorter pieces will cause the DNA to travel further down </a:t>
            </a:r>
          </a:p>
          <a:p>
            <a:endParaRPr lang="en-CA" baseline="0" dirty="0" smtClean="0"/>
          </a:p>
          <a:p>
            <a:r>
              <a:rPr lang="en-CA" baseline="0" dirty="0" smtClean="0"/>
              <a:t>Assume 50% GC content in DNA – need 4^6 bases to find 16 </a:t>
            </a:r>
            <a:r>
              <a:rPr lang="en-CA" baseline="0" dirty="0" err="1" smtClean="0"/>
              <a:t>bp</a:t>
            </a:r>
            <a:r>
              <a:rPr lang="en-CA" baseline="0" dirty="0" smtClean="0"/>
              <a:t> cut site  that</a:t>
            </a:r>
            <a:r>
              <a:rPr lang="uk-UA" baseline="0" dirty="0" smtClean="0"/>
              <a:t>’</a:t>
            </a:r>
            <a:r>
              <a:rPr lang="en-CA" baseline="0" dirty="0" smtClean="0"/>
              <a:t>s </a:t>
            </a:r>
            <a:r>
              <a:rPr lang="en-CA" baseline="0" dirty="0" err="1" smtClean="0"/>
              <a:t>approzimately</a:t>
            </a:r>
            <a:r>
              <a:rPr lang="en-CA" baseline="0" dirty="0" smtClean="0"/>
              <a:t> 4096 </a:t>
            </a:r>
            <a:r>
              <a:rPr lang="en-CA" baseline="0" dirty="0" err="1" smtClean="0"/>
              <a:t>bp</a:t>
            </a:r>
            <a:r>
              <a:rPr lang="en-CA" baseline="0" dirty="0" smtClean="0"/>
              <a:t> – need 4^4 bases to find 14 </a:t>
            </a:r>
            <a:r>
              <a:rPr lang="en-CA" baseline="0" dirty="0" err="1" smtClean="0"/>
              <a:t>bp</a:t>
            </a:r>
            <a:r>
              <a:rPr lang="en-CA" baseline="0" dirty="0" smtClean="0"/>
              <a:t> cut site that</a:t>
            </a:r>
            <a:r>
              <a:rPr lang="uk-UA" baseline="0" dirty="0" smtClean="0"/>
              <a:t>’</a:t>
            </a:r>
            <a:r>
              <a:rPr lang="en-CA" baseline="0" dirty="0" smtClean="0"/>
              <a:t>s approximately 256 </a:t>
            </a:r>
            <a:r>
              <a:rPr lang="en-CA" baseline="0" dirty="0" err="1" smtClean="0"/>
              <a:t>bp</a:t>
            </a:r>
            <a:r>
              <a:rPr lang="en-CA" baseline="0" dirty="0" smtClean="0"/>
              <a:t>  </a:t>
            </a:r>
          </a:p>
          <a:p>
            <a:endParaRPr lang="en-CA" baseline="0" dirty="0" smtClean="0"/>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15</a:t>
            </a:fld>
            <a:endParaRPr lang="en-CA"/>
          </a:p>
        </p:txBody>
      </p:sp>
    </p:spTree>
    <p:extLst>
      <p:ext uri="{BB962C8B-B14F-4D97-AF65-F5344CB8AC3E}">
        <p14:creationId xmlns:p14="http://schemas.microsoft.com/office/powerpoint/2010/main" val="7707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Names after Edwin Southern – </a:t>
            </a:r>
            <a:r>
              <a:rPr lang="en-CA" dirty="0" err="1" smtClean="0"/>
              <a:t>british</a:t>
            </a:r>
            <a:r>
              <a:rPr lang="en-CA" dirty="0" smtClean="0"/>
              <a:t> biologist who developed it in 1975</a:t>
            </a:r>
          </a:p>
          <a:p>
            <a:r>
              <a:rPr lang="en-CA" dirty="0" smtClean="0"/>
              <a:t>DNA fragments often</a:t>
            </a:r>
            <a:r>
              <a:rPr lang="en-CA" baseline="0" dirty="0" smtClean="0"/>
              <a:t> from restriction digest</a:t>
            </a:r>
          </a:p>
          <a:p>
            <a:r>
              <a:rPr lang="en-CA" baseline="0" dirty="0" smtClean="0"/>
              <a:t>Alkaline method for transfer denatures the dsDNA</a:t>
            </a:r>
          </a:p>
          <a:p>
            <a:endParaRPr lang="en-CA" baseline="0" dirty="0" smtClean="0"/>
          </a:p>
          <a:p>
            <a:endParaRPr lang="en-CA" baseline="0" dirty="0" smtClean="0"/>
          </a:p>
          <a:p>
            <a:r>
              <a:rPr lang="en-CA" baseline="0" dirty="0" smtClean="0"/>
              <a:t>Named after Edwin Southern – </a:t>
            </a:r>
            <a:r>
              <a:rPr lang="en-CA" baseline="0" dirty="0" err="1" smtClean="0"/>
              <a:t>british</a:t>
            </a:r>
            <a:r>
              <a:rPr lang="en-CA" baseline="0" dirty="0" smtClean="0"/>
              <a:t> biologist</a:t>
            </a:r>
          </a:p>
          <a:p>
            <a:endParaRPr lang="en-CA" baseline="0" dirty="0" smtClean="0"/>
          </a:p>
          <a:p>
            <a:r>
              <a:rPr lang="en-CA" baseline="0" dirty="0" smtClean="0"/>
              <a:t>Developed approach in 1975</a:t>
            </a:r>
          </a:p>
          <a:p>
            <a:endParaRPr lang="en-CA" baseline="0" dirty="0" smtClean="0"/>
          </a:p>
          <a:p>
            <a:r>
              <a:rPr lang="en-CA" baseline="0" dirty="0" smtClean="0"/>
              <a:t>Transfer from gel to membrane stay in the same fragments – basically like a photocopy </a:t>
            </a:r>
          </a:p>
          <a:p>
            <a:r>
              <a:rPr lang="en-CA" baseline="0" dirty="0" smtClean="0"/>
              <a:t>Also important that you denature – so single stranded DNA on the membrane that is </a:t>
            </a:r>
            <a:r>
              <a:rPr lang="en-CA" baseline="0" dirty="0" err="1" smtClean="0"/>
              <a:t>seperated</a:t>
            </a:r>
            <a:r>
              <a:rPr lang="en-CA" baseline="0" dirty="0" smtClean="0"/>
              <a:t> by size </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16</a:t>
            </a:fld>
            <a:endParaRPr lang="en-CA"/>
          </a:p>
        </p:txBody>
      </p:sp>
    </p:spTree>
    <p:extLst>
      <p:ext uri="{BB962C8B-B14F-4D97-AF65-F5344CB8AC3E}">
        <p14:creationId xmlns:p14="http://schemas.microsoft.com/office/powerpoint/2010/main" val="41980326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you have</a:t>
            </a:r>
            <a:r>
              <a:rPr lang="en-US" baseline="0" dirty="0" smtClean="0"/>
              <a:t> a </a:t>
            </a:r>
            <a:r>
              <a:rPr lang="en-US" baseline="0" dirty="0" err="1" smtClean="0"/>
              <a:t>proble</a:t>
            </a:r>
            <a:r>
              <a:rPr lang="en-US" baseline="0" dirty="0" smtClean="0"/>
              <a:t> with complementary sequence It will bind because we have single stranded DNA </a:t>
            </a:r>
          </a:p>
          <a:p>
            <a:endParaRPr lang="en-US" baseline="0" dirty="0" smtClean="0"/>
          </a:p>
          <a:p>
            <a:endParaRPr lang="en-US" baseline="0" dirty="0" smtClean="0"/>
          </a:p>
          <a:p>
            <a:r>
              <a:rPr lang="en-US" baseline="0" dirty="0" smtClean="0"/>
              <a:t>Selective due to complementary base pairing – if you make you sequence long enough it should bind to you selective sequence </a:t>
            </a:r>
          </a:p>
          <a:p>
            <a:endParaRPr lang="en-US" baseline="0" dirty="0" smtClean="0"/>
          </a:p>
          <a:p>
            <a:r>
              <a:rPr lang="en-US" baseline="0" dirty="0" smtClean="0"/>
              <a:t>In the past used </a:t>
            </a:r>
            <a:r>
              <a:rPr lang="en-US" baseline="0" dirty="0" err="1" smtClean="0"/>
              <a:t>radioactivty</a:t>
            </a:r>
            <a:r>
              <a:rPr lang="en-US" baseline="0" dirty="0" smtClean="0"/>
              <a:t> now more common is non </a:t>
            </a:r>
            <a:r>
              <a:rPr lang="en-US" baseline="0" dirty="0" err="1" smtClean="0"/>
              <a:t>radiolabelled</a:t>
            </a:r>
            <a:r>
              <a:rPr lang="en-US" baseline="0" dirty="0" smtClean="0"/>
              <a:t> </a:t>
            </a:r>
          </a:p>
          <a:p>
            <a:r>
              <a:rPr lang="en-US" baseline="0" dirty="0" smtClean="0"/>
              <a:t>	examples are </a:t>
            </a:r>
            <a:r>
              <a:rPr lang="en-US" baseline="0" dirty="0" err="1" smtClean="0"/>
              <a:t>Ir</a:t>
            </a:r>
            <a:r>
              <a:rPr lang="en-US" baseline="0" dirty="0" smtClean="0"/>
              <a:t> dyes or UV dyes or florescent dyes – most common is probably the </a:t>
            </a:r>
            <a:r>
              <a:rPr lang="en-US" baseline="0" dirty="0" err="1" smtClean="0"/>
              <a:t>dlorescent</a:t>
            </a:r>
            <a:r>
              <a:rPr lang="en-US" baseline="0" dirty="0" smtClean="0"/>
              <a:t> markers because they are more sensitive </a:t>
            </a:r>
          </a:p>
          <a:p>
            <a:endParaRPr lang="en-US" baseline="0" dirty="0" smtClean="0"/>
          </a:p>
          <a:p>
            <a:endParaRPr lang="en-US" baseline="0" dirty="0" smtClean="0"/>
          </a:p>
          <a:p>
            <a:r>
              <a:rPr lang="en-US" baseline="0" dirty="0" smtClean="0"/>
              <a:t>Lower the GC content the less stable the </a:t>
            </a:r>
            <a:r>
              <a:rPr lang="en-US" baseline="0" dirty="0" err="1" smtClean="0"/>
              <a:t>intercations</a:t>
            </a:r>
            <a:r>
              <a:rPr lang="en-US" baseline="0" dirty="0" smtClean="0"/>
              <a:t> because At have 2 HB rather then 3HB like CG</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17</a:t>
            </a:fld>
            <a:endParaRPr lang="en-CA"/>
          </a:p>
        </p:txBody>
      </p:sp>
    </p:spTree>
    <p:extLst>
      <p:ext uri="{BB962C8B-B14F-4D97-AF65-F5344CB8AC3E}">
        <p14:creationId xmlns:p14="http://schemas.microsoft.com/office/powerpoint/2010/main" val="18312237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Consider it like a DNA library </a:t>
            </a:r>
          </a:p>
          <a:p>
            <a:endParaRPr lang="en-US" dirty="0" smtClean="0"/>
          </a:p>
          <a:p>
            <a:endParaRPr lang="en-US" dirty="0" smtClean="0"/>
          </a:p>
          <a:p>
            <a:r>
              <a:rPr lang="en-US" dirty="0" smtClean="0"/>
              <a:t>What</a:t>
            </a:r>
            <a:r>
              <a:rPr lang="en-US" baseline="0" dirty="0" smtClean="0"/>
              <a:t> do you expect to see </a:t>
            </a:r>
          </a:p>
          <a:p>
            <a:r>
              <a:rPr lang="en-US" baseline="0" dirty="0" smtClean="0"/>
              <a:t>Enzyme E with gene X we should see only one band that corresponds with that DNA (the green square) </a:t>
            </a:r>
          </a:p>
          <a:p>
            <a:endParaRPr lang="en-US" baseline="0" dirty="0" smtClean="0"/>
          </a:p>
          <a:p>
            <a:r>
              <a:rPr lang="en-US" baseline="0" dirty="0" smtClean="0"/>
              <a:t>Enzyme S with gene X we should see 3 bands- </a:t>
            </a:r>
            <a:r>
              <a:rPr lang="en-US" baseline="0" dirty="0" err="1" smtClean="0"/>
              <a:t>theres</a:t>
            </a:r>
            <a:r>
              <a:rPr lang="en-US" baseline="0" dirty="0" smtClean="0"/>
              <a:t> two S </a:t>
            </a:r>
            <a:r>
              <a:rPr lang="en-US" baseline="0" dirty="0" err="1" smtClean="0"/>
              <a:t>int</a:t>
            </a:r>
            <a:r>
              <a:rPr lang="en-US" baseline="0" dirty="0" smtClean="0"/>
              <a:t> there </a:t>
            </a:r>
          </a:p>
          <a:p>
            <a:r>
              <a:rPr lang="en-US" baseline="0" dirty="0" smtClean="0"/>
              <a:t>	so there should be a cut at 2.5kb 0.5 kb and 2 kb </a:t>
            </a:r>
            <a:endParaRPr lang="en-US" dirty="0" smtClean="0"/>
          </a:p>
        </p:txBody>
      </p:sp>
      <p:sp>
        <p:nvSpPr>
          <p:cNvPr id="4" name="Slide Number Placeholder 3"/>
          <p:cNvSpPr>
            <a:spLocks noGrp="1"/>
          </p:cNvSpPr>
          <p:nvPr>
            <p:ph type="sldNum" sz="quarter" idx="10"/>
          </p:nvPr>
        </p:nvSpPr>
        <p:spPr/>
        <p:txBody>
          <a:bodyPr/>
          <a:lstStyle/>
          <a:p>
            <a:fld id="{D04FC9E3-0C44-43C2-BA78-7CC70738FDDA}" type="slidenum">
              <a:rPr lang="en-CA" smtClean="0"/>
              <a:pPr/>
              <a:t>18</a:t>
            </a:fld>
            <a:endParaRPr lang="en-CA"/>
          </a:p>
        </p:txBody>
      </p:sp>
    </p:spTree>
    <p:extLst>
      <p:ext uri="{BB962C8B-B14F-4D97-AF65-F5344CB8AC3E}">
        <p14:creationId xmlns:p14="http://schemas.microsoft.com/office/powerpoint/2010/main" val="3981305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Homologous</a:t>
            </a:r>
          </a:p>
          <a:p>
            <a:r>
              <a:rPr lang="en-CA" dirty="0" smtClean="0"/>
              <a:t>Orthologous gene is present</a:t>
            </a:r>
            <a:r>
              <a:rPr lang="en-CA" baseline="0" dirty="0" smtClean="0"/>
              <a:t> </a:t>
            </a:r>
            <a:r>
              <a:rPr lang="en-CA" dirty="0" smtClean="0"/>
              <a:t>in all 4 species</a:t>
            </a:r>
          </a:p>
          <a:p>
            <a:r>
              <a:rPr lang="en-CA" dirty="0" smtClean="0"/>
              <a:t>Restriction</a:t>
            </a:r>
            <a:r>
              <a:rPr lang="en-CA" baseline="0" dirty="0" smtClean="0"/>
              <a:t> pattern in cow and rabbit are different from human and chimp </a:t>
            </a:r>
          </a:p>
          <a:p>
            <a:endParaRPr lang="en-CA" baseline="0" dirty="0" smtClean="0"/>
          </a:p>
          <a:p>
            <a:endParaRPr lang="en-CA" baseline="0" dirty="0" smtClean="0"/>
          </a:p>
          <a:p>
            <a:r>
              <a:rPr lang="en-CA" baseline="0" dirty="0" smtClean="0"/>
              <a:t>Orthologous gene present in all 4 organisms except the gene must slightly vary among species because size or place of cutting </a:t>
            </a:r>
            <a:r>
              <a:rPr lang="en-CA" baseline="0" smtClean="0"/>
              <a:t>is different </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19</a:t>
            </a:fld>
            <a:endParaRPr lang="en-CA"/>
          </a:p>
        </p:txBody>
      </p:sp>
    </p:spTree>
    <p:extLst>
      <p:ext uri="{BB962C8B-B14F-4D97-AF65-F5344CB8AC3E}">
        <p14:creationId xmlns:p14="http://schemas.microsoft.com/office/powerpoint/2010/main" val="16230785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Developed</a:t>
            </a:r>
            <a:r>
              <a:rPr lang="en-CA" baseline="0" dirty="0" smtClean="0"/>
              <a:t> in 1977 at Stanford, like Southern but with RNA thus northern.</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20</a:t>
            </a:fld>
            <a:endParaRPr lang="en-CA"/>
          </a:p>
        </p:txBody>
      </p:sp>
    </p:spTree>
    <p:extLst>
      <p:ext uri="{BB962C8B-B14F-4D97-AF65-F5344CB8AC3E}">
        <p14:creationId xmlns:p14="http://schemas.microsoft.com/office/powerpoint/2010/main" val="19884426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Transcriptional regulation of gene</a:t>
            </a:r>
            <a:r>
              <a:rPr lang="en-CA" baseline="0" dirty="0" smtClean="0"/>
              <a:t> expression – primary way biology is regulated</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21</a:t>
            </a:fld>
            <a:endParaRPr lang="en-CA"/>
          </a:p>
        </p:txBody>
      </p:sp>
    </p:spTree>
    <p:extLst>
      <p:ext uri="{BB962C8B-B14F-4D97-AF65-F5344CB8AC3E}">
        <p14:creationId xmlns:p14="http://schemas.microsoft.com/office/powerpoint/2010/main" val="3407683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Getting easier to access long PCR products: high fidelity thermostable proof-reading polymerases – </a:t>
            </a:r>
            <a:r>
              <a:rPr lang="en-CA" dirty="0" err="1" smtClean="0"/>
              <a:t>Herculase</a:t>
            </a:r>
            <a:r>
              <a:rPr lang="en-CA" dirty="0" smtClean="0"/>
              <a:t>, Fusion </a:t>
            </a:r>
            <a:r>
              <a:rPr lang="en-CA" dirty="0" err="1" smtClean="0"/>
              <a:t>etc</a:t>
            </a:r>
            <a:endParaRPr lang="en-CA" dirty="0" smtClean="0"/>
          </a:p>
          <a:p>
            <a:endParaRPr lang="en-CA" dirty="0" smtClean="0"/>
          </a:p>
          <a:p>
            <a:r>
              <a:rPr lang="en-CA" dirty="0" smtClean="0"/>
              <a:t>20</a:t>
            </a:r>
            <a:r>
              <a:rPr lang="en-CA" baseline="0" dirty="0" smtClean="0"/>
              <a:t> </a:t>
            </a:r>
            <a:r>
              <a:rPr lang="en-CA" baseline="0" dirty="0" err="1" smtClean="0"/>
              <a:t>mers</a:t>
            </a:r>
            <a:r>
              <a:rPr lang="en-CA" baseline="0" dirty="0" smtClean="0"/>
              <a:t> – specificity</a:t>
            </a:r>
          </a:p>
          <a:p>
            <a:r>
              <a:rPr lang="en-CA" baseline="0" dirty="0" smtClean="0"/>
              <a:t>A random 20 </a:t>
            </a:r>
            <a:r>
              <a:rPr lang="en-CA" baseline="0" dirty="0" err="1" smtClean="0"/>
              <a:t>mer</a:t>
            </a:r>
            <a:r>
              <a:rPr lang="en-CA" baseline="0" dirty="0" smtClean="0"/>
              <a:t> has less than 1% chance of occurring in the human genome (assuming 50% GC) (1/4e20)*3.2*10e9</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24</a:t>
            </a:fld>
            <a:endParaRPr lang="en-CA"/>
          </a:p>
        </p:txBody>
      </p:sp>
    </p:spTree>
    <p:extLst>
      <p:ext uri="{BB962C8B-B14F-4D97-AF65-F5344CB8AC3E}">
        <p14:creationId xmlns:p14="http://schemas.microsoft.com/office/powerpoint/2010/main" val="39366512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Sequence </a:t>
            </a:r>
            <a:r>
              <a:rPr lang="en-CA" dirty="0" err="1" smtClean="0"/>
              <a:t>prc</a:t>
            </a:r>
            <a:r>
              <a:rPr lang="en-CA" baseline="0" dirty="0" smtClean="0"/>
              <a:t> product</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25</a:t>
            </a:fld>
            <a:endParaRPr lang="en-CA"/>
          </a:p>
        </p:txBody>
      </p:sp>
    </p:spTree>
    <p:extLst>
      <p:ext uri="{BB962C8B-B14F-4D97-AF65-F5344CB8AC3E}">
        <p14:creationId xmlns:p14="http://schemas.microsoft.com/office/powerpoint/2010/main" val="41530017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Reverse transcriptase – generates DNA from RNA</a:t>
            </a:r>
          </a:p>
          <a:p>
            <a:r>
              <a:rPr lang="en-CA" dirty="0" smtClean="0"/>
              <a:t>Not the typical flow of information as seen in the central dogma</a:t>
            </a:r>
          </a:p>
          <a:p>
            <a:r>
              <a:rPr lang="en-CA" dirty="0" smtClean="0"/>
              <a:t>RNA to DNA – done by RNA viruses</a:t>
            </a:r>
          </a:p>
          <a:p>
            <a:r>
              <a:rPr lang="en-CA" dirty="0" smtClean="0"/>
              <a:t>Commercial RT come from retroviruses (positive sense RNA genomes) like AMV and </a:t>
            </a:r>
            <a:r>
              <a:rPr lang="en-CA" dirty="0" err="1" smtClean="0"/>
              <a:t>MuLv</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26</a:t>
            </a:fld>
            <a:endParaRPr lang="en-CA"/>
          </a:p>
        </p:txBody>
      </p:sp>
    </p:spTree>
    <p:extLst>
      <p:ext uri="{BB962C8B-B14F-4D97-AF65-F5344CB8AC3E}">
        <p14:creationId xmlns:p14="http://schemas.microsoft.com/office/powerpoint/2010/main" val="3503298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1463995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4261682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1827176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877283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4173381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1206556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4272888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3480792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141828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405443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2018-09-07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val="26827806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F9359E-AFF7-4687-B2A4-D70CC0A2CC72}" type="datetimeFigureOut">
              <a:rPr lang="en-CA" smtClean="0"/>
              <a:pPr/>
              <a:t>2018-09-07</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235BE6-5F09-4F10-884B-A009661A8183}" type="slidenum">
              <a:rPr lang="en-CA" smtClean="0"/>
              <a:pPr/>
              <a:t>‹#›</a:t>
            </a:fld>
            <a:endParaRPr lang="en-CA"/>
          </a:p>
        </p:txBody>
      </p:sp>
    </p:spTree>
    <p:extLst>
      <p:ext uri="{BB962C8B-B14F-4D97-AF65-F5344CB8AC3E}">
        <p14:creationId xmlns:p14="http://schemas.microsoft.com/office/powerpoint/2010/main" val="2677274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pn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jpeg"/><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19.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jpeg"/><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 Id="rId3" Type="http://schemas.openxmlformats.org/officeDocument/2006/relationships/image" Target="../media/image2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7.png"/><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image" Target="../media/image2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png"/><Relationship Id="rId3"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Lecture 2</a:t>
            </a:r>
            <a:endParaRPr lang="en-CA" dirty="0"/>
          </a:p>
        </p:txBody>
      </p:sp>
      <p:sp>
        <p:nvSpPr>
          <p:cNvPr id="3" name="Content Placeholder 2"/>
          <p:cNvSpPr>
            <a:spLocks noGrp="1"/>
          </p:cNvSpPr>
          <p:nvPr>
            <p:ph idx="1"/>
          </p:nvPr>
        </p:nvSpPr>
        <p:spPr/>
        <p:txBody>
          <a:bodyPr/>
          <a:lstStyle/>
          <a:p>
            <a:pPr marL="0" indent="0">
              <a:buNone/>
            </a:pPr>
            <a:r>
              <a:rPr lang="en-US" dirty="0" smtClean="0"/>
              <a:t>Review &amp; intro to OMICS</a:t>
            </a:r>
          </a:p>
          <a:p>
            <a:pPr marL="0" indent="0">
              <a:buNone/>
            </a:pPr>
            <a:r>
              <a:rPr lang="en-US" dirty="0"/>
              <a:t>	</a:t>
            </a:r>
            <a:r>
              <a:rPr lang="en-US" dirty="0" smtClean="0"/>
              <a:t>RNA &amp; proteins</a:t>
            </a:r>
          </a:p>
          <a:p>
            <a:pPr marL="0" indent="0">
              <a:buNone/>
            </a:pPr>
            <a:endParaRPr lang="en-US" dirty="0"/>
          </a:p>
          <a:p>
            <a:pPr marL="0" indent="0">
              <a:buNone/>
            </a:pPr>
            <a:r>
              <a:rPr lang="en-US" dirty="0" smtClean="0"/>
              <a:t>Tools for studying DNA</a:t>
            </a:r>
          </a:p>
          <a:p>
            <a:pPr marL="0" indent="0">
              <a:buNone/>
            </a:pPr>
            <a:r>
              <a:rPr lang="en-US" dirty="0"/>
              <a:t>	</a:t>
            </a:r>
            <a:endParaRPr lang="en-CA" dirty="0" smtClean="0"/>
          </a:p>
        </p:txBody>
      </p:sp>
    </p:spTree>
    <p:extLst>
      <p:ext uri="{BB962C8B-B14F-4D97-AF65-F5344CB8AC3E}">
        <p14:creationId xmlns:p14="http://schemas.microsoft.com/office/powerpoint/2010/main" val="12778475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igure 1-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25" y="719138"/>
            <a:ext cx="6600825" cy="372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5" name="Text Box 3"/>
          <p:cNvSpPr txBox="1">
            <a:spLocks noChangeArrowheads="1"/>
          </p:cNvSpPr>
          <p:nvPr/>
        </p:nvSpPr>
        <p:spPr bwMode="auto">
          <a:xfrm>
            <a:off x="14288" y="5018088"/>
            <a:ext cx="1009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dirty="0"/>
              <a:t>Fig.1.12</a:t>
            </a:r>
          </a:p>
        </p:txBody>
      </p:sp>
      <p:sp>
        <p:nvSpPr>
          <p:cNvPr id="18436" name="Text Box 4"/>
          <p:cNvSpPr txBox="1">
            <a:spLocks noChangeArrowheads="1"/>
          </p:cNvSpPr>
          <p:nvPr/>
        </p:nvSpPr>
        <p:spPr bwMode="auto">
          <a:xfrm>
            <a:off x="601663" y="265113"/>
            <a:ext cx="3248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dirty="0">
                <a:solidFill>
                  <a:srgbClr val="2D1DFD"/>
                </a:solidFill>
              </a:rPr>
              <a:t>RNA content of a cell</a:t>
            </a:r>
          </a:p>
        </p:txBody>
      </p:sp>
      <p:sp>
        <p:nvSpPr>
          <p:cNvPr id="19461" name="Text Box 5"/>
          <p:cNvSpPr txBox="1">
            <a:spLocks noChangeArrowheads="1"/>
          </p:cNvSpPr>
          <p:nvPr/>
        </p:nvSpPr>
        <p:spPr bwMode="auto">
          <a:xfrm>
            <a:off x="4071938" y="4195763"/>
            <a:ext cx="277495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err="1" smtClean="0">
                <a:solidFill>
                  <a:srgbClr val="2D1DFD"/>
                </a:solidFill>
                <a:latin typeface="+mn-lt"/>
              </a:rPr>
              <a:t>snRNAs</a:t>
            </a:r>
            <a:r>
              <a:rPr lang="en-US" altLang="en-US" sz="1800" dirty="0" smtClean="0">
                <a:solidFill>
                  <a:srgbClr val="2D1DFD"/>
                </a:solidFill>
                <a:latin typeface="+mn-lt"/>
              </a:rPr>
              <a:t> </a:t>
            </a:r>
            <a:r>
              <a:rPr lang="en-US" altLang="en-US" sz="1800" dirty="0" smtClean="0">
                <a:latin typeface="+mn-lt"/>
              </a:rPr>
              <a:t>(small nuclear)</a:t>
            </a:r>
          </a:p>
          <a:p>
            <a:pPr eaLnBrk="1" hangingPunct="1">
              <a:spcBef>
                <a:spcPct val="0"/>
              </a:spcBef>
              <a:buFontTx/>
              <a:buNone/>
              <a:defRPr/>
            </a:pPr>
            <a:r>
              <a:rPr lang="en-US" altLang="en-US" sz="1800" dirty="0" smtClean="0">
                <a:latin typeface="+mn-lt"/>
              </a:rPr>
              <a:t> - role in splicing</a:t>
            </a:r>
          </a:p>
        </p:txBody>
      </p:sp>
      <p:sp>
        <p:nvSpPr>
          <p:cNvPr id="19462" name="Text Box 6"/>
          <p:cNvSpPr txBox="1">
            <a:spLocks noChangeArrowheads="1"/>
          </p:cNvSpPr>
          <p:nvPr/>
        </p:nvSpPr>
        <p:spPr bwMode="auto">
          <a:xfrm>
            <a:off x="3560763" y="4881563"/>
            <a:ext cx="34909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err="1" smtClean="0">
                <a:solidFill>
                  <a:srgbClr val="2D1DFD"/>
                </a:solidFill>
                <a:latin typeface="+mn-lt"/>
              </a:rPr>
              <a:t>snoRNA</a:t>
            </a:r>
            <a:r>
              <a:rPr lang="en-US" altLang="en-US" sz="1800" dirty="0" smtClean="0">
                <a:solidFill>
                  <a:srgbClr val="009900"/>
                </a:solidFill>
                <a:latin typeface="+mn-lt"/>
              </a:rPr>
              <a:t> </a:t>
            </a:r>
            <a:r>
              <a:rPr lang="en-US" altLang="en-US" sz="1800" dirty="0" smtClean="0">
                <a:latin typeface="+mn-lt"/>
              </a:rPr>
              <a:t>(small nucleolar)</a:t>
            </a:r>
          </a:p>
          <a:p>
            <a:pPr eaLnBrk="1" hangingPunct="1">
              <a:spcBef>
                <a:spcPct val="0"/>
              </a:spcBef>
              <a:buFontTx/>
              <a:buNone/>
              <a:defRPr/>
            </a:pPr>
            <a:r>
              <a:rPr lang="en-US" altLang="en-US" sz="1800" dirty="0" smtClean="0">
                <a:latin typeface="+mn-lt"/>
              </a:rPr>
              <a:t> - role in methylation of </a:t>
            </a:r>
            <a:r>
              <a:rPr lang="en-US" altLang="en-US" sz="1800" dirty="0" err="1" smtClean="0">
                <a:latin typeface="+mn-lt"/>
              </a:rPr>
              <a:t>rRNAs</a:t>
            </a:r>
            <a:endParaRPr lang="en-US" altLang="en-US" sz="1800" dirty="0" smtClean="0">
              <a:latin typeface="+mn-lt"/>
            </a:endParaRPr>
          </a:p>
        </p:txBody>
      </p:sp>
      <p:sp>
        <p:nvSpPr>
          <p:cNvPr id="19463" name="Text Box 7"/>
          <p:cNvSpPr txBox="1">
            <a:spLocks noChangeArrowheads="1"/>
          </p:cNvSpPr>
          <p:nvPr/>
        </p:nvSpPr>
        <p:spPr bwMode="auto">
          <a:xfrm>
            <a:off x="2225675" y="5392738"/>
            <a:ext cx="6142038"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solidFill>
                  <a:srgbClr val="2D1DFD"/>
                </a:solidFill>
                <a:latin typeface="+mn-lt"/>
              </a:rPr>
              <a:t>miRNA</a:t>
            </a:r>
            <a:r>
              <a:rPr lang="en-US" altLang="en-US" sz="1800" dirty="0" smtClean="0">
                <a:latin typeface="+mn-lt"/>
              </a:rPr>
              <a:t> (microRNAs) &amp;</a:t>
            </a:r>
            <a:r>
              <a:rPr lang="en-US" altLang="en-US" sz="1800" dirty="0" smtClean="0">
                <a:solidFill>
                  <a:srgbClr val="009900"/>
                </a:solidFill>
                <a:latin typeface="+mn-lt"/>
              </a:rPr>
              <a:t> </a:t>
            </a:r>
            <a:r>
              <a:rPr lang="en-US" altLang="en-US" sz="1800" dirty="0" smtClean="0">
                <a:solidFill>
                  <a:srgbClr val="2D1DFD"/>
                </a:solidFill>
                <a:latin typeface="+mn-lt"/>
              </a:rPr>
              <a:t>siRNA</a:t>
            </a:r>
            <a:r>
              <a:rPr lang="en-US" altLang="en-US" sz="1800" dirty="0" smtClean="0">
                <a:latin typeface="+mn-lt"/>
              </a:rPr>
              <a:t> (short interfering RNAs)</a:t>
            </a:r>
          </a:p>
          <a:p>
            <a:pPr eaLnBrk="1" hangingPunct="1">
              <a:spcBef>
                <a:spcPct val="0"/>
              </a:spcBef>
              <a:buFontTx/>
              <a:buNone/>
              <a:defRPr/>
            </a:pPr>
            <a:r>
              <a:rPr lang="en-US" altLang="en-US" sz="1800" dirty="0" smtClean="0">
                <a:latin typeface="+mn-lt"/>
              </a:rPr>
              <a:t> - role in regulation of expression of individual genes </a:t>
            </a:r>
          </a:p>
        </p:txBody>
      </p:sp>
      <p:sp>
        <p:nvSpPr>
          <p:cNvPr id="18440" name="AutoShape 8"/>
          <p:cNvSpPr>
            <a:spLocks/>
          </p:cNvSpPr>
          <p:nvPr/>
        </p:nvSpPr>
        <p:spPr bwMode="auto">
          <a:xfrm rot="5400000">
            <a:off x="5461001" y="2125662"/>
            <a:ext cx="252412" cy="2982913"/>
          </a:xfrm>
          <a:prstGeom prst="rightBrace">
            <a:avLst>
              <a:gd name="adj1" fmla="val 98480"/>
              <a:gd name="adj2" fmla="val 50000"/>
            </a:avLst>
          </a:prstGeom>
          <a:noFill/>
          <a:ln w="28575">
            <a:solidFill>
              <a:srgbClr val="CC00CC"/>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1800"/>
          </a:p>
        </p:txBody>
      </p:sp>
      <p:sp>
        <p:nvSpPr>
          <p:cNvPr id="18441" name="Text Box 9"/>
          <p:cNvSpPr txBox="1">
            <a:spLocks noChangeArrowheads="1"/>
          </p:cNvSpPr>
          <p:nvPr/>
        </p:nvSpPr>
        <p:spPr bwMode="auto">
          <a:xfrm>
            <a:off x="4495800" y="3746500"/>
            <a:ext cx="2635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a:solidFill>
                  <a:srgbClr val="CC00CC"/>
                </a:solidFill>
              </a:rPr>
              <a:t>small regulatory RNAs</a:t>
            </a:r>
          </a:p>
        </p:txBody>
      </p:sp>
      <p:sp>
        <p:nvSpPr>
          <p:cNvPr id="18442" name="Text Box 14"/>
          <p:cNvSpPr txBox="1">
            <a:spLocks noChangeArrowheads="1"/>
          </p:cNvSpPr>
          <p:nvPr/>
        </p:nvSpPr>
        <p:spPr bwMode="auto">
          <a:xfrm>
            <a:off x="7051675" y="4078288"/>
            <a:ext cx="2003425" cy="831850"/>
          </a:xfrm>
          <a:prstGeom prst="rect">
            <a:avLst/>
          </a:prstGeom>
          <a:noFill/>
          <a:ln w="9525">
            <a:solidFill>
              <a:schemeClr val="tx1"/>
            </a:solidFill>
            <a:miter lim="800000"/>
            <a:headEnd/>
            <a:tailEnd/>
          </a:ln>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1200" dirty="0"/>
              <a:t>NB: small non-coding (</a:t>
            </a:r>
            <a:r>
              <a:rPr lang="en-US" altLang="en-US" sz="1200" dirty="0" err="1"/>
              <a:t>nc</a:t>
            </a:r>
            <a:r>
              <a:rPr lang="en-US" altLang="en-US" sz="1200" dirty="0"/>
              <a:t>) regulatory RNAs are also present in bacteria </a:t>
            </a:r>
          </a:p>
          <a:p>
            <a:pPr algn="ctr" eaLnBrk="1" hangingPunct="1">
              <a:spcBef>
                <a:spcPct val="0"/>
              </a:spcBef>
              <a:buFontTx/>
              <a:buNone/>
            </a:pPr>
            <a:r>
              <a:rPr lang="en-US" altLang="en-US" sz="1200" dirty="0" err="1">
                <a:solidFill>
                  <a:srgbClr val="FF0000"/>
                </a:solidFill>
              </a:rPr>
              <a:t>sRNAs</a:t>
            </a:r>
            <a:endParaRPr lang="en-US" altLang="en-US" sz="1200" dirty="0">
              <a:solidFill>
                <a:srgbClr val="FF0000"/>
              </a:solidFill>
            </a:endParaRPr>
          </a:p>
        </p:txBody>
      </p:sp>
      <p:sp>
        <p:nvSpPr>
          <p:cNvPr id="11" name="Text Box 8"/>
          <p:cNvSpPr txBox="1">
            <a:spLocks noChangeArrowheads="1"/>
          </p:cNvSpPr>
          <p:nvPr/>
        </p:nvSpPr>
        <p:spPr bwMode="auto">
          <a:xfrm>
            <a:off x="2246313" y="6053138"/>
            <a:ext cx="6596062"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err="1" smtClean="0">
                <a:solidFill>
                  <a:srgbClr val="2D1DFD"/>
                </a:solidFill>
                <a:latin typeface="+mn-lt"/>
              </a:rPr>
              <a:t>lncRNA</a:t>
            </a:r>
            <a:r>
              <a:rPr lang="en-US" altLang="en-US" sz="1800" dirty="0" smtClean="0">
                <a:solidFill>
                  <a:srgbClr val="2D1DFD"/>
                </a:solidFill>
                <a:latin typeface="+mn-lt"/>
              </a:rPr>
              <a:t>  </a:t>
            </a:r>
            <a:r>
              <a:rPr lang="en-US" altLang="en-US" sz="1800" dirty="0" smtClean="0">
                <a:latin typeface="+mn-lt"/>
              </a:rPr>
              <a:t>long non-coding RNAs (~200 </a:t>
            </a:r>
            <a:r>
              <a:rPr lang="en-US" altLang="en-US" sz="1800" dirty="0" err="1" smtClean="0">
                <a:latin typeface="+mn-lt"/>
              </a:rPr>
              <a:t>nt</a:t>
            </a:r>
            <a:r>
              <a:rPr lang="en-US" altLang="en-US" sz="1800" dirty="0" smtClean="0">
                <a:latin typeface="+mn-lt"/>
              </a:rPr>
              <a:t> or longer)</a:t>
            </a:r>
          </a:p>
          <a:p>
            <a:pPr eaLnBrk="1" hangingPunct="1">
              <a:spcBef>
                <a:spcPct val="0"/>
              </a:spcBef>
              <a:buFontTx/>
              <a:buNone/>
              <a:defRPr/>
            </a:pPr>
            <a:r>
              <a:rPr lang="en-US" altLang="en-US" sz="1800" dirty="0" smtClean="0">
                <a:latin typeface="+mn-lt"/>
              </a:rPr>
              <a:t>	- role in regulation such as chromatin remodeling </a:t>
            </a:r>
          </a:p>
        </p:txBody>
      </p:sp>
    </p:spTree>
    <p:extLst>
      <p:ext uri="{BB962C8B-B14F-4D97-AF65-F5344CB8AC3E}">
        <p14:creationId xmlns:p14="http://schemas.microsoft.com/office/powerpoint/2010/main" val="22106996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638" y="1047750"/>
            <a:ext cx="8162925"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59" name="Text Box 6"/>
          <p:cNvSpPr txBox="1">
            <a:spLocks noChangeArrowheads="1"/>
          </p:cNvSpPr>
          <p:nvPr/>
        </p:nvSpPr>
        <p:spPr bwMode="auto">
          <a:xfrm>
            <a:off x="622300" y="3170238"/>
            <a:ext cx="5721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FF3300"/>
                </a:solidFill>
              </a:rPr>
              <a:t>Functions of some ncRNAs have been determined:</a:t>
            </a:r>
          </a:p>
        </p:txBody>
      </p:sp>
      <p:sp>
        <p:nvSpPr>
          <p:cNvPr id="19460" name="Text Box 7"/>
          <p:cNvSpPr txBox="1">
            <a:spLocks noChangeArrowheads="1"/>
          </p:cNvSpPr>
          <p:nvPr/>
        </p:nvSpPr>
        <p:spPr bwMode="auto">
          <a:xfrm>
            <a:off x="1550988" y="3552825"/>
            <a:ext cx="2622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Chromatin remodeling</a:t>
            </a:r>
          </a:p>
        </p:txBody>
      </p:sp>
      <p:sp>
        <p:nvSpPr>
          <p:cNvPr id="19461" name="Text Box 8"/>
          <p:cNvSpPr txBox="1">
            <a:spLocks noChangeArrowheads="1"/>
          </p:cNvSpPr>
          <p:nvPr/>
        </p:nvSpPr>
        <p:spPr bwMode="auto">
          <a:xfrm>
            <a:off x="1571625" y="4224338"/>
            <a:ext cx="4006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Changes in RNA splicing pathways</a:t>
            </a:r>
          </a:p>
        </p:txBody>
      </p:sp>
      <p:sp>
        <p:nvSpPr>
          <p:cNvPr id="19462" name="Text Box 9"/>
          <p:cNvSpPr txBox="1">
            <a:spLocks noChangeArrowheads="1"/>
          </p:cNvSpPr>
          <p:nvPr/>
        </p:nvSpPr>
        <p:spPr bwMode="auto">
          <a:xfrm>
            <a:off x="1552575" y="3867150"/>
            <a:ext cx="400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Transcription activation/repression</a:t>
            </a:r>
          </a:p>
        </p:txBody>
      </p:sp>
      <p:sp>
        <p:nvSpPr>
          <p:cNvPr id="19463" name="Text Box 10"/>
          <p:cNvSpPr txBox="1">
            <a:spLocks noChangeArrowheads="1"/>
          </p:cNvSpPr>
          <p:nvPr/>
        </p:nvSpPr>
        <p:spPr bwMode="auto">
          <a:xfrm>
            <a:off x="1565275" y="4595813"/>
            <a:ext cx="4629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Modulate protein activity (or localization)</a:t>
            </a:r>
          </a:p>
        </p:txBody>
      </p:sp>
      <p:sp>
        <p:nvSpPr>
          <p:cNvPr id="19464" name="Text Box 11"/>
          <p:cNvSpPr txBox="1">
            <a:spLocks noChangeArrowheads="1"/>
          </p:cNvSpPr>
          <p:nvPr/>
        </p:nvSpPr>
        <p:spPr bwMode="auto">
          <a:xfrm>
            <a:off x="5103813" y="4926013"/>
            <a:ext cx="357663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600" b="0"/>
              <a:t>Mercer  </a:t>
            </a:r>
            <a:r>
              <a:rPr lang="en-US" altLang="en-US" sz="1600" b="0" i="1"/>
              <a:t>Nat Rev Genet </a:t>
            </a:r>
            <a:r>
              <a:rPr lang="en-US" altLang="en-US" sz="1600" b="0"/>
              <a:t>10: 155, 2009</a:t>
            </a:r>
          </a:p>
        </p:txBody>
      </p:sp>
      <p:sp>
        <p:nvSpPr>
          <p:cNvPr id="19465" name="Rectangle 12"/>
          <p:cNvSpPr>
            <a:spLocks noChangeArrowheads="1"/>
          </p:cNvSpPr>
          <p:nvPr/>
        </p:nvSpPr>
        <p:spPr bwMode="auto">
          <a:xfrm>
            <a:off x="3024188" y="1887538"/>
            <a:ext cx="2079625" cy="388937"/>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9466" name="Text Box 13"/>
          <p:cNvSpPr txBox="1">
            <a:spLocks noChangeArrowheads="1"/>
          </p:cNvSpPr>
          <p:nvPr/>
        </p:nvSpPr>
        <p:spPr bwMode="auto">
          <a:xfrm>
            <a:off x="493713" y="111125"/>
            <a:ext cx="3789362"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Example of human</a:t>
            </a:r>
            <a:r>
              <a:rPr lang="en-US" altLang="en-US" sz="2000" i="1"/>
              <a:t> pax6 </a:t>
            </a:r>
            <a:r>
              <a:rPr lang="en-US" altLang="en-US" sz="2000"/>
              <a:t>gene</a:t>
            </a:r>
          </a:p>
        </p:txBody>
      </p:sp>
      <p:sp>
        <p:nvSpPr>
          <p:cNvPr id="19467" name="Rectangle 14"/>
          <p:cNvSpPr>
            <a:spLocks noChangeArrowheads="1"/>
          </p:cNvSpPr>
          <p:nvPr/>
        </p:nvSpPr>
        <p:spPr bwMode="auto">
          <a:xfrm>
            <a:off x="3457575" y="503238"/>
            <a:ext cx="5276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(with “extra” non-coding transcripts in orange)</a:t>
            </a:r>
          </a:p>
        </p:txBody>
      </p:sp>
      <p:sp>
        <p:nvSpPr>
          <p:cNvPr id="19468" name="Text Box 5"/>
          <p:cNvSpPr txBox="1">
            <a:spLocks noChangeArrowheads="1"/>
          </p:cNvSpPr>
          <p:nvPr/>
        </p:nvSpPr>
        <p:spPr bwMode="auto">
          <a:xfrm>
            <a:off x="407988" y="5467350"/>
            <a:ext cx="8070850" cy="368300"/>
          </a:xfrm>
          <a:prstGeom prst="rect">
            <a:avLst/>
          </a:prstGeom>
          <a:noFill/>
          <a:ln w="9525">
            <a:solidFill>
              <a:schemeClr val="tx1"/>
            </a:solidFill>
            <a:miter lim="800000"/>
            <a:headEnd/>
            <a:tailEnd/>
          </a:ln>
          <a:effec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dirty="0"/>
              <a:t>Difficult to distinguish transcriptional “noise” vs. functional molecules?</a:t>
            </a:r>
          </a:p>
        </p:txBody>
      </p:sp>
      <p:sp>
        <p:nvSpPr>
          <p:cNvPr id="19469" name="Rectangle 21"/>
          <p:cNvSpPr>
            <a:spLocks noChangeArrowheads="1"/>
          </p:cNvSpPr>
          <p:nvPr/>
        </p:nvSpPr>
        <p:spPr bwMode="auto">
          <a:xfrm>
            <a:off x="6248400" y="2508250"/>
            <a:ext cx="2720975" cy="523875"/>
          </a:xfrm>
          <a:prstGeom prst="rect">
            <a:avLst/>
          </a:prstGeom>
          <a:solidFill>
            <a:srgbClr val="66FFFF"/>
          </a:solidFill>
          <a:ln w="9525">
            <a:solidFill>
              <a:schemeClr val="tx1"/>
            </a:solidFill>
            <a:miter lim="800000"/>
            <a:headEnd/>
            <a:tailEnd/>
          </a:ln>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000000"/>
                </a:solidFill>
              </a:rPr>
              <a:t>Tall bars: coding exons</a:t>
            </a:r>
          </a:p>
          <a:p>
            <a:pPr eaLnBrk="1" hangingPunct="1">
              <a:spcBef>
                <a:spcPct val="0"/>
              </a:spcBef>
              <a:buFontTx/>
              <a:buNone/>
            </a:pPr>
            <a:r>
              <a:rPr lang="en-US" altLang="en-US" sz="1400">
                <a:solidFill>
                  <a:srgbClr val="000000"/>
                </a:solidFill>
              </a:rPr>
              <a:t>Short bars: non-coding exons </a:t>
            </a:r>
          </a:p>
        </p:txBody>
      </p:sp>
      <p:sp>
        <p:nvSpPr>
          <p:cNvPr id="19470" name="Text Box 31"/>
          <p:cNvSpPr txBox="1">
            <a:spLocks noChangeArrowheads="1"/>
          </p:cNvSpPr>
          <p:nvPr/>
        </p:nvSpPr>
        <p:spPr bwMode="auto">
          <a:xfrm>
            <a:off x="188913" y="2586038"/>
            <a:ext cx="5878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solidFill>
                  <a:srgbClr val="FF0000"/>
                </a:solidFill>
                <a:latin typeface="Comic Sans MS" pitchFamily="66" charset="0"/>
              </a:rPr>
              <a:t>Where would the initiation and stop codons be?</a:t>
            </a:r>
          </a:p>
        </p:txBody>
      </p:sp>
      <p:sp>
        <p:nvSpPr>
          <p:cNvPr id="19471" name="TextBox 20"/>
          <p:cNvSpPr txBox="1">
            <a:spLocks noChangeArrowheads="1"/>
          </p:cNvSpPr>
          <p:nvPr/>
        </p:nvSpPr>
        <p:spPr bwMode="auto">
          <a:xfrm>
            <a:off x="407988" y="2128838"/>
            <a:ext cx="40179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800" b="0">
                <a:solidFill>
                  <a:srgbClr val="FF0000"/>
                </a:solidFill>
                <a:latin typeface="Comic Sans MS" pitchFamily="66" charset="0"/>
              </a:rPr>
              <a:t>What does the bent arrow signify? </a:t>
            </a:r>
          </a:p>
        </p:txBody>
      </p:sp>
    </p:spTree>
    <p:extLst>
      <p:ext uri="{BB962C8B-B14F-4D97-AF65-F5344CB8AC3E}">
        <p14:creationId xmlns:p14="http://schemas.microsoft.com/office/powerpoint/2010/main" val="22523056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figure 1-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 y="1035050"/>
            <a:ext cx="7304088" cy="298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3"/>
          <p:cNvSpPr txBox="1">
            <a:spLocks noChangeArrowheads="1"/>
          </p:cNvSpPr>
          <p:nvPr/>
        </p:nvSpPr>
        <p:spPr bwMode="auto">
          <a:xfrm>
            <a:off x="7854950" y="6351588"/>
            <a:ext cx="1009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Fig.1.13</a:t>
            </a:r>
          </a:p>
        </p:txBody>
      </p:sp>
      <p:sp>
        <p:nvSpPr>
          <p:cNvPr id="20484" name="Text Box 4"/>
          <p:cNvSpPr txBox="1">
            <a:spLocks noChangeArrowheads="1"/>
          </p:cNvSpPr>
          <p:nvPr/>
        </p:nvSpPr>
        <p:spPr bwMode="auto">
          <a:xfrm>
            <a:off x="527050" y="346075"/>
            <a:ext cx="46053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a:solidFill>
                  <a:srgbClr val="2D1DFD"/>
                </a:solidFill>
              </a:rPr>
              <a:t>RNA processing in eukaryotes</a:t>
            </a:r>
          </a:p>
        </p:txBody>
      </p:sp>
      <p:sp>
        <p:nvSpPr>
          <p:cNvPr id="21509" name="Text Box 5"/>
          <p:cNvSpPr txBox="1">
            <a:spLocks noChangeArrowheads="1"/>
          </p:cNvSpPr>
          <p:nvPr/>
        </p:nvSpPr>
        <p:spPr bwMode="auto">
          <a:xfrm>
            <a:off x="492125" y="5327650"/>
            <a:ext cx="74961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solidFill>
                  <a:srgbClr val="2D1DFD"/>
                </a:solidFill>
                <a:latin typeface="+mn-lt"/>
              </a:rPr>
              <a:t>- presence of long introns (&amp; short exons) can make finding genes in eukaryotic DNA sequences difficult</a:t>
            </a:r>
          </a:p>
        </p:txBody>
      </p:sp>
      <p:sp>
        <p:nvSpPr>
          <p:cNvPr id="21510" name="Text Box 6"/>
          <p:cNvSpPr txBox="1">
            <a:spLocks noChangeArrowheads="1"/>
          </p:cNvSpPr>
          <p:nvPr/>
        </p:nvSpPr>
        <p:spPr bwMode="auto">
          <a:xfrm>
            <a:off x="492125" y="4686300"/>
            <a:ext cx="71358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solidFill>
                  <a:srgbClr val="2D1DFD"/>
                </a:solidFill>
                <a:latin typeface="+mn-lt"/>
              </a:rPr>
              <a:t>- may be </a:t>
            </a:r>
            <a:r>
              <a:rPr lang="en-US" altLang="en-US" sz="1800" dirty="0" smtClean="0">
                <a:solidFill>
                  <a:srgbClr val="FF3300"/>
                </a:solidFill>
                <a:latin typeface="+mn-lt"/>
              </a:rPr>
              <a:t>alternative splicing</a:t>
            </a:r>
            <a:r>
              <a:rPr lang="en-US" altLang="en-US" sz="1800" dirty="0" smtClean="0">
                <a:solidFill>
                  <a:srgbClr val="2D1DFD"/>
                </a:solidFill>
                <a:latin typeface="+mn-lt"/>
              </a:rPr>
              <a:t> pathways so more than one protein generated from one gene  (Discussed later, Chapter 6)</a:t>
            </a:r>
          </a:p>
        </p:txBody>
      </p:sp>
      <p:sp>
        <p:nvSpPr>
          <p:cNvPr id="20487" name="Text Box 6"/>
          <p:cNvSpPr txBox="1">
            <a:spLocks noChangeArrowheads="1"/>
          </p:cNvSpPr>
          <p:nvPr/>
        </p:nvSpPr>
        <p:spPr bwMode="auto">
          <a:xfrm>
            <a:off x="5978525" y="3806825"/>
            <a:ext cx="2009775" cy="307975"/>
          </a:xfrm>
          <a:prstGeom prst="rect">
            <a:avLst/>
          </a:prstGeom>
          <a:noFill/>
          <a:ln w="9525">
            <a:solidFill>
              <a:schemeClr val="tx1"/>
            </a:solidFill>
            <a:miter lim="800000"/>
            <a:headEnd/>
            <a:tailEnd/>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dirty="0"/>
              <a:t>Methylation of </a:t>
            </a:r>
            <a:r>
              <a:rPr lang="en-US" altLang="en-US" sz="1400" dirty="0" err="1"/>
              <a:t>rRNAs</a:t>
            </a:r>
            <a:endParaRPr lang="en-US" altLang="en-US" sz="1400" dirty="0"/>
          </a:p>
        </p:txBody>
      </p:sp>
      <p:sp>
        <p:nvSpPr>
          <p:cNvPr id="20488" name="Text Box 8"/>
          <p:cNvSpPr txBox="1">
            <a:spLocks noChangeArrowheads="1"/>
          </p:cNvSpPr>
          <p:nvPr/>
        </p:nvSpPr>
        <p:spPr bwMode="auto">
          <a:xfrm>
            <a:off x="5964238" y="4208463"/>
            <a:ext cx="2152650" cy="307975"/>
          </a:xfrm>
          <a:prstGeom prst="rect">
            <a:avLst/>
          </a:prstGeom>
          <a:noFill/>
          <a:ln w="9525">
            <a:solidFill>
              <a:schemeClr val="tx1"/>
            </a:solidFill>
            <a:miter lim="800000"/>
            <a:headEnd/>
            <a:tailEnd/>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Modification of tRNAs</a:t>
            </a:r>
          </a:p>
        </p:txBody>
      </p:sp>
    </p:spTree>
    <p:extLst>
      <p:ext uri="{BB962C8B-B14F-4D97-AF65-F5344CB8AC3E}">
        <p14:creationId xmlns:p14="http://schemas.microsoft.com/office/powerpoint/2010/main" val="4207495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2350" y="1108075"/>
            <a:ext cx="2778125" cy="373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ext Box 3"/>
          <p:cNvSpPr txBox="1">
            <a:spLocks noChangeArrowheads="1"/>
          </p:cNvSpPr>
          <p:nvPr/>
        </p:nvSpPr>
        <p:spPr bwMode="auto">
          <a:xfrm>
            <a:off x="239713" y="5414963"/>
            <a:ext cx="87042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can deduce amino acid sequence of protein from nt coding sequence</a:t>
            </a:r>
          </a:p>
        </p:txBody>
      </p:sp>
      <p:pic>
        <p:nvPicPr>
          <p:cNvPr id="2150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9400" y="1235075"/>
            <a:ext cx="4560888" cy="390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9" name="Text Box 5"/>
          <p:cNvSpPr txBox="1">
            <a:spLocks noChangeArrowheads="1"/>
          </p:cNvSpPr>
          <p:nvPr/>
        </p:nvSpPr>
        <p:spPr bwMode="auto">
          <a:xfrm>
            <a:off x="1993900" y="5792788"/>
            <a:ext cx="34702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using genetic code table</a:t>
            </a:r>
          </a:p>
        </p:txBody>
      </p:sp>
      <p:sp>
        <p:nvSpPr>
          <p:cNvPr id="21510" name="Text Box 6"/>
          <p:cNvSpPr txBox="1">
            <a:spLocks noChangeArrowheads="1"/>
          </p:cNvSpPr>
          <p:nvPr/>
        </p:nvSpPr>
        <p:spPr bwMode="auto">
          <a:xfrm>
            <a:off x="5472113" y="4957763"/>
            <a:ext cx="2174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2D1DFD"/>
                </a:solidFill>
              </a:rPr>
              <a:t>“standard code”</a:t>
            </a:r>
          </a:p>
        </p:txBody>
      </p:sp>
      <p:sp>
        <p:nvSpPr>
          <p:cNvPr id="21511" name="Text Box 7"/>
          <p:cNvSpPr txBox="1">
            <a:spLocks noChangeArrowheads="1"/>
          </p:cNvSpPr>
          <p:nvPr/>
        </p:nvSpPr>
        <p:spPr bwMode="auto">
          <a:xfrm>
            <a:off x="588963" y="444500"/>
            <a:ext cx="60086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a:solidFill>
                  <a:srgbClr val="2D1DFD"/>
                </a:solidFill>
              </a:rPr>
              <a:t>Link between transcriptome &amp; proteome</a:t>
            </a:r>
          </a:p>
        </p:txBody>
      </p:sp>
      <p:sp>
        <p:nvSpPr>
          <p:cNvPr id="21512" name="Rectangle 8"/>
          <p:cNvSpPr>
            <a:spLocks noChangeArrowheads="1"/>
          </p:cNvSpPr>
          <p:nvPr/>
        </p:nvSpPr>
        <p:spPr bwMode="auto">
          <a:xfrm>
            <a:off x="2574925" y="2890838"/>
            <a:ext cx="1628775" cy="376237"/>
          </a:xfrm>
          <a:prstGeom prst="rect">
            <a:avLst/>
          </a:prstGeom>
          <a:noFill/>
          <a:ln w="9525">
            <a:solidFill>
              <a:schemeClr val="tx1"/>
            </a:solidFill>
            <a:miter lim="800000"/>
            <a:headEnd/>
            <a:tailEnd/>
          </a:ln>
          <a:effec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dirty="0"/>
              <a:t>Genetic code</a:t>
            </a:r>
          </a:p>
        </p:txBody>
      </p:sp>
      <p:sp>
        <p:nvSpPr>
          <p:cNvPr id="21513" name="Text Box 9"/>
          <p:cNvSpPr txBox="1">
            <a:spLocks noChangeArrowheads="1"/>
          </p:cNvSpPr>
          <p:nvPr/>
        </p:nvSpPr>
        <p:spPr bwMode="auto">
          <a:xfrm>
            <a:off x="231775" y="2787650"/>
            <a:ext cx="2081213"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600">
                <a:solidFill>
                  <a:srgbClr val="FF3300"/>
                </a:solidFill>
              </a:rPr>
              <a:t>Mediated by tRNAs</a:t>
            </a:r>
          </a:p>
          <a:p>
            <a:pPr eaLnBrk="1" hangingPunct="1">
              <a:spcBef>
                <a:spcPct val="0"/>
              </a:spcBef>
              <a:buFontTx/>
              <a:buNone/>
            </a:pPr>
            <a:r>
              <a:rPr lang="en-US" altLang="en-US" sz="1600">
                <a:solidFill>
                  <a:srgbClr val="FF3300"/>
                </a:solidFill>
              </a:rPr>
              <a:t>(codon-anticodon)</a:t>
            </a:r>
          </a:p>
        </p:txBody>
      </p:sp>
      <p:sp>
        <p:nvSpPr>
          <p:cNvPr id="21514" name="Text Box 10"/>
          <p:cNvSpPr txBox="1">
            <a:spLocks noChangeArrowheads="1"/>
          </p:cNvSpPr>
          <p:nvPr/>
        </p:nvSpPr>
        <p:spPr bwMode="auto">
          <a:xfrm>
            <a:off x="7777163" y="6323013"/>
            <a:ext cx="1009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Fig.1.20</a:t>
            </a:r>
          </a:p>
        </p:txBody>
      </p:sp>
      <p:sp>
        <p:nvSpPr>
          <p:cNvPr id="21515" name="Text Box 11"/>
          <p:cNvSpPr txBox="1">
            <a:spLocks noChangeArrowheads="1"/>
          </p:cNvSpPr>
          <p:nvPr/>
        </p:nvSpPr>
        <p:spPr bwMode="auto">
          <a:xfrm>
            <a:off x="219075" y="6365875"/>
            <a:ext cx="882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Fig.1.2</a:t>
            </a:r>
          </a:p>
        </p:txBody>
      </p:sp>
    </p:spTree>
    <p:extLst>
      <p:ext uri="{BB962C8B-B14F-4D97-AF65-F5344CB8AC3E}">
        <p14:creationId xmlns:p14="http://schemas.microsoft.com/office/powerpoint/2010/main" val="12507937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660400" y="3744913"/>
            <a:ext cx="8086725" cy="7016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lvl="1" eaLnBrk="1" hangingPunct="1">
              <a:spcBef>
                <a:spcPct val="0"/>
              </a:spcBef>
              <a:buFontTx/>
              <a:buChar char="-"/>
            </a:pPr>
            <a:r>
              <a:rPr lang="en-US" altLang="en-US" sz="2000" i="1">
                <a:solidFill>
                  <a:srgbClr val="000000"/>
                </a:solidFill>
              </a:rPr>
              <a:t>  in research papers DNA usually shown as </a:t>
            </a:r>
            <a:r>
              <a:rPr lang="en-US" altLang="en-US" sz="2000" i="1">
                <a:solidFill>
                  <a:srgbClr val="009900"/>
                </a:solidFill>
              </a:rPr>
              <a:t>single-stranded</a:t>
            </a:r>
            <a:r>
              <a:rPr lang="en-US" altLang="en-US" sz="2000" i="1">
                <a:solidFill>
                  <a:srgbClr val="000000"/>
                </a:solidFill>
              </a:rPr>
              <a:t> </a:t>
            </a:r>
          </a:p>
          <a:p>
            <a:pPr eaLnBrk="1" hangingPunct="1">
              <a:spcBef>
                <a:spcPct val="0"/>
              </a:spcBef>
              <a:buFontTx/>
              <a:buNone/>
            </a:pPr>
            <a:r>
              <a:rPr lang="en-US" altLang="en-US" sz="2000" i="1">
                <a:solidFill>
                  <a:srgbClr val="000000"/>
                </a:solidFill>
              </a:rPr>
              <a:t>	with </a:t>
            </a:r>
            <a:r>
              <a:rPr lang="en-US" altLang="en-US" sz="2000" i="1">
                <a:solidFill>
                  <a:srgbClr val="009900"/>
                </a:solidFill>
              </a:rPr>
              <a:t>coding strand</a:t>
            </a:r>
            <a:r>
              <a:rPr lang="en-US" altLang="en-US" sz="2000" i="1">
                <a:solidFill>
                  <a:srgbClr val="000000"/>
                </a:solidFill>
              </a:rPr>
              <a:t> in </a:t>
            </a:r>
            <a:r>
              <a:rPr lang="en-US" altLang="en-US" sz="2000" i="1">
                <a:solidFill>
                  <a:srgbClr val="009900"/>
                </a:solidFill>
              </a:rPr>
              <a:t>5’ to 3’  orientation (left to right)</a:t>
            </a:r>
          </a:p>
        </p:txBody>
      </p:sp>
      <p:sp>
        <p:nvSpPr>
          <p:cNvPr id="22531" name="Text Box 3"/>
          <p:cNvSpPr txBox="1">
            <a:spLocks noChangeArrowheads="1"/>
          </p:cNvSpPr>
          <p:nvPr/>
        </p:nvSpPr>
        <p:spPr bwMode="auto">
          <a:xfrm>
            <a:off x="604838" y="630238"/>
            <a:ext cx="3375025"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00FF"/>
                </a:solidFill>
              </a:rPr>
              <a:t>PROTEIN-CODING GENES</a:t>
            </a:r>
          </a:p>
        </p:txBody>
      </p:sp>
      <p:sp>
        <p:nvSpPr>
          <p:cNvPr id="22532" name="Text Box 4"/>
          <p:cNvSpPr txBox="1">
            <a:spLocks noChangeArrowheads="1"/>
          </p:cNvSpPr>
          <p:nvPr/>
        </p:nvSpPr>
        <p:spPr bwMode="auto">
          <a:xfrm>
            <a:off x="1203325" y="3260725"/>
            <a:ext cx="4987925"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00FF"/>
                </a:solidFill>
              </a:rPr>
              <a:t>5’ …. AUG  GGA  UUG  CCC  GCC  …. 3’</a:t>
            </a:r>
          </a:p>
        </p:txBody>
      </p:sp>
      <p:sp>
        <p:nvSpPr>
          <p:cNvPr id="22533" name="Text Box 5"/>
          <p:cNvSpPr txBox="1">
            <a:spLocks noChangeArrowheads="1"/>
          </p:cNvSpPr>
          <p:nvPr/>
        </p:nvSpPr>
        <p:spPr bwMode="auto">
          <a:xfrm>
            <a:off x="1111250" y="1905000"/>
            <a:ext cx="5070475"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0000"/>
                </a:solidFill>
              </a:rPr>
              <a:t>3’ .… TAC   CCT   AAC  GGG  CGG  …. 5’</a:t>
            </a:r>
          </a:p>
        </p:txBody>
      </p:sp>
      <p:sp>
        <p:nvSpPr>
          <p:cNvPr id="22534" name="Text Box 6"/>
          <p:cNvSpPr txBox="1">
            <a:spLocks noChangeArrowheads="1"/>
          </p:cNvSpPr>
          <p:nvPr/>
        </p:nvSpPr>
        <p:spPr bwMode="auto">
          <a:xfrm>
            <a:off x="1143000" y="1447800"/>
            <a:ext cx="4972050"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0000"/>
                </a:solidFill>
              </a:rPr>
              <a:t>5’ …. ATG  GGA   TTG  CCC  GCC  …. 3’</a:t>
            </a:r>
          </a:p>
        </p:txBody>
      </p:sp>
      <p:sp>
        <p:nvSpPr>
          <p:cNvPr id="22535" name="AutoShape 7"/>
          <p:cNvSpPr>
            <a:spLocks noChangeArrowheads="1"/>
          </p:cNvSpPr>
          <p:nvPr/>
        </p:nvSpPr>
        <p:spPr bwMode="auto">
          <a:xfrm rot="5400000">
            <a:off x="3105150" y="2628900"/>
            <a:ext cx="838200" cy="304800"/>
          </a:xfrm>
          <a:prstGeom prst="rightArrow">
            <a:avLst>
              <a:gd name="adj1" fmla="val 50000"/>
              <a:gd name="adj2" fmla="val 68750"/>
            </a:avLst>
          </a:prstGeom>
          <a:solidFill>
            <a:srgbClr val="FFFF0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1800"/>
          </a:p>
        </p:txBody>
      </p:sp>
      <p:sp>
        <p:nvSpPr>
          <p:cNvPr id="22536" name="Text Box 8"/>
          <p:cNvSpPr txBox="1">
            <a:spLocks noChangeArrowheads="1"/>
          </p:cNvSpPr>
          <p:nvPr/>
        </p:nvSpPr>
        <p:spPr bwMode="auto">
          <a:xfrm>
            <a:off x="6207125" y="1431925"/>
            <a:ext cx="21177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9900"/>
                </a:solidFill>
              </a:rPr>
              <a:t>“coding strand”</a:t>
            </a:r>
          </a:p>
        </p:txBody>
      </p:sp>
      <p:sp>
        <p:nvSpPr>
          <p:cNvPr id="22537" name="Text Box 9"/>
          <p:cNvSpPr txBox="1">
            <a:spLocks noChangeArrowheads="1"/>
          </p:cNvSpPr>
          <p:nvPr/>
        </p:nvSpPr>
        <p:spPr bwMode="auto">
          <a:xfrm>
            <a:off x="292100" y="1668463"/>
            <a:ext cx="736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FF3300"/>
                </a:solidFill>
              </a:rPr>
              <a:t>DNA</a:t>
            </a:r>
          </a:p>
        </p:txBody>
      </p:sp>
      <p:sp>
        <p:nvSpPr>
          <p:cNvPr id="22538" name="Text Box 10"/>
          <p:cNvSpPr txBox="1">
            <a:spLocks noChangeArrowheads="1"/>
          </p:cNvSpPr>
          <p:nvPr/>
        </p:nvSpPr>
        <p:spPr bwMode="auto">
          <a:xfrm>
            <a:off x="6175375" y="1905000"/>
            <a:ext cx="23272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9900"/>
                </a:solidFill>
              </a:rPr>
              <a:t>“template strand”</a:t>
            </a:r>
          </a:p>
        </p:txBody>
      </p:sp>
      <p:sp>
        <p:nvSpPr>
          <p:cNvPr id="22539" name="Text Box 11"/>
          <p:cNvSpPr txBox="1">
            <a:spLocks noChangeArrowheads="1"/>
          </p:cNvSpPr>
          <p:nvPr/>
        </p:nvSpPr>
        <p:spPr bwMode="auto">
          <a:xfrm>
            <a:off x="276225" y="3287713"/>
            <a:ext cx="96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FF3300"/>
                </a:solidFill>
              </a:rPr>
              <a:t>mRNA</a:t>
            </a:r>
          </a:p>
        </p:txBody>
      </p:sp>
      <p:sp>
        <p:nvSpPr>
          <p:cNvPr id="22540" name="Rectangle 12"/>
          <p:cNvSpPr>
            <a:spLocks noChangeArrowheads="1"/>
          </p:cNvSpPr>
          <p:nvPr/>
        </p:nvSpPr>
        <p:spPr bwMode="auto">
          <a:xfrm>
            <a:off x="1035050" y="1322388"/>
            <a:ext cx="7391400" cy="533400"/>
          </a:xfrm>
          <a:prstGeom prst="rect">
            <a:avLst/>
          </a:prstGeom>
          <a:noFill/>
          <a:ln w="28575">
            <a:solidFill>
              <a:srgbClr val="000000"/>
            </a:solidFill>
            <a:miter lim="800000"/>
            <a:headEnd/>
            <a:tailEnd/>
          </a:ln>
          <a:effectLst/>
          <a:extLst>
            <a:ext uri="{909E8E84-426E-40DD-AFC4-6F175D3DCCD1}">
              <a14:hiddenFill xmlns:a14="http://schemas.microsoft.com/office/drawing/2010/main">
                <a:solidFill>
                  <a:srgbClr val="00CC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1800"/>
          </a:p>
        </p:txBody>
      </p:sp>
      <p:sp>
        <p:nvSpPr>
          <p:cNvPr id="22541" name="Rectangle 13"/>
          <p:cNvSpPr>
            <a:spLocks noChangeArrowheads="1"/>
          </p:cNvSpPr>
          <p:nvPr/>
        </p:nvSpPr>
        <p:spPr bwMode="auto">
          <a:xfrm>
            <a:off x="2513013" y="4498975"/>
            <a:ext cx="5599112"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000000"/>
                </a:solidFill>
              </a:rPr>
              <a:t>… so </a:t>
            </a:r>
            <a:r>
              <a:rPr lang="en-US" altLang="en-US" sz="2000" i="1">
                <a:solidFill>
                  <a:srgbClr val="FF3300"/>
                </a:solidFill>
              </a:rPr>
              <a:t>genetic code table</a:t>
            </a:r>
            <a:r>
              <a:rPr lang="en-US" altLang="en-US" sz="2000" i="1">
                <a:solidFill>
                  <a:srgbClr val="000000"/>
                </a:solidFill>
              </a:rPr>
              <a:t> can be used directly</a:t>
            </a:r>
          </a:p>
        </p:txBody>
      </p:sp>
      <p:sp>
        <p:nvSpPr>
          <p:cNvPr id="22542" name="Text Box 14"/>
          <p:cNvSpPr txBox="1">
            <a:spLocks noChangeArrowheads="1"/>
          </p:cNvSpPr>
          <p:nvPr/>
        </p:nvSpPr>
        <p:spPr bwMode="auto">
          <a:xfrm>
            <a:off x="4287838" y="862013"/>
            <a:ext cx="1938351" cy="338554"/>
          </a:xfrm>
          <a:prstGeom prst="rect">
            <a:avLst/>
          </a:prstGeom>
          <a:noFill/>
          <a:ln w="9525">
            <a:solidFill>
              <a:schemeClr val="tx1"/>
            </a:solidFill>
            <a:miter lim="800000"/>
            <a:headEnd/>
            <a:tailEnd/>
          </a:ln>
          <a:effec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600" i="1" dirty="0"/>
              <a:t>divided into </a:t>
            </a:r>
            <a:r>
              <a:rPr lang="en-US" altLang="en-US" sz="1600" i="1" dirty="0" smtClean="0"/>
              <a:t>codons</a:t>
            </a:r>
            <a:endParaRPr lang="en-US" altLang="en-US" sz="1600" i="1" dirty="0"/>
          </a:p>
        </p:txBody>
      </p:sp>
      <p:sp>
        <p:nvSpPr>
          <p:cNvPr id="15" name="Text Box 9"/>
          <p:cNvSpPr txBox="1">
            <a:spLocks noChangeArrowheads="1"/>
          </p:cNvSpPr>
          <p:nvPr/>
        </p:nvSpPr>
        <p:spPr bwMode="auto">
          <a:xfrm>
            <a:off x="549275" y="4976813"/>
            <a:ext cx="7620000"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smtClean="0">
                <a:latin typeface="+mn-lt"/>
              </a:rPr>
              <a:t>Remember that although AUG is the standard initiation codon, there can also be AUG triplets within an ORF (open reading frame), </a:t>
            </a:r>
          </a:p>
        </p:txBody>
      </p:sp>
      <p:sp>
        <p:nvSpPr>
          <p:cNvPr id="16" name="Rectangle 10"/>
          <p:cNvSpPr>
            <a:spLocks noChangeArrowheads="1"/>
          </p:cNvSpPr>
          <p:nvPr/>
        </p:nvSpPr>
        <p:spPr bwMode="auto">
          <a:xfrm>
            <a:off x="1820863" y="5649913"/>
            <a:ext cx="5519737"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smtClean="0">
                <a:latin typeface="+mn-lt"/>
              </a:rPr>
              <a:t>… specifying internal Met residues in the protein</a:t>
            </a:r>
          </a:p>
        </p:txBody>
      </p:sp>
      <p:sp>
        <p:nvSpPr>
          <p:cNvPr id="17" name="Text Box 11"/>
          <p:cNvSpPr txBox="1">
            <a:spLocks noChangeArrowheads="1"/>
          </p:cNvSpPr>
          <p:nvPr/>
        </p:nvSpPr>
        <p:spPr bwMode="auto">
          <a:xfrm>
            <a:off x="549275" y="6019800"/>
            <a:ext cx="7759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smtClean="0">
                <a:latin typeface="+mn-lt"/>
              </a:rPr>
              <a:t>And when analyzing DNA data obtained in the lab, initiation codon might be located outside the sequenced region</a:t>
            </a:r>
          </a:p>
        </p:txBody>
      </p:sp>
    </p:spTree>
    <p:extLst>
      <p:ext uri="{BB962C8B-B14F-4D97-AF65-F5344CB8AC3E}">
        <p14:creationId xmlns:p14="http://schemas.microsoft.com/office/powerpoint/2010/main" val="12983640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table 1-03"/>
          <p:cNvPicPr>
            <a:picLocks noChangeAspect="1" noChangeArrowheads="1"/>
          </p:cNvPicPr>
          <p:nvPr/>
        </p:nvPicPr>
        <p:blipFill>
          <a:blip r:embed="rId3">
            <a:extLst>
              <a:ext uri="{28A0092B-C50C-407E-A947-70E740481C1C}">
                <a14:useLocalDpi xmlns:a14="http://schemas.microsoft.com/office/drawing/2010/main" val="0"/>
              </a:ext>
            </a:extLst>
          </a:blip>
          <a:srcRect b="20483"/>
          <a:stretch>
            <a:fillRect/>
          </a:stretch>
        </p:blipFill>
        <p:spPr bwMode="auto">
          <a:xfrm>
            <a:off x="382588" y="738188"/>
            <a:ext cx="7108825" cy="484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5"/>
          <p:cNvSpPr txBox="1">
            <a:spLocks noChangeArrowheads="1"/>
          </p:cNvSpPr>
          <p:nvPr/>
        </p:nvSpPr>
        <p:spPr bwMode="auto">
          <a:xfrm>
            <a:off x="431800" y="200025"/>
            <a:ext cx="6919913"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2000">
                <a:solidFill>
                  <a:srgbClr val="2D1DFD"/>
                </a:solidFill>
              </a:rPr>
              <a:t>Examples of deviation from the standard genetic code in mitochondria and microbes</a:t>
            </a:r>
          </a:p>
        </p:txBody>
      </p:sp>
      <p:sp>
        <p:nvSpPr>
          <p:cNvPr id="23556" name="Text Box 10"/>
          <p:cNvSpPr txBox="1">
            <a:spLocks noChangeArrowheads="1"/>
          </p:cNvSpPr>
          <p:nvPr/>
        </p:nvSpPr>
        <p:spPr bwMode="auto">
          <a:xfrm>
            <a:off x="7615238" y="6272213"/>
            <a:ext cx="1136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Table 1.3</a:t>
            </a:r>
          </a:p>
        </p:txBody>
      </p:sp>
      <p:sp>
        <p:nvSpPr>
          <p:cNvPr id="23557" name="Text Box 4"/>
          <p:cNvSpPr txBox="1">
            <a:spLocks noChangeArrowheads="1"/>
          </p:cNvSpPr>
          <p:nvPr/>
        </p:nvSpPr>
        <p:spPr bwMode="auto">
          <a:xfrm>
            <a:off x="6989191" y="3321050"/>
            <a:ext cx="2119313" cy="1016000"/>
          </a:xfrm>
          <a:prstGeom prst="rect">
            <a:avLst/>
          </a:prstGeom>
          <a:solidFill>
            <a:schemeClr val="bg1"/>
          </a:solidFill>
          <a:ln w="9525">
            <a:solidFill>
              <a:schemeClr val="tx1"/>
            </a:solidFill>
            <a:miter lim="800000"/>
            <a:headEnd/>
            <a:tailEnd/>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dirty="0"/>
              <a:t>Actually </a:t>
            </a:r>
            <a:r>
              <a:rPr lang="en-US" altLang="en-US" sz="1200" dirty="0">
                <a:solidFill>
                  <a:srgbClr val="FF3300"/>
                </a:solidFill>
              </a:rPr>
              <a:t>RNA editing</a:t>
            </a:r>
            <a:r>
              <a:rPr lang="en-US" altLang="en-US" sz="1200" dirty="0"/>
              <a:t> changes CGG to UGG in mRNA, so genetic code is </a:t>
            </a:r>
            <a:r>
              <a:rPr lang="en-US" altLang="en-US" sz="1200" u="sng" dirty="0"/>
              <a:t>NOT</a:t>
            </a:r>
            <a:r>
              <a:rPr lang="en-US" altLang="en-US" sz="1200" dirty="0"/>
              <a:t> deviant  in plant mitochondria</a:t>
            </a:r>
          </a:p>
        </p:txBody>
      </p:sp>
    </p:spTree>
    <p:extLst>
      <p:ext uri="{BB962C8B-B14F-4D97-AF65-F5344CB8AC3E}">
        <p14:creationId xmlns:p14="http://schemas.microsoft.com/office/powerpoint/2010/main" val="38022164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figure 13-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6888" y="522288"/>
            <a:ext cx="5911850" cy="2559050"/>
          </a:xfrm>
          <a:prstGeom prst="rect">
            <a:avLst/>
          </a:prstGeom>
          <a:solidFill>
            <a:srgbClr val="66FF33"/>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457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1813" y="2532063"/>
            <a:ext cx="2338387" cy="2125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0" name="Text Box 4"/>
          <p:cNvSpPr txBox="1">
            <a:spLocks noChangeArrowheads="1"/>
          </p:cNvSpPr>
          <p:nvPr/>
        </p:nvSpPr>
        <p:spPr bwMode="auto">
          <a:xfrm>
            <a:off x="441325" y="174625"/>
            <a:ext cx="34178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a:solidFill>
                  <a:srgbClr val="2D1DFD"/>
                </a:solidFill>
              </a:rPr>
              <a:t>PROTEIN SEQUENCE </a:t>
            </a:r>
          </a:p>
          <a:p>
            <a:pPr eaLnBrk="1" hangingPunct="1">
              <a:spcBef>
                <a:spcPct val="0"/>
              </a:spcBef>
              <a:buFontTx/>
              <a:buNone/>
            </a:pPr>
            <a:r>
              <a:rPr lang="en-US" altLang="en-US" sz="2400">
                <a:solidFill>
                  <a:srgbClr val="2D1DFD"/>
                </a:solidFill>
              </a:rPr>
              <a:t>	&amp; STRUCTURE</a:t>
            </a:r>
          </a:p>
        </p:txBody>
      </p:sp>
      <p:sp>
        <p:nvSpPr>
          <p:cNvPr id="24581" name="Oval 5"/>
          <p:cNvSpPr>
            <a:spLocks noChangeArrowheads="1"/>
          </p:cNvSpPr>
          <p:nvPr/>
        </p:nvSpPr>
        <p:spPr bwMode="auto">
          <a:xfrm>
            <a:off x="300038" y="2373313"/>
            <a:ext cx="2944812" cy="2789237"/>
          </a:xfrm>
          <a:prstGeom prst="ellipse">
            <a:avLst/>
          </a:prstGeom>
          <a:noFill/>
          <a:ln w="28575">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1800"/>
          </a:p>
        </p:txBody>
      </p:sp>
      <p:sp>
        <p:nvSpPr>
          <p:cNvPr id="24582" name="AutoShape 6"/>
          <p:cNvSpPr>
            <a:spLocks noChangeArrowheads="1"/>
          </p:cNvSpPr>
          <p:nvPr/>
        </p:nvSpPr>
        <p:spPr bwMode="auto">
          <a:xfrm rot="-7738688">
            <a:off x="2927350" y="2898775"/>
            <a:ext cx="398463" cy="512763"/>
          </a:xfrm>
          <a:prstGeom prst="downArrow">
            <a:avLst>
              <a:gd name="adj1" fmla="val 50000"/>
              <a:gd name="adj2" fmla="val 32171"/>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1800"/>
          </a:p>
        </p:txBody>
      </p:sp>
      <p:sp>
        <p:nvSpPr>
          <p:cNvPr id="24583" name="Text Box 7"/>
          <p:cNvSpPr txBox="1">
            <a:spLocks noChangeArrowheads="1"/>
          </p:cNvSpPr>
          <p:nvPr/>
        </p:nvSpPr>
        <p:spPr bwMode="auto">
          <a:xfrm>
            <a:off x="747713" y="5168900"/>
            <a:ext cx="8001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a:t>Different proteins can be generated from single precursor polypeptide </a:t>
            </a:r>
          </a:p>
        </p:txBody>
      </p:sp>
      <p:sp>
        <p:nvSpPr>
          <p:cNvPr id="24584" name="Text Box 8"/>
          <p:cNvSpPr txBox="1">
            <a:spLocks noChangeArrowheads="1"/>
          </p:cNvSpPr>
          <p:nvPr/>
        </p:nvSpPr>
        <p:spPr bwMode="auto">
          <a:xfrm>
            <a:off x="7539038" y="3233738"/>
            <a:ext cx="1295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Fig.13.24</a:t>
            </a:r>
          </a:p>
        </p:txBody>
      </p:sp>
      <p:sp>
        <p:nvSpPr>
          <p:cNvPr id="24585" name="Text Box 9"/>
          <p:cNvSpPr txBox="1">
            <a:spLocks noChangeArrowheads="1"/>
          </p:cNvSpPr>
          <p:nvPr/>
        </p:nvSpPr>
        <p:spPr bwMode="auto">
          <a:xfrm>
            <a:off x="2697163" y="5500688"/>
            <a:ext cx="3816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a:t>through </a:t>
            </a:r>
            <a:r>
              <a:rPr lang="en-US" altLang="en-US" sz="1800" i="1">
                <a:solidFill>
                  <a:srgbClr val="FF0000"/>
                </a:solidFill>
              </a:rPr>
              <a:t>post-translational </a:t>
            </a:r>
            <a:r>
              <a:rPr lang="en-US" altLang="en-US" sz="1800" i="1"/>
              <a:t>events</a:t>
            </a:r>
          </a:p>
        </p:txBody>
      </p:sp>
      <p:sp>
        <p:nvSpPr>
          <p:cNvPr id="24586" name="Text Box 10"/>
          <p:cNvSpPr txBox="1">
            <a:spLocks noChangeArrowheads="1"/>
          </p:cNvSpPr>
          <p:nvPr/>
        </p:nvSpPr>
        <p:spPr bwMode="auto">
          <a:xfrm>
            <a:off x="457200" y="5808663"/>
            <a:ext cx="7524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a:t>…so can have larger proteome (set of proteins) than predicted from</a:t>
            </a:r>
          </a:p>
          <a:p>
            <a:pPr eaLnBrk="1" hangingPunct="1">
              <a:spcBef>
                <a:spcPct val="0"/>
              </a:spcBef>
              <a:buFontTx/>
              <a:buNone/>
            </a:pPr>
            <a:r>
              <a:rPr lang="en-US" altLang="en-US" sz="1800" i="1"/>
              <a:t>number of genes in genome</a:t>
            </a:r>
          </a:p>
        </p:txBody>
      </p:sp>
      <p:sp>
        <p:nvSpPr>
          <p:cNvPr id="24587" name="Text Box 11"/>
          <p:cNvSpPr txBox="1">
            <a:spLocks noChangeArrowheads="1"/>
          </p:cNvSpPr>
          <p:nvPr/>
        </p:nvSpPr>
        <p:spPr bwMode="auto">
          <a:xfrm>
            <a:off x="3360738" y="4425950"/>
            <a:ext cx="1009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Fig.1.17</a:t>
            </a:r>
          </a:p>
        </p:txBody>
      </p:sp>
      <p:sp>
        <p:nvSpPr>
          <p:cNvPr id="12" name="Text Box 17"/>
          <p:cNvSpPr txBox="1">
            <a:spLocks noChangeArrowheads="1"/>
          </p:cNvSpPr>
          <p:nvPr/>
        </p:nvSpPr>
        <p:spPr bwMode="auto">
          <a:xfrm>
            <a:off x="3865563" y="6076950"/>
            <a:ext cx="4665662"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i="1" dirty="0" smtClean="0">
                <a:latin typeface="+mn-lt"/>
              </a:rPr>
              <a:t>&amp; </a:t>
            </a:r>
            <a:r>
              <a:rPr lang="en-US" i="1" dirty="0" smtClean="0">
                <a:solidFill>
                  <a:srgbClr val="FF0000"/>
                </a:solidFill>
                <a:latin typeface="+mn-lt"/>
              </a:rPr>
              <a:t>alternative splicin</a:t>
            </a:r>
            <a:r>
              <a:rPr lang="en-US" i="1" dirty="0" smtClean="0">
                <a:latin typeface="+mn-lt"/>
              </a:rPr>
              <a:t>g can also contribute to larger proteome </a:t>
            </a:r>
          </a:p>
        </p:txBody>
      </p:sp>
    </p:spTree>
    <p:extLst>
      <p:ext uri="{BB962C8B-B14F-4D97-AF65-F5344CB8AC3E}">
        <p14:creationId xmlns:p14="http://schemas.microsoft.com/office/powerpoint/2010/main" val="12947136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7"/>
          <p:cNvSpPr txBox="1">
            <a:spLocks noChangeArrowheads="1"/>
          </p:cNvSpPr>
          <p:nvPr/>
        </p:nvSpPr>
        <p:spPr bwMode="auto">
          <a:xfrm>
            <a:off x="381000" y="838200"/>
            <a:ext cx="67516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a:solidFill>
                  <a:srgbClr val="0000FF"/>
                </a:solidFill>
              </a:rPr>
              <a:t>TECHNIQUES &amp; TOOLS FOR STUDYING DNA</a:t>
            </a:r>
          </a:p>
        </p:txBody>
      </p:sp>
      <p:sp>
        <p:nvSpPr>
          <p:cNvPr id="2051" name="Text Box 14"/>
          <p:cNvSpPr txBox="1">
            <a:spLocks noChangeArrowheads="1"/>
          </p:cNvSpPr>
          <p:nvPr/>
        </p:nvSpPr>
        <p:spPr bwMode="auto">
          <a:xfrm>
            <a:off x="381000" y="1431925"/>
            <a:ext cx="3314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Genomes are very large…</a:t>
            </a:r>
          </a:p>
        </p:txBody>
      </p:sp>
      <p:sp>
        <p:nvSpPr>
          <p:cNvPr id="2052" name="Rectangle 15"/>
          <p:cNvSpPr>
            <a:spLocks noChangeArrowheads="1"/>
          </p:cNvSpPr>
          <p:nvPr/>
        </p:nvSpPr>
        <p:spPr bwMode="auto">
          <a:xfrm>
            <a:off x="685800" y="1812925"/>
            <a:ext cx="8153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009900"/>
                </a:solidFill>
              </a:rPr>
              <a:t>- so need methods to obtain small (relatively speaking) sections of DNA in abundant &amp; pure form for molecular analysis </a:t>
            </a:r>
          </a:p>
        </p:txBody>
      </p:sp>
      <p:sp>
        <p:nvSpPr>
          <p:cNvPr id="2053" name="Text Box 24"/>
          <p:cNvSpPr txBox="1">
            <a:spLocks noChangeArrowheads="1"/>
          </p:cNvSpPr>
          <p:nvPr/>
        </p:nvSpPr>
        <p:spPr bwMode="auto">
          <a:xfrm>
            <a:off x="457200" y="2803525"/>
            <a:ext cx="7848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FF3300"/>
                </a:solidFill>
              </a:rPr>
              <a:t>1. Restriction enzyme cleavage</a:t>
            </a:r>
            <a:r>
              <a:rPr lang="en-US" altLang="en-US" sz="2000"/>
              <a:t> </a:t>
            </a:r>
            <a:r>
              <a:rPr lang="en-US" altLang="en-US" sz="2000">
                <a:solidFill>
                  <a:srgbClr val="FF3300"/>
                </a:solidFill>
              </a:rPr>
              <a:t>&amp; agarose gel electrophoresis</a:t>
            </a:r>
            <a:endParaRPr lang="en-US" altLang="en-US" sz="2000"/>
          </a:p>
        </p:txBody>
      </p:sp>
      <p:sp>
        <p:nvSpPr>
          <p:cNvPr id="2054" name="Text Box 25"/>
          <p:cNvSpPr txBox="1">
            <a:spLocks noChangeArrowheads="1"/>
          </p:cNvSpPr>
          <p:nvPr/>
        </p:nvSpPr>
        <p:spPr bwMode="auto">
          <a:xfrm>
            <a:off x="425450" y="4403725"/>
            <a:ext cx="29273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FF3300"/>
                </a:solidFill>
              </a:rPr>
              <a:t>4. Molecular cloning</a:t>
            </a:r>
            <a:r>
              <a:rPr lang="en-US" altLang="en-US" sz="2000"/>
              <a:t> 	</a:t>
            </a:r>
          </a:p>
        </p:txBody>
      </p:sp>
      <p:sp>
        <p:nvSpPr>
          <p:cNvPr id="2055" name="Text Box 27"/>
          <p:cNvSpPr txBox="1">
            <a:spLocks noChangeArrowheads="1"/>
          </p:cNvSpPr>
          <p:nvPr/>
        </p:nvSpPr>
        <p:spPr bwMode="auto">
          <a:xfrm>
            <a:off x="433388" y="3886200"/>
            <a:ext cx="6500812"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FF3300"/>
                </a:solidFill>
              </a:rPr>
              <a:t>3. PCR (polymerase chain reaction) </a:t>
            </a:r>
            <a:r>
              <a:rPr lang="en-US" altLang="en-US" sz="2000" i="1"/>
              <a:t>&amp; RT-PCR</a:t>
            </a:r>
            <a:r>
              <a:rPr lang="en-US" altLang="en-US" sz="2000" i="1">
                <a:solidFill>
                  <a:srgbClr val="0000FF"/>
                </a:solidFill>
              </a:rPr>
              <a:t>	</a:t>
            </a:r>
          </a:p>
        </p:txBody>
      </p:sp>
      <p:sp>
        <p:nvSpPr>
          <p:cNvPr id="2056" name="Text Box 28"/>
          <p:cNvSpPr txBox="1">
            <a:spLocks noChangeArrowheads="1"/>
          </p:cNvSpPr>
          <p:nvPr/>
        </p:nvSpPr>
        <p:spPr bwMode="auto">
          <a:xfrm>
            <a:off x="457200" y="3352800"/>
            <a:ext cx="6648450"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FF3300"/>
                </a:solidFill>
              </a:rPr>
              <a:t>2. Southern hybridization </a:t>
            </a:r>
            <a:r>
              <a:rPr lang="en-US" altLang="en-US" sz="2000" i="1"/>
              <a:t>&amp; northern hybridization</a:t>
            </a:r>
            <a:r>
              <a:rPr lang="en-US" altLang="en-US" sz="2000"/>
              <a:t>	</a:t>
            </a:r>
          </a:p>
        </p:txBody>
      </p:sp>
    </p:spTree>
    <p:extLst>
      <p:ext uri="{BB962C8B-B14F-4D97-AF65-F5344CB8AC3E}">
        <p14:creationId xmlns:p14="http://schemas.microsoft.com/office/powerpoint/2010/main" val="1756577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8601" y="1412776"/>
            <a:ext cx="4267200" cy="170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5" name="Text Box 4"/>
          <p:cNvSpPr txBox="1">
            <a:spLocks noChangeArrowheads="1"/>
          </p:cNvSpPr>
          <p:nvPr/>
        </p:nvSpPr>
        <p:spPr bwMode="auto">
          <a:xfrm>
            <a:off x="323528" y="476672"/>
            <a:ext cx="3477234" cy="40011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dirty="0">
                <a:solidFill>
                  <a:srgbClr val="0000FF"/>
                </a:solidFill>
              </a:rPr>
              <a:t>1. Restriction </a:t>
            </a:r>
            <a:r>
              <a:rPr lang="en-US" altLang="en-US" sz="2000" dirty="0" smtClean="0">
                <a:solidFill>
                  <a:srgbClr val="0000FF"/>
                </a:solidFill>
              </a:rPr>
              <a:t>endonucleases</a:t>
            </a:r>
            <a:endParaRPr lang="en-US" altLang="en-US" sz="2000" dirty="0">
              <a:solidFill>
                <a:srgbClr val="0000FF"/>
              </a:solidFill>
            </a:endParaRPr>
          </a:p>
        </p:txBody>
      </p:sp>
      <p:sp>
        <p:nvSpPr>
          <p:cNvPr id="3076" name="Text Box 5"/>
          <p:cNvSpPr txBox="1">
            <a:spLocks noChangeArrowheads="1"/>
          </p:cNvSpPr>
          <p:nvPr/>
        </p:nvSpPr>
        <p:spPr bwMode="auto">
          <a:xfrm>
            <a:off x="7869089" y="3597176"/>
            <a:ext cx="11017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t>Fig.2.10</a:t>
            </a:r>
          </a:p>
        </p:txBody>
      </p:sp>
      <p:sp>
        <p:nvSpPr>
          <p:cNvPr id="3077" name="Text Box 10"/>
          <p:cNvSpPr txBox="1">
            <a:spLocks noChangeArrowheads="1"/>
          </p:cNvSpPr>
          <p:nvPr/>
        </p:nvSpPr>
        <p:spPr bwMode="auto">
          <a:xfrm>
            <a:off x="3968601" y="3017739"/>
            <a:ext cx="1466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dirty="0">
                <a:solidFill>
                  <a:srgbClr val="0000FF"/>
                </a:solidFill>
                <a:latin typeface="Comic Sans MS" pitchFamily="66" charset="0"/>
              </a:rPr>
              <a:t>“blunt” ends</a:t>
            </a:r>
          </a:p>
        </p:txBody>
      </p:sp>
      <p:sp>
        <p:nvSpPr>
          <p:cNvPr id="3078" name="Text Box 11"/>
          <p:cNvSpPr txBox="1">
            <a:spLocks noChangeArrowheads="1"/>
          </p:cNvSpPr>
          <p:nvPr/>
        </p:nvSpPr>
        <p:spPr bwMode="auto">
          <a:xfrm>
            <a:off x="6598617" y="3017739"/>
            <a:ext cx="168507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dirty="0">
                <a:solidFill>
                  <a:srgbClr val="0000FF"/>
                </a:solidFill>
                <a:latin typeface="Comic Sans MS" pitchFamily="66" charset="0"/>
              </a:rPr>
              <a:t>“sticky” </a:t>
            </a:r>
            <a:r>
              <a:rPr lang="en-US" altLang="en-US" sz="1800" b="0" dirty="0" smtClean="0">
                <a:solidFill>
                  <a:srgbClr val="0000FF"/>
                </a:solidFill>
                <a:latin typeface="Comic Sans MS" pitchFamily="66" charset="0"/>
              </a:rPr>
              <a:t>ends</a:t>
            </a:r>
          </a:p>
          <a:p>
            <a:pPr eaLnBrk="1" hangingPunct="1">
              <a:spcBef>
                <a:spcPct val="0"/>
              </a:spcBef>
              <a:buFontTx/>
              <a:buNone/>
            </a:pPr>
            <a:r>
              <a:rPr lang="en-US" altLang="en-US" sz="1800" dirty="0" smtClean="0">
                <a:solidFill>
                  <a:srgbClr val="0000FF"/>
                </a:solidFill>
                <a:latin typeface="Comic Sans MS" pitchFamily="66" charset="0"/>
              </a:rPr>
              <a:t>Cohesive ends</a:t>
            </a:r>
            <a:endParaRPr lang="en-US" altLang="en-US" sz="1800" b="0" dirty="0">
              <a:solidFill>
                <a:srgbClr val="0000FF"/>
              </a:solidFill>
              <a:latin typeface="Comic Sans MS" pitchFamily="66" charset="0"/>
            </a:endParaRPr>
          </a:p>
        </p:txBody>
      </p:sp>
      <p:sp>
        <p:nvSpPr>
          <p:cNvPr id="3079" name="Text Box 12"/>
          <p:cNvSpPr txBox="1">
            <a:spLocks noChangeArrowheads="1"/>
          </p:cNvSpPr>
          <p:nvPr/>
        </p:nvSpPr>
        <p:spPr bwMode="auto">
          <a:xfrm>
            <a:off x="683568" y="1710730"/>
            <a:ext cx="310673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DNA endonucleases cut double-stranded DNA at specific recognition sites </a:t>
            </a:r>
          </a:p>
        </p:txBody>
      </p:sp>
      <p:sp>
        <p:nvSpPr>
          <p:cNvPr id="3080" name="Rectangle 24"/>
          <p:cNvSpPr>
            <a:spLocks noChangeArrowheads="1"/>
          </p:cNvSpPr>
          <p:nvPr/>
        </p:nvSpPr>
        <p:spPr bwMode="auto">
          <a:xfrm>
            <a:off x="3779912" y="476672"/>
            <a:ext cx="5411788"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dirty="0"/>
              <a:t>- cleave DNA into specific, small fragments</a:t>
            </a:r>
          </a:p>
        </p:txBody>
      </p:sp>
      <p:pic>
        <p:nvPicPr>
          <p:cNvPr id="3082" name="Picture 6"/>
          <p:cNvPicPr>
            <a:picLocks noChangeAspect="1" noChangeArrowheads="1"/>
          </p:cNvPicPr>
          <p:nvPr/>
        </p:nvPicPr>
        <p:blipFill>
          <a:blip r:embed="rId4">
            <a:extLst>
              <a:ext uri="{28A0092B-C50C-407E-A947-70E740481C1C}">
                <a14:useLocalDpi xmlns:a14="http://schemas.microsoft.com/office/drawing/2010/main" val="0"/>
              </a:ext>
            </a:extLst>
          </a:blip>
          <a:srcRect r="53076"/>
          <a:stretch>
            <a:fillRect/>
          </a:stretch>
        </p:blipFill>
        <p:spPr bwMode="auto">
          <a:xfrm>
            <a:off x="899964" y="3597176"/>
            <a:ext cx="3068637"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83" name="TextBox 10"/>
          <p:cNvSpPr txBox="1">
            <a:spLocks noChangeArrowheads="1"/>
          </p:cNvSpPr>
          <p:nvPr/>
        </p:nvSpPr>
        <p:spPr bwMode="auto">
          <a:xfrm>
            <a:off x="4206726" y="4381401"/>
            <a:ext cx="2409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600" i="1"/>
              <a:t>Bam</a:t>
            </a:r>
            <a:r>
              <a:rPr lang="en-CA" altLang="en-US" sz="1600"/>
              <a:t>HI: staggered cut with 5’ overhang</a:t>
            </a:r>
          </a:p>
        </p:txBody>
      </p:sp>
      <p:sp>
        <p:nvSpPr>
          <p:cNvPr id="3084" name="Down Arrow 11"/>
          <p:cNvSpPr>
            <a:spLocks noChangeArrowheads="1"/>
          </p:cNvSpPr>
          <p:nvPr/>
        </p:nvSpPr>
        <p:spPr bwMode="auto">
          <a:xfrm>
            <a:off x="2142976" y="3597176"/>
            <a:ext cx="149225" cy="196850"/>
          </a:xfrm>
          <a:prstGeom prst="downArrow">
            <a:avLst>
              <a:gd name="adj1" fmla="val 50000"/>
              <a:gd name="adj2" fmla="val 49590"/>
            </a:avLst>
          </a:prstGeom>
          <a:solidFill>
            <a:srgbClr val="0000FF"/>
          </a:solidFill>
          <a:ln w="9525" algn="ctr">
            <a:solidFill>
              <a:schemeClr val="tx1"/>
            </a:solidFill>
            <a:round/>
            <a:headEnd/>
            <a:tailEnd/>
          </a:ln>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3085" name="Down Arrow 12"/>
          <p:cNvSpPr>
            <a:spLocks noChangeArrowheads="1"/>
          </p:cNvSpPr>
          <p:nvPr/>
        </p:nvSpPr>
        <p:spPr bwMode="auto">
          <a:xfrm flipV="1">
            <a:off x="2562076" y="4189314"/>
            <a:ext cx="163513" cy="196850"/>
          </a:xfrm>
          <a:prstGeom prst="downArrow">
            <a:avLst>
              <a:gd name="adj1" fmla="val 50000"/>
              <a:gd name="adj2" fmla="val 50117"/>
            </a:avLst>
          </a:prstGeom>
          <a:solidFill>
            <a:srgbClr val="0000FF"/>
          </a:solidFill>
          <a:ln w="9525" algn="ctr">
            <a:solidFill>
              <a:schemeClr val="tx1"/>
            </a:solidFill>
            <a:round/>
            <a:headEnd/>
            <a:tailEnd/>
          </a:ln>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Tree>
    <p:extLst>
      <p:ext uri="{BB962C8B-B14F-4D97-AF65-F5344CB8AC3E}">
        <p14:creationId xmlns:p14="http://schemas.microsoft.com/office/powerpoint/2010/main" val="23765622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File:1QPS.png"/>
          <p:cNvPicPr>
            <a:picLocks noChangeAspect="1" noChangeArrowheads="1"/>
          </p:cNvPicPr>
          <p:nvPr/>
        </p:nvPicPr>
        <p:blipFill>
          <a:blip r:embed="rId3"/>
          <a:srcRect/>
          <a:stretch>
            <a:fillRect/>
          </a:stretch>
        </p:blipFill>
        <p:spPr bwMode="auto">
          <a:xfrm>
            <a:off x="4621773" y="1404002"/>
            <a:ext cx="3810000" cy="2857500"/>
          </a:xfrm>
          <a:prstGeom prst="rect">
            <a:avLst/>
          </a:prstGeom>
          <a:noFill/>
        </p:spPr>
      </p:pic>
      <p:sp>
        <p:nvSpPr>
          <p:cNvPr id="3" name="TextBox 2"/>
          <p:cNvSpPr txBox="1"/>
          <p:nvPr/>
        </p:nvSpPr>
        <p:spPr>
          <a:xfrm>
            <a:off x="827584" y="546746"/>
            <a:ext cx="6223081" cy="923330"/>
          </a:xfrm>
          <a:prstGeom prst="rect">
            <a:avLst/>
          </a:prstGeom>
          <a:noFill/>
        </p:spPr>
        <p:txBody>
          <a:bodyPr wrap="square" rtlCol="0">
            <a:spAutoFit/>
          </a:bodyPr>
          <a:lstStyle/>
          <a:p>
            <a:pPr algn="ctr"/>
            <a:r>
              <a:rPr lang="en-CA" dirty="0" smtClean="0"/>
              <a:t>4 types</a:t>
            </a:r>
            <a:r>
              <a:rPr lang="en-US" dirty="0" smtClean="0"/>
              <a:t> (I-IV)  restriction endonucleases occur naturally</a:t>
            </a:r>
          </a:p>
          <a:p>
            <a:pPr algn="ctr"/>
            <a:endParaRPr lang="en-US" dirty="0" smtClean="0"/>
          </a:p>
          <a:p>
            <a:pPr algn="ctr"/>
            <a:r>
              <a:rPr lang="en-CA" dirty="0" smtClean="0"/>
              <a:t>Most commonly used are Type II </a:t>
            </a:r>
          </a:p>
        </p:txBody>
      </p:sp>
      <p:sp>
        <p:nvSpPr>
          <p:cNvPr id="4" name="TextBox 3"/>
          <p:cNvSpPr txBox="1"/>
          <p:nvPr/>
        </p:nvSpPr>
        <p:spPr>
          <a:xfrm>
            <a:off x="406930" y="1332564"/>
            <a:ext cx="5286413" cy="4247317"/>
          </a:xfrm>
          <a:prstGeom prst="rect">
            <a:avLst/>
          </a:prstGeom>
          <a:noFill/>
        </p:spPr>
        <p:txBody>
          <a:bodyPr wrap="square" rtlCol="0">
            <a:spAutoFit/>
          </a:bodyPr>
          <a:lstStyle/>
          <a:p>
            <a:r>
              <a:rPr lang="en-CA" dirty="0" smtClean="0"/>
              <a:t>Type II</a:t>
            </a:r>
          </a:p>
          <a:p>
            <a:pPr>
              <a:buFont typeface="Arial" pitchFamily="34" charset="0"/>
              <a:buChar char="•"/>
            </a:pPr>
            <a:r>
              <a:rPr lang="en-CA" dirty="0" smtClean="0"/>
              <a:t> recognize a palindromic DNA  sequence </a:t>
            </a:r>
          </a:p>
          <a:p>
            <a:pPr lvl="1"/>
            <a:r>
              <a:rPr lang="en-CA" dirty="0" smtClean="0"/>
              <a:t>of 4-8 </a:t>
            </a:r>
            <a:r>
              <a:rPr lang="en-CA" dirty="0" err="1" smtClean="0"/>
              <a:t>bp</a:t>
            </a:r>
            <a:endParaRPr lang="en-CA" dirty="0" smtClean="0"/>
          </a:p>
          <a:p>
            <a:pPr>
              <a:buFont typeface="Arial" pitchFamily="34" charset="0"/>
              <a:buChar char="•"/>
            </a:pPr>
            <a:r>
              <a:rPr lang="en-CA" dirty="0" smtClean="0"/>
              <a:t> cut within the recognition site</a:t>
            </a:r>
          </a:p>
          <a:p>
            <a:pPr>
              <a:buFont typeface="Arial" pitchFamily="34" charset="0"/>
              <a:buChar char="•"/>
            </a:pPr>
            <a:r>
              <a:rPr lang="en-CA" dirty="0" smtClean="0"/>
              <a:t> </a:t>
            </a:r>
            <a:r>
              <a:rPr lang="en-CA" dirty="0" err="1" smtClean="0"/>
              <a:t>homodimeric</a:t>
            </a:r>
            <a:r>
              <a:rPr lang="en-CA" dirty="0" smtClean="0"/>
              <a:t> </a:t>
            </a:r>
          </a:p>
          <a:p>
            <a:pPr>
              <a:buFont typeface="Arial" pitchFamily="34" charset="0"/>
              <a:buChar char="•"/>
            </a:pPr>
            <a:r>
              <a:rPr lang="en-CA" dirty="0" smtClean="0"/>
              <a:t> require Mg2+ as cofactor</a:t>
            </a:r>
          </a:p>
          <a:p>
            <a:endParaRPr lang="en-CA" dirty="0" smtClean="0"/>
          </a:p>
          <a:p>
            <a:r>
              <a:rPr lang="en-CA" dirty="0" smtClean="0"/>
              <a:t>Nomenclature</a:t>
            </a:r>
          </a:p>
          <a:p>
            <a:endParaRPr lang="en-CA" dirty="0" smtClean="0"/>
          </a:p>
          <a:p>
            <a:r>
              <a:rPr lang="en-CA" dirty="0" smtClean="0"/>
              <a:t>Example </a:t>
            </a:r>
            <a:r>
              <a:rPr lang="en-CA" dirty="0" err="1" smtClean="0"/>
              <a:t>EcoRI</a:t>
            </a:r>
            <a:endParaRPr lang="en-CA" dirty="0" smtClean="0"/>
          </a:p>
          <a:p>
            <a:r>
              <a:rPr lang="en-CA" dirty="0" smtClean="0"/>
              <a:t>		</a:t>
            </a:r>
            <a:r>
              <a:rPr lang="en-CA" u="sng" dirty="0" smtClean="0"/>
              <a:t>E</a:t>
            </a:r>
            <a:r>
              <a:rPr lang="en-CA" dirty="0" smtClean="0"/>
              <a:t> genus of producing strain</a:t>
            </a:r>
          </a:p>
          <a:p>
            <a:r>
              <a:rPr lang="en-CA" dirty="0" smtClean="0"/>
              <a:t>		</a:t>
            </a:r>
            <a:r>
              <a:rPr lang="en-CA" u="sng" dirty="0" smtClean="0"/>
              <a:t>co</a:t>
            </a:r>
            <a:r>
              <a:rPr lang="en-CA" dirty="0" smtClean="0"/>
              <a:t> species of producing strain</a:t>
            </a:r>
          </a:p>
          <a:p>
            <a:r>
              <a:rPr lang="en-CA" dirty="0" smtClean="0"/>
              <a:t>		</a:t>
            </a:r>
            <a:r>
              <a:rPr lang="en-CA" u="sng" dirty="0" smtClean="0"/>
              <a:t>R</a:t>
            </a:r>
            <a:r>
              <a:rPr lang="en-CA" dirty="0" smtClean="0"/>
              <a:t> additional strain descriptor</a:t>
            </a:r>
          </a:p>
          <a:p>
            <a:r>
              <a:rPr lang="en-CA" dirty="0" smtClean="0"/>
              <a:t>		</a:t>
            </a:r>
            <a:r>
              <a:rPr lang="en-CA" u="sng" dirty="0" smtClean="0"/>
              <a:t>I</a:t>
            </a:r>
            <a:r>
              <a:rPr lang="en-CA" dirty="0" smtClean="0"/>
              <a:t> order of identification from 				strain</a:t>
            </a:r>
          </a:p>
        </p:txBody>
      </p:sp>
      <p:sp>
        <p:nvSpPr>
          <p:cNvPr id="6" name="TextBox 5"/>
          <p:cNvSpPr txBox="1"/>
          <p:nvPr/>
        </p:nvSpPr>
        <p:spPr>
          <a:xfrm>
            <a:off x="5693343" y="4190084"/>
            <a:ext cx="2263033" cy="646331"/>
          </a:xfrm>
          <a:prstGeom prst="rect">
            <a:avLst/>
          </a:prstGeom>
          <a:noFill/>
        </p:spPr>
        <p:txBody>
          <a:bodyPr wrap="square" rtlCol="0">
            <a:spAutoFit/>
          </a:bodyPr>
          <a:lstStyle/>
          <a:p>
            <a:r>
              <a:rPr lang="en-CA" dirty="0" err="1" smtClean="0"/>
              <a:t>EcoRI</a:t>
            </a:r>
            <a:r>
              <a:rPr lang="en-CA" dirty="0" smtClean="0"/>
              <a:t> bound to major groove of DNA</a:t>
            </a:r>
          </a:p>
        </p:txBody>
      </p:sp>
      <p:sp>
        <p:nvSpPr>
          <p:cNvPr id="8" name="TextBox 7"/>
          <p:cNvSpPr txBox="1"/>
          <p:nvPr/>
        </p:nvSpPr>
        <p:spPr>
          <a:xfrm>
            <a:off x="6693475" y="618184"/>
            <a:ext cx="1419619" cy="646331"/>
          </a:xfrm>
          <a:prstGeom prst="rect">
            <a:avLst/>
          </a:prstGeom>
          <a:noFill/>
        </p:spPr>
        <p:txBody>
          <a:bodyPr wrap="none" rtlCol="0">
            <a:spAutoFit/>
          </a:bodyPr>
          <a:lstStyle/>
          <a:p>
            <a:r>
              <a:rPr lang="en-CA" dirty="0" smtClean="0"/>
              <a:t>5’-</a:t>
            </a:r>
            <a:r>
              <a:rPr lang="en-CA" dirty="0" err="1" smtClean="0"/>
              <a:t>GAATTC</a:t>
            </a:r>
            <a:r>
              <a:rPr lang="en-CA" dirty="0" smtClean="0"/>
              <a:t>-3’</a:t>
            </a:r>
          </a:p>
          <a:p>
            <a:r>
              <a:rPr lang="en-CA" dirty="0" smtClean="0"/>
              <a:t>3’-</a:t>
            </a:r>
            <a:r>
              <a:rPr lang="en-CA" dirty="0" err="1" smtClean="0"/>
              <a:t>CTTAAG</a:t>
            </a:r>
            <a:r>
              <a:rPr lang="en-CA" dirty="0" smtClean="0"/>
              <a:t>-5’</a:t>
            </a:r>
            <a:endParaRPr lang="en-US" dirty="0"/>
          </a:p>
        </p:txBody>
      </p:sp>
      <p:cxnSp>
        <p:nvCxnSpPr>
          <p:cNvPr id="10" name="Straight Arrow Connector 9"/>
          <p:cNvCxnSpPr/>
          <p:nvPr/>
        </p:nvCxnSpPr>
        <p:spPr>
          <a:xfrm rot="5400000">
            <a:off x="7057925" y="511027"/>
            <a:ext cx="214314"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5400000">
            <a:off x="7561981" y="1296051"/>
            <a:ext cx="214314" cy="1588"/>
          </a:xfrm>
          <a:prstGeom prst="straightConnector1">
            <a:avLst/>
          </a:prstGeom>
          <a:ln w="19050">
            <a:solidFill>
              <a:schemeClr val="tx1"/>
            </a:solidFill>
            <a:headEnd type="arrow"/>
            <a:tailEnd type="none"/>
          </a:ln>
        </p:spPr>
        <p:style>
          <a:lnRef idx="1">
            <a:schemeClr val="accent1"/>
          </a:lnRef>
          <a:fillRef idx="0">
            <a:schemeClr val="accent1"/>
          </a:fillRef>
          <a:effectRef idx="0">
            <a:schemeClr val="accent1"/>
          </a:effectRef>
          <a:fontRef idx="minor">
            <a:schemeClr val="tx1"/>
          </a:fontRef>
        </p:style>
      </p:cxnSp>
      <p:sp>
        <p:nvSpPr>
          <p:cNvPr id="14" name="Text Box 25"/>
          <p:cNvSpPr txBox="1">
            <a:spLocks noChangeArrowheads="1"/>
          </p:cNvSpPr>
          <p:nvPr/>
        </p:nvSpPr>
        <p:spPr bwMode="auto">
          <a:xfrm>
            <a:off x="1016847" y="5733256"/>
            <a:ext cx="75628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 Recognition sequences often 4 or 6 </a:t>
            </a:r>
            <a:r>
              <a:rPr lang="en-US" altLang="en-US" sz="1800" dirty="0" err="1" smtClean="0">
                <a:latin typeface="+mn-lt"/>
              </a:rPr>
              <a:t>bp</a:t>
            </a:r>
            <a:r>
              <a:rPr lang="en-US" altLang="en-US" sz="1800" dirty="0" smtClean="0">
                <a:latin typeface="+mn-lt"/>
              </a:rPr>
              <a:t>, but also “rare cutters”  (</a:t>
            </a:r>
            <a:r>
              <a:rPr lang="en-US" altLang="en-US" sz="1800" dirty="0" err="1" smtClean="0">
                <a:latin typeface="+mn-lt"/>
              </a:rPr>
              <a:t>eg</a:t>
            </a:r>
            <a:r>
              <a:rPr lang="en-US" altLang="en-US" sz="1800" dirty="0" smtClean="0">
                <a:latin typeface="+mn-lt"/>
              </a:rPr>
              <a:t>. </a:t>
            </a:r>
            <a:r>
              <a:rPr lang="en-US" altLang="en-US" sz="1800" dirty="0" err="1" smtClean="0">
                <a:solidFill>
                  <a:srgbClr val="FF3300"/>
                </a:solidFill>
                <a:latin typeface="+mn-lt"/>
              </a:rPr>
              <a:t>NotI</a:t>
            </a:r>
            <a:r>
              <a:rPr lang="en-US" altLang="en-US" sz="1800" dirty="0" smtClean="0">
                <a:solidFill>
                  <a:srgbClr val="FF3300"/>
                </a:solidFill>
                <a:latin typeface="+mn-lt"/>
              </a:rPr>
              <a:t>  </a:t>
            </a:r>
            <a:r>
              <a:rPr lang="en-US" altLang="en-US" sz="1800" dirty="0" smtClean="0">
                <a:latin typeface="+mn-lt"/>
              </a:rPr>
              <a:t>5’ GCGGCCGC 3’</a:t>
            </a:r>
            <a:r>
              <a:rPr lang="en-US" altLang="en-US" sz="1800" dirty="0" smtClean="0">
                <a:solidFill>
                  <a:srgbClr val="FF3300"/>
                </a:solidFill>
                <a:latin typeface="+mn-lt"/>
              </a:rPr>
              <a:t> </a:t>
            </a:r>
            <a:r>
              <a:rPr lang="en-US" altLang="en-US" sz="1800" dirty="0" smtClean="0">
                <a:latin typeface="+mn-lt"/>
              </a:rPr>
              <a:t>) can be useful for generating very large fragments in genomic mapping</a:t>
            </a:r>
          </a:p>
        </p:txBody>
      </p:sp>
    </p:spTree>
    <p:extLst>
      <p:ext uri="{BB962C8B-B14F-4D97-AF65-F5344CB8AC3E}">
        <p14:creationId xmlns:p14="http://schemas.microsoft.com/office/powerpoint/2010/main" val="37933486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914400"/>
            <a:ext cx="8124825"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9" name="Rectangle 7"/>
          <p:cNvSpPr>
            <a:spLocks noChangeArrowheads="1"/>
          </p:cNvSpPr>
          <p:nvPr/>
        </p:nvSpPr>
        <p:spPr bwMode="auto">
          <a:xfrm>
            <a:off x="2286000" y="1143000"/>
            <a:ext cx="609600" cy="609600"/>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4100" name="Rectangle 8"/>
          <p:cNvSpPr>
            <a:spLocks noChangeArrowheads="1"/>
          </p:cNvSpPr>
          <p:nvPr/>
        </p:nvSpPr>
        <p:spPr bwMode="auto">
          <a:xfrm>
            <a:off x="6629400" y="1066800"/>
            <a:ext cx="609600" cy="685800"/>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4101" name="Text Box 9"/>
          <p:cNvSpPr txBox="1">
            <a:spLocks noChangeArrowheads="1"/>
          </p:cNvSpPr>
          <p:nvPr/>
        </p:nvSpPr>
        <p:spPr bwMode="auto">
          <a:xfrm>
            <a:off x="233363" y="3429000"/>
            <a:ext cx="88677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Char char="-"/>
              <a:defRPr/>
            </a:pPr>
            <a:r>
              <a:rPr lang="en-US" altLang="en-US" sz="1800" dirty="0" smtClean="0">
                <a:solidFill>
                  <a:srgbClr val="009900"/>
                </a:solidFill>
                <a:latin typeface="+mn-lt"/>
              </a:rPr>
              <a:t>“compatible ends” useful for cloning </a:t>
            </a:r>
          </a:p>
          <a:p>
            <a:pPr eaLnBrk="1" hangingPunct="1">
              <a:spcBef>
                <a:spcPct val="0"/>
              </a:spcBef>
              <a:buFontTx/>
              <a:buNone/>
              <a:defRPr/>
            </a:pPr>
            <a:r>
              <a:rPr lang="en-US" altLang="en-US" sz="1800" dirty="0" smtClean="0">
                <a:solidFill>
                  <a:srgbClr val="009900"/>
                </a:solidFill>
                <a:latin typeface="+mn-lt"/>
              </a:rPr>
              <a:t>(</a:t>
            </a:r>
            <a:r>
              <a:rPr lang="en-US" altLang="en-US" sz="1800" dirty="0" err="1" smtClean="0">
                <a:solidFill>
                  <a:srgbClr val="009900"/>
                </a:solidFill>
                <a:latin typeface="+mn-lt"/>
              </a:rPr>
              <a:t>eg</a:t>
            </a:r>
            <a:r>
              <a:rPr lang="en-US" altLang="en-US" sz="1800" dirty="0" smtClean="0">
                <a:solidFill>
                  <a:srgbClr val="009900"/>
                </a:solidFill>
                <a:latin typeface="+mn-lt"/>
              </a:rPr>
              <a:t>. partial Sau3A genomic digest ligated into </a:t>
            </a:r>
            <a:r>
              <a:rPr lang="en-US" altLang="en-US" sz="1800" dirty="0" err="1" smtClean="0">
                <a:solidFill>
                  <a:srgbClr val="009900"/>
                </a:solidFill>
                <a:latin typeface="+mn-lt"/>
              </a:rPr>
              <a:t>BamHI</a:t>
            </a:r>
            <a:r>
              <a:rPr lang="en-US" altLang="en-US" sz="1800" dirty="0" smtClean="0">
                <a:solidFill>
                  <a:srgbClr val="009900"/>
                </a:solidFill>
                <a:latin typeface="+mn-lt"/>
              </a:rPr>
              <a:t> site in vector)</a:t>
            </a:r>
          </a:p>
        </p:txBody>
      </p:sp>
      <p:sp>
        <p:nvSpPr>
          <p:cNvPr id="4102" name="Text Box 10"/>
          <p:cNvSpPr txBox="1">
            <a:spLocks noChangeArrowheads="1"/>
          </p:cNvSpPr>
          <p:nvPr/>
        </p:nvSpPr>
        <p:spPr bwMode="auto">
          <a:xfrm>
            <a:off x="587126" y="4267200"/>
            <a:ext cx="816133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1"/>
                </a:solidFill>
                <a:latin typeface="Arial" pitchFamily="34" charset="0"/>
              </a:defRPr>
            </a:lvl1pPr>
            <a:lvl2pPr marL="742950" indent="-285750" eaLnBrk="0" hangingPunct="0">
              <a:defRPr sz="2000" b="1">
                <a:solidFill>
                  <a:schemeClr val="tx1"/>
                </a:solidFill>
                <a:latin typeface="Arial" pitchFamily="34" charset="0"/>
              </a:defRPr>
            </a:lvl2pPr>
            <a:lvl3pPr marL="1143000" indent="-228600" eaLnBrk="0" hangingPunct="0">
              <a:defRPr sz="2000" b="1">
                <a:solidFill>
                  <a:schemeClr val="tx1"/>
                </a:solidFill>
                <a:latin typeface="Arial" pitchFamily="34" charset="0"/>
              </a:defRPr>
            </a:lvl3pPr>
            <a:lvl4pPr marL="1600200" indent="-228600" eaLnBrk="0" hangingPunct="0">
              <a:defRPr sz="2000" b="1">
                <a:solidFill>
                  <a:schemeClr val="tx1"/>
                </a:solidFill>
                <a:latin typeface="Arial" pitchFamily="34" charset="0"/>
              </a:defRPr>
            </a:lvl4pPr>
            <a:lvl5pPr marL="2057400" indent="-228600" eaLnBrk="0" hangingPunct="0">
              <a:defRPr sz="2000" b="1">
                <a:solidFill>
                  <a:schemeClr val="tx1"/>
                </a:solidFill>
                <a:latin typeface="Arial" pitchFamily="34" charset="0"/>
              </a:defRPr>
            </a:lvl5pPr>
            <a:lvl6pPr marL="2514600" indent="-228600" eaLnBrk="0" fontAlgn="base" hangingPunct="0">
              <a:spcBef>
                <a:spcPct val="0"/>
              </a:spcBef>
              <a:spcAft>
                <a:spcPct val="0"/>
              </a:spcAft>
              <a:defRPr sz="2000" b="1">
                <a:solidFill>
                  <a:schemeClr val="tx1"/>
                </a:solidFill>
                <a:latin typeface="Arial" pitchFamily="34" charset="0"/>
              </a:defRPr>
            </a:lvl6pPr>
            <a:lvl7pPr marL="2971800" indent="-228600" eaLnBrk="0" fontAlgn="base" hangingPunct="0">
              <a:spcBef>
                <a:spcPct val="0"/>
              </a:spcBef>
              <a:spcAft>
                <a:spcPct val="0"/>
              </a:spcAft>
              <a:defRPr sz="2000" b="1">
                <a:solidFill>
                  <a:schemeClr val="tx1"/>
                </a:solidFill>
                <a:latin typeface="Arial" pitchFamily="34" charset="0"/>
              </a:defRPr>
            </a:lvl7pPr>
            <a:lvl8pPr marL="3429000" indent="-228600" eaLnBrk="0" fontAlgn="base" hangingPunct="0">
              <a:spcBef>
                <a:spcPct val="0"/>
              </a:spcBef>
              <a:spcAft>
                <a:spcPct val="0"/>
              </a:spcAft>
              <a:defRPr sz="2000" b="1">
                <a:solidFill>
                  <a:schemeClr val="tx1"/>
                </a:solidFill>
                <a:latin typeface="Arial" pitchFamily="34" charset="0"/>
              </a:defRPr>
            </a:lvl8pPr>
            <a:lvl9pPr marL="3886200" indent="-228600" eaLnBrk="0" fontAlgn="base" hangingPunct="0">
              <a:spcBef>
                <a:spcPct val="0"/>
              </a:spcBef>
              <a:spcAft>
                <a:spcPct val="0"/>
              </a:spcAft>
              <a:defRPr sz="2000" b="1">
                <a:solidFill>
                  <a:schemeClr val="tx1"/>
                </a:solidFill>
                <a:latin typeface="Arial" pitchFamily="34" charset="0"/>
              </a:defRPr>
            </a:lvl9pPr>
          </a:lstStyle>
          <a:p>
            <a:pPr eaLnBrk="1" hangingPunct="1">
              <a:defRPr/>
            </a:pPr>
            <a:r>
              <a:rPr lang="en-US" sz="1800" dirty="0" err="1" smtClean="0">
                <a:latin typeface="+mn-lt"/>
              </a:rPr>
              <a:t>Isoschizomers</a:t>
            </a:r>
            <a:r>
              <a:rPr lang="en-US" sz="1800" dirty="0" smtClean="0">
                <a:latin typeface="+mn-lt"/>
              </a:rPr>
              <a:t> – restriction enzymes with identical recognition  sequences</a:t>
            </a:r>
          </a:p>
        </p:txBody>
      </p:sp>
      <p:sp>
        <p:nvSpPr>
          <p:cNvPr id="4103" name="Text Box 11"/>
          <p:cNvSpPr txBox="1">
            <a:spLocks noChangeArrowheads="1"/>
          </p:cNvSpPr>
          <p:nvPr/>
        </p:nvSpPr>
        <p:spPr bwMode="auto">
          <a:xfrm>
            <a:off x="1524000" y="4902200"/>
            <a:ext cx="621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dirty="0"/>
              <a:t>… but may have different response to methylation state</a:t>
            </a:r>
          </a:p>
        </p:txBody>
      </p:sp>
      <p:sp>
        <p:nvSpPr>
          <p:cNvPr id="4104" name="Text Box 12"/>
          <p:cNvSpPr txBox="1">
            <a:spLocks noChangeArrowheads="1"/>
          </p:cNvSpPr>
          <p:nvPr/>
        </p:nvSpPr>
        <p:spPr bwMode="auto">
          <a:xfrm>
            <a:off x="1295400" y="5338763"/>
            <a:ext cx="6356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dirty="0" err="1">
                <a:solidFill>
                  <a:srgbClr val="FF3300"/>
                </a:solidFill>
              </a:rPr>
              <a:t>MspI</a:t>
            </a:r>
            <a:r>
              <a:rPr lang="en-US" altLang="en-US" sz="1800" dirty="0"/>
              <a:t> cleaves 5’ CCGG 3’ regardless of methylation state </a:t>
            </a:r>
          </a:p>
        </p:txBody>
      </p:sp>
      <p:sp>
        <p:nvSpPr>
          <p:cNvPr id="4105" name="Text Box 13"/>
          <p:cNvSpPr txBox="1">
            <a:spLocks noChangeArrowheads="1"/>
          </p:cNvSpPr>
          <p:nvPr/>
        </p:nvSpPr>
        <p:spPr bwMode="auto">
          <a:xfrm>
            <a:off x="1295400" y="5748338"/>
            <a:ext cx="6064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dirty="0" err="1">
                <a:solidFill>
                  <a:srgbClr val="FF3300"/>
                </a:solidFill>
              </a:rPr>
              <a:t>HpaII</a:t>
            </a:r>
            <a:r>
              <a:rPr lang="en-US" altLang="en-US" sz="1800" i="1" dirty="0">
                <a:solidFill>
                  <a:srgbClr val="FF3300"/>
                </a:solidFill>
              </a:rPr>
              <a:t> </a:t>
            </a:r>
            <a:r>
              <a:rPr lang="en-US" altLang="en-US" sz="1800" dirty="0"/>
              <a:t>does not cleave 5’ CCGG 3’ if 2d C is methylated</a:t>
            </a:r>
          </a:p>
        </p:txBody>
      </p:sp>
      <p:sp>
        <p:nvSpPr>
          <p:cNvPr id="4106" name="Text Box 14"/>
          <p:cNvSpPr txBox="1">
            <a:spLocks noChangeArrowheads="1"/>
          </p:cNvSpPr>
          <p:nvPr/>
        </p:nvSpPr>
        <p:spPr bwMode="auto">
          <a:xfrm>
            <a:off x="304800" y="493713"/>
            <a:ext cx="66339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Two different restriction enzymes may generate same “sticky ends”</a:t>
            </a:r>
          </a:p>
        </p:txBody>
      </p:sp>
      <p:sp>
        <p:nvSpPr>
          <p:cNvPr id="4107" name="TextBox 10"/>
          <p:cNvSpPr txBox="1">
            <a:spLocks noChangeArrowheads="1"/>
          </p:cNvSpPr>
          <p:nvPr/>
        </p:nvSpPr>
        <p:spPr bwMode="auto">
          <a:xfrm>
            <a:off x="233363" y="6237288"/>
            <a:ext cx="8586787" cy="338137"/>
          </a:xfrm>
          <a:prstGeom prst="rect">
            <a:avLst/>
          </a:prstGeom>
          <a:noFill/>
          <a:ln w="9525">
            <a:solidFill>
              <a:schemeClr val="tx1"/>
            </a:solidFill>
            <a:miter lim="800000"/>
            <a:headEnd/>
            <a:tailEnd/>
          </a:ln>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600"/>
              <a:t>Useful for epigenetic studies (evaluating DNA methylation status near gene of interest)</a:t>
            </a:r>
          </a:p>
        </p:txBody>
      </p:sp>
    </p:spTree>
    <p:extLst>
      <p:ext uri="{BB962C8B-B14F-4D97-AF65-F5344CB8AC3E}">
        <p14:creationId xmlns:p14="http://schemas.microsoft.com/office/powerpoint/2010/main" val="20517703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p:cNvSpPr>
            <a:spLocks noChangeArrowheads="1"/>
          </p:cNvSpPr>
          <p:nvPr/>
        </p:nvSpPr>
        <p:spPr bwMode="auto">
          <a:xfrm>
            <a:off x="120650" y="874713"/>
            <a:ext cx="92725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CA" altLang="en-US" sz="1800" dirty="0" smtClean="0">
                <a:latin typeface="+mn-lt"/>
              </a:rPr>
              <a:t>- used assay called “</a:t>
            </a:r>
            <a:r>
              <a:rPr lang="en-CA" altLang="en-US" sz="1800" i="1" dirty="0" err="1" smtClean="0">
                <a:latin typeface="+mn-lt"/>
              </a:rPr>
              <a:t>Hpa</a:t>
            </a:r>
            <a:r>
              <a:rPr lang="en-CA" altLang="en-US" sz="1800" dirty="0" err="1" smtClean="0">
                <a:latin typeface="+mn-lt"/>
              </a:rPr>
              <a:t>II</a:t>
            </a:r>
            <a:r>
              <a:rPr lang="en-CA" altLang="en-US" sz="1800" dirty="0" smtClean="0">
                <a:latin typeface="+mn-lt"/>
              </a:rPr>
              <a:t> tiny fragment Enrichment by Ligation–mediated PCR” </a:t>
            </a:r>
          </a:p>
        </p:txBody>
      </p:sp>
      <p:sp>
        <p:nvSpPr>
          <p:cNvPr id="5123" name="Rectangle 2"/>
          <p:cNvSpPr>
            <a:spLocks noChangeArrowheads="1"/>
          </p:cNvSpPr>
          <p:nvPr/>
        </p:nvSpPr>
        <p:spPr bwMode="auto">
          <a:xfrm>
            <a:off x="922338" y="6091238"/>
            <a:ext cx="6788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CA" altLang="en-US" sz="1600" dirty="0" smtClean="0">
                <a:solidFill>
                  <a:srgbClr val="006600"/>
                </a:solidFill>
                <a:latin typeface="+mn-lt"/>
              </a:rPr>
              <a:t>“Genome-wide DNA methylation analysis reveals novel targets for drug development in mantle cell lymphoma”</a:t>
            </a:r>
          </a:p>
        </p:txBody>
      </p:sp>
      <p:pic>
        <p:nvPicPr>
          <p:cNvPr id="5124" name="Picture 2"/>
          <p:cNvPicPr>
            <a:picLocks noChangeAspect="1" noChangeArrowheads="1"/>
          </p:cNvPicPr>
          <p:nvPr/>
        </p:nvPicPr>
        <p:blipFill>
          <a:blip r:embed="rId3">
            <a:extLst>
              <a:ext uri="{28A0092B-C50C-407E-A947-70E740481C1C}">
                <a14:useLocalDpi xmlns:a14="http://schemas.microsoft.com/office/drawing/2010/main" val="0"/>
              </a:ext>
            </a:extLst>
          </a:blip>
          <a:srcRect l="43285" t="55260" r="17519" b="5457"/>
          <a:stretch>
            <a:fillRect/>
          </a:stretch>
        </p:blipFill>
        <p:spPr bwMode="auto">
          <a:xfrm>
            <a:off x="1684338" y="1846263"/>
            <a:ext cx="6145212" cy="3849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TextBox 5"/>
          <p:cNvSpPr txBox="1">
            <a:spLocks noChangeArrowheads="1"/>
          </p:cNvSpPr>
          <p:nvPr/>
        </p:nvSpPr>
        <p:spPr bwMode="auto">
          <a:xfrm>
            <a:off x="496888" y="228600"/>
            <a:ext cx="7213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CA" altLang="en-US" sz="1800">
                <a:solidFill>
                  <a:srgbClr val="0000FF"/>
                </a:solidFill>
              </a:rPr>
              <a:t>Example using isoschizomers to assess DNA methylation state of genes in cancer patients</a:t>
            </a:r>
          </a:p>
        </p:txBody>
      </p:sp>
      <p:sp>
        <p:nvSpPr>
          <p:cNvPr id="5126" name="Rectangle 6"/>
          <p:cNvSpPr>
            <a:spLocks noChangeArrowheads="1"/>
          </p:cNvSpPr>
          <p:nvPr/>
        </p:nvSpPr>
        <p:spPr bwMode="auto">
          <a:xfrm>
            <a:off x="5181600" y="6397625"/>
            <a:ext cx="3562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400" b="0"/>
              <a:t>Leshchenko et al.</a:t>
            </a:r>
            <a:r>
              <a:rPr lang="en-CA" altLang="en-US" sz="1400" b="0" i="1"/>
              <a:t> Blood </a:t>
            </a:r>
            <a:r>
              <a:rPr lang="en-CA" altLang="en-US" sz="1400" b="0"/>
              <a:t>116:1025, 2010</a:t>
            </a:r>
          </a:p>
        </p:txBody>
      </p:sp>
      <p:sp>
        <p:nvSpPr>
          <p:cNvPr id="5127" name="Rectangle 8"/>
          <p:cNvSpPr>
            <a:spLocks noChangeArrowheads="1"/>
          </p:cNvSpPr>
          <p:nvPr/>
        </p:nvSpPr>
        <p:spPr bwMode="auto">
          <a:xfrm>
            <a:off x="139700" y="1244600"/>
            <a:ext cx="8061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CA" altLang="en-US" sz="1800" dirty="0" smtClean="0">
                <a:latin typeface="+mn-lt"/>
              </a:rPr>
              <a:t>- found “significant aberrancy in promoter methylation patterns compared with normal NBCs”</a:t>
            </a:r>
          </a:p>
        </p:txBody>
      </p:sp>
      <p:sp>
        <p:nvSpPr>
          <p:cNvPr id="5128" name="Rectangle 9"/>
          <p:cNvSpPr>
            <a:spLocks noChangeArrowheads="1"/>
          </p:cNvSpPr>
          <p:nvPr/>
        </p:nvSpPr>
        <p:spPr bwMode="auto">
          <a:xfrm>
            <a:off x="61913" y="4741863"/>
            <a:ext cx="1752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200"/>
              <a:t>log(HpaII/MspI) ratios</a:t>
            </a:r>
          </a:p>
        </p:txBody>
      </p:sp>
      <p:sp>
        <p:nvSpPr>
          <p:cNvPr id="5129" name="Rectangle 14"/>
          <p:cNvSpPr>
            <a:spLocks noChangeArrowheads="1"/>
          </p:cNvSpPr>
          <p:nvPr/>
        </p:nvSpPr>
        <p:spPr bwMode="auto">
          <a:xfrm>
            <a:off x="150813" y="2206625"/>
            <a:ext cx="20685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200"/>
              <a:t>NBC: naïve B cells (ie. from healthy people)</a:t>
            </a:r>
          </a:p>
        </p:txBody>
      </p:sp>
      <p:sp>
        <p:nvSpPr>
          <p:cNvPr id="5130" name="Rectangle 10"/>
          <p:cNvSpPr>
            <a:spLocks noChangeArrowheads="1"/>
          </p:cNvSpPr>
          <p:nvPr/>
        </p:nvSpPr>
        <p:spPr bwMode="auto">
          <a:xfrm>
            <a:off x="3890963" y="5695950"/>
            <a:ext cx="2957512" cy="307975"/>
          </a:xfrm>
          <a:prstGeom prst="rect">
            <a:avLst/>
          </a:prstGeom>
          <a:noFill/>
          <a:ln w="9525">
            <a:solidFill>
              <a:schemeClr val="tx1"/>
            </a:solidFill>
            <a:miter lim="800000"/>
            <a:headEnd/>
            <a:tailEnd/>
          </a:ln>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400"/>
              <a:t>Colour-coded figure: “heat map”</a:t>
            </a:r>
          </a:p>
        </p:txBody>
      </p:sp>
    </p:spTree>
    <p:extLst>
      <p:ext uri="{BB962C8B-B14F-4D97-AF65-F5344CB8AC3E}">
        <p14:creationId xmlns:p14="http://schemas.microsoft.com/office/powerpoint/2010/main" val="24133991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13363" y="1103313"/>
            <a:ext cx="3021012"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7" name="Text Box 6"/>
          <p:cNvSpPr txBox="1">
            <a:spLocks noChangeArrowheads="1"/>
          </p:cNvSpPr>
          <p:nvPr/>
        </p:nvSpPr>
        <p:spPr bwMode="auto">
          <a:xfrm>
            <a:off x="533400" y="457200"/>
            <a:ext cx="3598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dirty="0">
                <a:solidFill>
                  <a:srgbClr val="0000FF"/>
                </a:solidFill>
              </a:rPr>
              <a:t>Agarose gel electrophoresis</a:t>
            </a:r>
          </a:p>
        </p:txBody>
      </p:sp>
      <p:sp>
        <p:nvSpPr>
          <p:cNvPr id="6148" name="Text Box 8"/>
          <p:cNvSpPr txBox="1">
            <a:spLocks noChangeArrowheads="1"/>
          </p:cNvSpPr>
          <p:nvPr/>
        </p:nvSpPr>
        <p:spPr bwMode="auto">
          <a:xfrm>
            <a:off x="7429500" y="4400550"/>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dirty="0"/>
              <a:t>Fig.T2.2</a:t>
            </a:r>
          </a:p>
        </p:txBody>
      </p:sp>
      <p:sp>
        <p:nvSpPr>
          <p:cNvPr id="6149" name="Text Box 11"/>
          <p:cNvSpPr txBox="1">
            <a:spLocks noChangeArrowheads="1"/>
          </p:cNvSpPr>
          <p:nvPr/>
        </p:nvSpPr>
        <p:spPr bwMode="auto">
          <a:xfrm>
            <a:off x="4114800" y="457200"/>
            <a:ext cx="45275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dirty="0"/>
              <a:t>- to separate DNA fragments by size</a:t>
            </a:r>
          </a:p>
        </p:txBody>
      </p:sp>
      <p:pic>
        <p:nvPicPr>
          <p:cNvPr id="6150" name="Picture 17" descr="technical note 2-02-T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3788" y="1103313"/>
            <a:ext cx="2687637"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51" name="Text Box 18"/>
          <p:cNvSpPr txBox="1">
            <a:spLocks noChangeArrowheads="1"/>
          </p:cNvSpPr>
          <p:nvPr/>
        </p:nvSpPr>
        <p:spPr bwMode="auto">
          <a:xfrm>
            <a:off x="355600" y="4257675"/>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0" dirty="0"/>
              <a:t>Fig.T2.1</a:t>
            </a:r>
          </a:p>
        </p:txBody>
      </p:sp>
      <p:sp>
        <p:nvSpPr>
          <p:cNvPr id="6152" name="Text Box 22"/>
          <p:cNvSpPr txBox="1">
            <a:spLocks noChangeArrowheads="1"/>
          </p:cNvSpPr>
          <p:nvPr/>
        </p:nvSpPr>
        <p:spPr bwMode="auto">
          <a:xfrm>
            <a:off x="1803400" y="4262438"/>
            <a:ext cx="33686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dirty="0">
                <a:solidFill>
                  <a:srgbClr val="FF3300"/>
                </a:solidFill>
              </a:rPr>
              <a:t>Small fragments migrate more rapidly than large ones</a:t>
            </a:r>
          </a:p>
        </p:txBody>
      </p:sp>
      <p:sp>
        <p:nvSpPr>
          <p:cNvPr id="6153" name="Text Box 26"/>
          <p:cNvSpPr txBox="1">
            <a:spLocks noChangeArrowheads="1"/>
          </p:cNvSpPr>
          <p:nvPr/>
        </p:nvSpPr>
        <p:spPr bwMode="auto">
          <a:xfrm>
            <a:off x="5240338" y="4748213"/>
            <a:ext cx="2913062" cy="523875"/>
          </a:xfrm>
          <a:prstGeom prst="rect">
            <a:avLst/>
          </a:prstGeom>
          <a:noFill/>
          <a:ln w="9525">
            <a:solidFill>
              <a:schemeClr val="tx1"/>
            </a:solidFill>
            <a:miter lim="800000"/>
            <a:headEnd/>
            <a:tailEnd/>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dirty="0"/>
              <a:t>Lanes with size markers, </a:t>
            </a:r>
          </a:p>
          <a:p>
            <a:pPr eaLnBrk="1" hangingPunct="1">
              <a:spcBef>
                <a:spcPct val="0"/>
              </a:spcBef>
              <a:buFontTx/>
              <a:buNone/>
            </a:pPr>
            <a:r>
              <a:rPr lang="en-US" altLang="en-US" sz="1400" dirty="0"/>
              <a:t>on gels of different  % agarose</a:t>
            </a:r>
          </a:p>
        </p:txBody>
      </p:sp>
      <p:sp>
        <p:nvSpPr>
          <p:cNvPr id="10" name="Text Box 28"/>
          <p:cNvSpPr txBox="1">
            <a:spLocks noChangeArrowheads="1"/>
          </p:cNvSpPr>
          <p:nvPr/>
        </p:nvSpPr>
        <p:spPr bwMode="auto">
          <a:xfrm>
            <a:off x="-68263" y="5345113"/>
            <a:ext cx="9212263"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1800" dirty="0" smtClean="0">
                <a:solidFill>
                  <a:srgbClr val="0000FF"/>
                </a:solidFill>
                <a:latin typeface="+mn-lt"/>
              </a:rPr>
              <a:t>“Pulsed field” electrophoresis for separation of large DNA molecules (Fig.3.30)</a:t>
            </a:r>
          </a:p>
        </p:txBody>
      </p:sp>
      <p:sp>
        <p:nvSpPr>
          <p:cNvPr id="11" name="Rectangle 10"/>
          <p:cNvSpPr/>
          <p:nvPr/>
        </p:nvSpPr>
        <p:spPr>
          <a:xfrm>
            <a:off x="549275" y="5715000"/>
            <a:ext cx="8634413" cy="923925"/>
          </a:xfrm>
          <a:prstGeom prst="rect">
            <a:avLst/>
          </a:prstGeom>
        </p:spPr>
        <p:txBody>
          <a:bodyPr>
            <a:spAutoFit/>
          </a:bodyPr>
          <a:lstStyle/>
          <a:p>
            <a:pPr>
              <a:defRPr/>
            </a:pPr>
            <a:r>
              <a:rPr lang="en-US" sz="1800" dirty="0">
                <a:solidFill>
                  <a:srgbClr val="FF0000"/>
                </a:solidFill>
                <a:latin typeface="+mn-lt"/>
              </a:rPr>
              <a:t> For example : restriction fragments generated   by “rare cutters”</a:t>
            </a:r>
          </a:p>
          <a:p>
            <a:pPr marL="1657350" lvl="3" indent="-285750">
              <a:buFontTx/>
              <a:buChar char="-"/>
              <a:defRPr/>
            </a:pPr>
            <a:r>
              <a:rPr lang="en-US" sz="1800" dirty="0" err="1">
                <a:solidFill>
                  <a:srgbClr val="FF0000"/>
                </a:solidFill>
                <a:latin typeface="+mn-lt"/>
              </a:rPr>
              <a:t>megaplasmids</a:t>
            </a:r>
            <a:endParaRPr lang="en-US" sz="1800" dirty="0">
              <a:solidFill>
                <a:srgbClr val="FF0000"/>
              </a:solidFill>
              <a:latin typeface="+mn-lt"/>
            </a:endParaRPr>
          </a:p>
          <a:p>
            <a:pPr marL="1657350" lvl="3" indent="-285750">
              <a:buFontTx/>
              <a:buChar char="-"/>
              <a:defRPr/>
            </a:pPr>
            <a:r>
              <a:rPr lang="en-US" sz="1800" dirty="0">
                <a:solidFill>
                  <a:srgbClr val="FF0000"/>
                </a:solidFill>
                <a:latin typeface="+mn-lt"/>
              </a:rPr>
              <a:t>whole chromosomes (</a:t>
            </a:r>
            <a:r>
              <a:rPr lang="en-US" sz="1800" dirty="0" err="1">
                <a:solidFill>
                  <a:srgbClr val="FF0000"/>
                </a:solidFill>
                <a:latin typeface="+mn-lt"/>
              </a:rPr>
              <a:t>eg</a:t>
            </a:r>
            <a:r>
              <a:rPr lang="en-US" sz="1800" dirty="0">
                <a:solidFill>
                  <a:srgbClr val="FF0000"/>
                </a:solidFill>
                <a:latin typeface="+mn-lt"/>
              </a:rPr>
              <a:t>. yeast)</a:t>
            </a:r>
          </a:p>
        </p:txBody>
      </p:sp>
    </p:spTree>
    <p:extLst>
      <p:ext uri="{BB962C8B-B14F-4D97-AF65-F5344CB8AC3E}">
        <p14:creationId xmlns:p14="http://schemas.microsoft.com/office/powerpoint/2010/main" val="8899410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80" name="Picture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1709738"/>
            <a:ext cx="1085850" cy="476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81" name="Picture 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6425" y="1717675"/>
            <a:ext cx="458788" cy="475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82" name="Text Box 26"/>
          <p:cNvSpPr txBox="1">
            <a:spLocks noChangeArrowheads="1"/>
          </p:cNvSpPr>
          <p:nvPr/>
        </p:nvSpPr>
        <p:spPr bwMode="auto">
          <a:xfrm>
            <a:off x="7367588" y="1371600"/>
            <a:ext cx="11668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1    2    3</a:t>
            </a:r>
          </a:p>
        </p:txBody>
      </p:sp>
      <p:sp>
        <p:nvSpPr>
          <p:cNvPr id="7183" name="Text Box 27"/>
          <p:cNvSpPr txBox="1">
            <a:spLocks noChangeArrowheads="1"/>
          </p:cNvSpPr>
          <p:nvPr/>
        </p:nvSpPr>
        <p:spPr bwMode="auto">
          <a:xfrm>
            <a:off x="4953000" y="5880100"/>
            <a:ext cx="2157413"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600"/>
              <a:t>Lane 1 = uncut DNA</a:t>
            </a:r>
          </a:p>
          <a:p>
            <a:pPr eaLnBrk="1" hangingPunct="1">
              <a:spcBef>
                <a:spcPct val="0"/>
              </a:spcBef>
              <a:buFontTx/>
              <a:buNone/>
            </a:pPr>
            <a:r>
              <a:rPr lang="en-US" altLang="en-US" sz="1600"/>
              <a:t>Lane 2 = 6 bp cutter</a:t>
            </a:r>
          </a:p>
          <a:p>
            <a:pPr eaLnBrk="1" hangingPunct="1">
              <a:spcBef>
                <a:spcPct val="0"/>
              </a:spcBef>
              <a:buFontTx/>
              <a:buNone/>
            </a:pPr>
            <a:r>
              <a:rPr lang="en-US" altLang="en-US" sz="1600"/>
              <a:t>Lane 3 = 4 bp cutter </a:t>
            </a:r>
          </a:p>
        </p:txBody>
      </p:sp>
      <p:sp>
        <p:nvSpPr>
          <p:cNvPr id="7184" name="Text Box 28"/>
          <p:cNvSpPr txBox="1">
            <a:spLocks noChangeArrowheads="1"/>
          </p:cNvSpPr>
          <p:nvPr/>
        </p:nvSpPr>
        <p:spPr bwMode="auto">
          <a:xfrm>
            <a:off x="3657600" y="974725"/>
            <a:ext cx="525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009900"/>
                </a:solidFill>
              </a:rPr>
              <a:t>so “continuum” of signals in lane</a:t>
            </a:r>
          </a:p>
        </p:txBody>
      </p:sp>
      <p:sp>
        <p:nvSpPr>
          <p:cNvPr id="7187" name="Text Box 36"/>
          <p:cNvSpPr txBox="1">
            <a:spLocks noChangeArrowheads="1"/>
          </p:cNvSpPr>
          <p:nvPr/>
        </p:nvSpPr>
        <p:spPr bwMode="auto">
          <a:xfrm>
            <a:off x="304800" y="1720850"/>
            <a:ext cx="6705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solidFill>
                  <a:srgbClr val="0000FF"/>
                </a:solidFill>
              </a:rPr>
              <a:t>Why are different profiles expected for genomic DNA cleaved with </a:t>
            </a:r>
            <a:r>
              <a:rPr lang="en-US" altLang="en-US" sz="1800" i="1">
                <a:solidFill>
                  <a:srgbClr val="0000FF"/>
                </a:solidFill>
              </a:rPr>
              <a:t>Bam</a:t>
            </a:r>
            <a:r>
              <a:rPr lang="en-US" altLang="en-US" sz="1800">
                <a:solidFill>
                  <a:srgbClr val="0000FF"/>
                </a:solidFill>
              </a:rPr>
              <a:t>HI (6 bp cutter) vs. </a:t>
            </a:r>
            <a:r>
              <a:rPr lang="en-US" altLang="en-US" sz="1800" i="1">
                <a:solidFill>
                  <a:srgbClr val="0000FF"/>
                </a:solidFill>
              </a:rPr>
              <a:t>Sau</a:t>
            </a:r>
            <a:r>
              <a:rPr lang="en-US" altLang="en-US" sz="1800">
                <a:solidFill>
                  <a:srgbClr val="0000FF"/>
                </a:solidFill>
              </a:rPr>
              <a:t>3A (4 bp cutter)?</a:t>
            </a:r>
          </a:p>
        </p:txBody>
      </p:sp>
      <p:sp>
        <p:nvSpPr>
          <p:cNvPr id="22" name="Text Box 33"/>
          <p:cNvSpPr txBox="1">
            <a:spLocks noChangeArrowheads="1"/>
          </p:cNvSpPr>
          <p:nvPr/>
        </p:nvSpPr>
        <p:spPr bwMode="auto">
          <a:xfrm>
            <a:off x="207963" y="287338"/>
            <a:ext cx="8734425"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solidFill>
                  <a:srgbClr val="FF3300"/>
                </a:solidFill>
                <a:latin typeface="+mn-lt"/>
              </a:rPr>
              <a:t>Because genomic DNA (bacterial or eukaryotic) is very complex, number of restriction fragments generated is too large to see discrete bands after electrophoresis...  </a:t>
            </a:r>
          </a:p>
        </p:txBody>
      </p:sp>
    </p:spTree>
    <p:extLst>
      <p:ext uri="{BB962C8B-B14F-4D97-AF65-F5344CB8AC3E}">
        <p14:creationId xmlns:p14="http://schemas.microsoft.com/office/powerpoint/2010/main" val="40672008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457200" y="457200"/>
            <a:ext cx="3836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rgbClr val="0000FF"/>
                </a:solidFill>
              </a:rPr>
              <a:t>2. Southern hybridization</a:t>
            </a:r>
          </a:p>
        </p:txBody>
      </p:sp>
      <p:sp>
        <p:nvSpPr>
          <p:cNvPr id="8195" name="Text Box 5"/>
          <p:cNvSpPr txBox="1">
            <a:spLocks noChangeArrowheads="1"/>
          </p:cNvSpPr>
          <p:nvPr/>
        </p:nvSpPr>
        <p:spPr bwMode="auto">
          <a:xfrm>
            <a:off x="457200" y="4572000"/>
            <a:ext cx="8153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AutoNum type="arabicPeriod"/>
            </a:pPr>
            <a:r>
              <a:rPr lang="en-US" altLang="en-US" sz="2000" i="1">
                <a:solidFill>
                  <a:srgbClr val="009900"/>
                </a:solidFill>
              </a:rPr>
              <a:t>After electrophoresis, </a:t>
            </a:r>
            <a:r>
              <a:rPr lang="en-US" altLang="en-US" sz="2000" i="1" u="sng">
                <a:solidFill>
                  <a:srgbClr val="009900"/>
                </a:solidFill>
              </a:rPr>
              <a:t>denature</a:t>
            </a:r>
            <a:r>
              <a:rPr lang="en-US" altLang="en-US" sz="2000" i="1">
                <a:solidFill>
                  <a:srgbClr val="009900"/>
                </a:solidFill>
              </a:rPr>
              <a:t> DNA and transfer it from gel to membrane (eg. by capillary action or electroblotting…) </a:t>
            </a:r>
          </a:p>
        </p:txBody>
      </p:sp>
      <p:sp>
        <p:nvSpPr>
          <p:cNvPr id="8196" name="Text Box 6"/>
          <p:cNvSpPr txBox="1">
            <a:spLocks noChangeArrowheads="1"/>
          </p:cNvSpPr>
          <p:nvPr/>
        </p:nvSpPr>
        <p:spPr bwMode="auto">
          <a:xfrm>
            <a:off x="609600" y="990600"/>
            <a:ext cx="79248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dirty="0"/>
              <a:t>- to detect specific </a:t>
            </a:r>
            <a:r>
              <a:rPr lang="en-US" altLang="en-US" sz="2000" dirty="0" smtClean="0"/>
              <a:t>DNA </a:t>
            </a:r>
            <a:r>
              <a:rPr lang="en-US" altLang="en-US" sz="2000" dirty="0"/>
              <a:t>fragment containing sequence (</a:t>
            </a:r>
            <a:r>
              <a:rPr lang="en-US" altLang="en-US" sz="2000" dirty="0" err="1"/>
              <a:t>eg.gene</a:t>
            </a:r>
            <a:r>
              <a:rPr lang="en-US" altLang="en-US" sz="2000" dirty="0"/>
              <a:t>) </a:t>
            </a:r>
            <a:r>
              <a:rPr lang="en-US" altLang="en-US" sz="2000" dirty="0" smtClean="0"/>
              <a:t>   of </a:t>
            </a:r>
            <a:r>
              <a:rPr lang="en-US" altLang="en-US" sz="2000" dirty="0"/>
              <a:t>interest</a:t>
            </a:r>
            <a:r>
              <a:rPr lang="en-US" altLang="en-US" sz="2400" i="1" dirty="0"/>
              <a:t> </a:t>
            </a:r>
            <a:r>
              <a:rPr lang="en-US" altLang="en-US" sz="2000" dirty="0"/>
              <a:t>(vs. all other fragments) </a:t>
            </a:r>
          </a:p>
        </p:txBody>
      </p:sp>
      <p:sp>
        <p:nvSpPr>
          <p:cNvPr id="8197" name="Text Box 7"/>
          <p:cNvSpPr txBox="1">
            <a:spLocks noChangeArrowheads="1"/>
          </p:cNvSpPr>
          <p:nvPr/>
        </p:nvSpPr>
        <p:spPr bwMode="auto">
          <a:xfrm>
            <a:off x="7543800" y="4191000"/>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t>Fig.2.11A</a:t>
            </a:r>
          </a:p>
        </p:txBody>
      </p:sp>
      <p:pic>
        <p:nvPicPr>
          <p:cNvPr id="819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209800"/>
            <a:ext cx="7848600" cy="202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9" name="Rectangle 10"/>
          <p:cNvSpPr>
            <a:spLocks noChangeArrowheads="1"/>
          </p:cNvSpPr>
          <p:nvPr/>
        </p:nvSpPr>
        <p:spPr bwMode="auto">
          <a:xfrm>
            <a:off x="1066800" y="5394325"/>
            <a:ext cx="72612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FF3300"/>
                </a:solidFill>
              </a:rPr>
              <a:t>…so that DNA fragments remain in same relative positions</a:t>
            </a:r>
          </a:p>
        </p:txBody>
      </p:sp>
    </p:spTree>
    <p:extLst>
      <p:ext uri="{BB962C8B-B14F-4D97-AF65-F5344CB8AC3E}">
        <p14:creationId xmlns:p14="http://schemas.microsoft.com/office/powerpoint/2010/main" val="37016791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4"/>
          <p:cNvSpPr txBox="1">
            <a:spLocks noChangeArrowheads="1"/>
          </p:cNvSpPr>
          <p:nvPr/>
        </p:nvSpPr>
        <p:spPr bwMode="auto">
          <a:xfrm>
            <a:off x="381000" y="2982913"/>
            <a:ext cx="804703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009900"/>
                </a:solidFill>
              </a:rPr>
              <a:t>2. Hybridize blot with “probe” (DNA, oligomer, cDNA, or RNA…</a:t>
            </a:r>
          </a:p>
          <a:p>
            <a:pPr eaLnBrk="1" hangingPunct="1">
              <a:spcBef>
                <a:spcPct val="0"/>
              </a:spcBef>
              <a:buFontTx/>
              <a:buNone/>
            </a:pPr>
            <a:r>
              <a:rPr lang="en-US" altLang="en-US" sz="2000" i="1">
                <a:solidFill>
                  <a:srgbClr val="009900"/>
                </a:solidFill>
              </a:rPr>
              <a:t>	which is tagged either radioactively or non-radiolabelled) </a:t>
            </a:r>
          </a:p>
          <a:p>
            <a:pPr eaLnBrk="1" hangingPunct="1">
              <a:spcBef>
                <a:spcPct val="0"/>
              </a:spcBef>
              <a:buFontTx/>
              <a:buNone/>
            </a:pPr>
            <a:r>
              <a:rPr lang="en-US" altLang="en-US" sz="2000" i="1">
                <a:solidFill>
                  <a:srgbClr val="009900"/>
                </a:solidFill>
              </a:rPr>
              <a:t>	and detect specific hybrid by autoradiography</a:t>
            </a:r>
          </a:p>
        </p:txBody>
      </p:sp>
      <p:sp>
        <p:nvSpPr>
          <p:cNvPr id="9219" name="Text Box 5"/>
          <p:cNvSpPr txBox="1">
            <a:spLocks noChangeArrowheads="1"/>
          </p:cNvSpPr>
          <p:nvPr/>
        </p:nvSpPr>
        <p:spPr bwMode="auto">
          <a:xfrm>
            <a:off x="7772400" y="2286000"/>
            <a:ext cx="137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t>Fig.2.11B</a:t>
            </a:r>
          </a:p>
        </p:txBody>
      </p:sp>
      <p:sp>
        <p:nvSpPr>
          <p:cNvPr id="9220" name="Rectangle 6"/>
          <p:cNvSpPr>
            <a:spLocks noChangeArrowheads="1"/>
          </p:cNvSpPr>
          <p:nvPr/>
        </p:nvSpPr>
        <p:spPr bwMode="auto">
          <a:xfrm>
            <a:off x="152400" y="4038600"/>
            <a:ext cx="92964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US" altLang="en-US" sz="2000"/>
              <a:t>Stability of hybrid depends on:</a:t>
            </a:r>
          </a:p>
          <a:p>
            <a:pPr eaLnBrk="1" hangingPunct="1">
              <a:spcBef>
                <a:spcPct val="50000"/>
              </a:spcBef>
              <a:buFontTx/>
              <a:buNone/>
            </a:pPr>
            <a:r>
              <a:rPr lang="en-US" altLang="en-US" sz="2000"/>
              <a:t>     - length of hybrid, </a:t>
            </a:r>
            <a:r>
              <a:rPr lang="en-US" altLang="en-US" sz="2000">
                <a:solidFill>
                  <a:srgbClr val="009900"/>
                </a:solidFill>
              </a:rPr>
              <a:t>(eg for oligomer probes)</a:t>
            </a:r>
            <a:r>
              <a:rPr lang="en-US" altLang="en-US" sz="2000"/>
              <a:t>, GC content …	</a:t>
            </a:r>
          </a:p>
          <a:p>
            <a:pPr eaLnBrk="1" hangingPunct="1">
              <a:spcBef>
                <a:spcPct val="50000"/>
              </a:spcBef>
              <a:buFontTx/>
              <a:buNone/>
            </a:pPr>
            <a:r>
              <a:rPr lang="en-US" altLang="en-US" sz="2000"/>
              <a:t>     - hybridization conditions (such as temperature, ionic strength…)</a:t>
            </a:r>
          </a:p>
        </p:txBody>
      </p:sp>
      <p:pic>
        <p:nvPicPr>
          <p:cNvPr id="922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914400"/>
            <a:ext cx="7848600" cy="132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2" name="Text Box 13"/>
          <p:cNvSpPr txBox="1">
            <a:spLocks noChangeArrowheads="1"/>
          </p:cNvSpPr>
          <p:nvPr/>
        </p:nvSpPr>
        <p:spPr bwMode="auto">
          <a:xfrm>
            <a:off x="1371600" y="2209800"/>
            <a:ext cx="5086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a:solidFill>
                  <a:srgbClr val="FF3300"/>
                </a:solidFill>
              </a:rPr>
              <a:t>- probe will anneal with single-stranded DNA </a:t>
            </a:r>
          </a:p>
          <a:p>
            <a:pPr eaLnBrk="1" hangingPunct="1">
              <a:spcBef>
                <a:spcPct val="0"/>
              </a:spcBef>
              <a:buFontTx/>
              <a:buNone/>
            </a:pPr>
            <a:r>
              <a:rPr lang="en-US" altLang="en-US" sz="1800" i="1">
                <a:solidFill>
                  <a:srgbClr val="FF3300"/>
                </a:solidFill>
              </a:rPr>
              <a:t>on blot, if sequences are complementary</a:t>
            </a:r>
            <a:r>
              <a:rPr lang="en-US" altLang="en-US" sz="1800" i="1">
                <a:solidFill>
                  <a:srgbClr val="009900"/>
                </a:solidFill>
              </a:rPr>
              <a:t> </a:t>
            </a:r>
          </a:p>
        </p:txBody>
      </p:sp>
      <p:sp>
        <p:nvSpPr>
          <p:cNvPr id="9223" name="Text Box 17"/>
          <p:cNvSpPr txBox="1">
            <a:spLocks noChangeArrowheads="1"/>
          </p:cNvSpPr>
          <p:nvPr/>
        </p:nvSpPr>
        <p:spPr bwMode="auto">
          <a:xfrm>
            <a:off x="598488" y="5575300"/>
            <a:ext cx="3863975" cy="590550"/>
          </a:xfrm>
          <a:prstGeom prst="rect">
            <a:avLst/>
          </a:prstGeom>
          <a:noFill/>
          <a:ln w="9525">
            <a:solidFill>
              <a:schemeClr val="tx1"/>
            </a:solidFill>
            <a:miter lim="800000"/>
            <a:headEnd/>
            <a:tailEnd/>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1600"/>
              <a:t>15-20’ mer probes can form stable hybrids under appropriate conditions </a:t>
            </a:r>
          </a:p>
        </p:txBody>
      </p:sp>
      <p:sp>
        <p:nvSpPr>
          <p:cNvPr id="9224" name="Text Box 18"/>
          <p:cNvSpPr txBox="1">
            <a:spLocks noChangeArrowheads="1"/>
          </p:cNvSpPr>
          <p:nvPr/>
        </p:nvSpPr>
        <p:spPr bwMode="auto">
          <a:xfrm>
            <a:off x="4576763" y="6005513"/>
            <a:ext cx="3775075" cy="584200"/>
          </a:xfrm>
          <a:prstGeom prst="rect">
            <a:avLst/>
          </a:prstGeom>
          <a:noFill/>
          <a:ln w="9525">
            <a:solidFill>
              <a:schemeClr val="tx1"/>
            </a:solidFill>
            <a:miter lim="800000"/>
            <a:headEnd/>
            <a:tailEnd/>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1600"/>
              <a:t>..and hybrids of ~ 50 bp or longer are stable under all standard  conditions </a:t>
            </a:r>
          </a:p>
        </p:txBody>
      </p:sp>
    </p:spTree>
    <p:extLst>
      <p:ext uri="{BB962C8B-B14F-4D97-AF65-F5344CB8AC3E}">
        <p14:creationId xmlns:p14="http://schemas.microsoft.com/office/powerpoint/2010/main" val="42808931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395288"/>
            <a:ext cx="9029700" cy="607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val 1"/>
          <p:cNvSpPr/>
          <p:nvPr/>
        </p:nvSpPr>
        <p:spPr>
          <a:xfrm>
            <a:off x="1547664" y="5013176"/>
            <a:ext cx="1368152" cy="108012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4850792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441325" y="304800"/>
            <a:ext cx="55292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Some applications of </a:t>
            </a:r>
            <a:r>
              <a:rPr lang="en-US" altLang="en-US" sz="2000">
                <a:solidFill>
                  <a:srgbClr val="0000FF"/>
                </a:solidFill>
              </a:rPr>
              <a:t>Southern blot analysis</a:t>
            </a:r>
          </a:p>
        </p:txBody>
      </p:sp>
      <p:sp>
        <p:nvSpPr>
          <p:cNvPr id="11267" name="Text Box 5"/>
          <p:cNvSpPr txBox="1">
            <a:spLocks noChangeArrowheads="1"/>
          </p:cNvSpPr>
          <p:nvPr/>
        </p:nvSpPr>
        <p:spPr bwMode="auto">
          <a:xfrm>
            <a:off x="152400" y="776288"/>
            <a:ext cx="9083675"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 to identify restriction fragment carrying sequence (eg gene) of interest </a:t>
            </a:r>
          </a:p>
        </p:txBody>
      </p:sp>
      <p:sp>
        <p:nvSpPr>
          <p:cNvPr id="11268" name="Text Box 7"/>
          <p:cNvSpPr txBox="1">
            <a:spLocks noChangeArrowheads="1"/>
          </p:cNvSpPr>
          <p:nvPr/>
        </p:nvSpPr>
        <p:spPr bwMode="auto">
          <a:xfrm>
            <a:off x="152400" y="1154113"/>
            <a:ext cx="624998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 to identify gene copy number (eg. multi-gene families)</a:t>
            </a:r>
          </a:p>
        </p:txBody>
      </p:sp>
      <p:pic>
        <p:nvPicPr>
          <p:cNvPr id="112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213" y="2038350"/>
            <a:ext cx="3765550" cy="427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70" name="Text Box 6"/>
          <p:cNvSpPr txBox="1">
            <a:spLocks noChangeArrowheads="1"/>
          </p:cNvSpPr>
          <p:nvPr/>
        </p:nvSpPr>
        <p:spPr bwMode="auto">
          <a:xfrm>
            <a:off x="461963" y="6351588"/>
            <a:ext cx="1082675" cy="369887"/>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solidFill>
                  <a:srgbClr val="000000"/>
                </a:solidFill>
              </a:rPr>
              <a:t>Fig. 5.12</a:t>
            </a:r>
          </a:p>
        </p:txBody>
      </p:sp>
      <p:sp>
        <p:nvSpPr>
          <p:cNvPr id="11" name="Text Box 7"/>
          <p:cNvSpPr txBox="1">
            <a:spLocks noChangeArrowheads="1"/>
          </p:cNvSpPr>
          <p:nvPr/>
        </p:nvSpPr>
        <p:spPr bwMode="auto">
          <a:xfrm>
            <a:off x="4068763" y="1951038"/>
            <a:ext cx="4922837" cy="1200150"/>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1"/>
                </a:solidFill>
                <a:latin typeface="Arial" charset="0"/>
              </a:defRPr>
            </a:lvl1pPr>
            <a:lvl2pPr marL="742950" indent="-285750" eaLnBrk="0" hangingPunct="0">
              <a:defRPr sz="2000" b="1">
                <a:solidFill>
                  <a:schemeClr val="tx1"/>
                </a:solidFill>
                <a:latin typeface="Arial" charset="0"/>
              </a:defRPr>
            </a:lvl2pPr>
            <a:lvl3pPr marL="1143000" indent="-228600" eaLnBrk="0" hangingPunct="0">
              <a:defRPr sz="2000" b="1">
                <a:solidFill>
                  <a:schemeClr val="tx1"/>
                </a:solidFill>
                <a:latin typeface="Arial" charset="0"/>
              </a:defRPr>
            </a:lvl3pPr>
            <a:lvl4pPr marL="1600200" indent="-228600" eaLnBrk="0" hangingPunct="0">
              <a:defRPr sz="2000" b="1">
                <a:solidFill>
                  <a:schemeClr val="tx1"/>
                </a:solidFill>
                <a:latin typeface="Arial" charset="0"/>
              </a:defRPr>
            </a:lvl4pPr>
            <a:lvl5pPr marL="2057400" indent="-228600" eaLnBrk="0" hangingPunct="0">
              <a:defRPr sz="2000" b="1">
                <a:solidFill>
                  <a:schemeClr val="tx1"/>
                </a:solidFill>
                <a:latin typeface="Arial" charset="0"/>
              </a:defRPr>
            </a:lvl5pPr>
            <a:lvl6pPr marL="2514600" indent="-228600" eaLnBrk="0" fontAlgn="base" hangingPunct="0">
              <a:spcBef>
                <a:spcPct val="0"/>
              </a:spcBef>
              <a:spcAft>
                <a:spcPct val="0"/>
              </a:spcAft>
              <a:defRPr sz="2000" b="1">
                <a:solidFill>
                  <a:schemeClr val="tx1"/>
                </a:solidFill>
                <a:latin typeface="Arial" charset="0"/>
              </a:defRPr>
            </a:lvl6pPr>
            <a:lvl7pPr marL="2971800" indent="-228600" eaLnBrk="0" fontAlgn="base" hangingPunct="0">
              <a:spcBef>
                <a:spcPct val="0"/>
              </a:spcBef>
              <a:spcAft>
                <a:spcPct val="0"/>
              </a:spcAft>
              <a:defRPr sz="2000" b="1">
                <a:solidFill>
                  <a:schemeClr val="tx1"/>
                </a:solidFill>
                <a:latin typeface="Arial" charset="0"/>
              </a:defRPr>
            </a:lvl7pPr>
            <a:lvl8pPr marL="3429000" indent="-228600" eaLnBrk="0" fontAlgn="base" hangingPunct="0">
              <a:spcBef>
                <a:spcPct val="0"/>
              </a:spcBef>
              <a:spcAft>
                <a:spcPct val="0"/>
              </a:spcAft>
              <a:defRPr sz="2000" b="1">
                <a:solidFill>
                  <a:schemeClr val="tx1"/>
                </a:solidFill>
                <a:latin typeface="Arial" charset="0"/>
              </a:defRPr>
            </a:lvl8pPr>
            <a:lvl9pPr marL="3886200" indent="-228600" eaLnBrk="0" fontAlgn="base" hangingPunct="0">
              <a:spcBef>
                <a:spcPct val="0"/>
              </a:spcBef>
              <a:spcAft>
                <a:spcPct val="0"/>
              </a:spcAft>
              <a:defRPr sz="2000" b="1">
                <a:solidFill>
                  <a:schemeClr val="tx1"/>
                </a:solidFill>
                <a:latin typeface="Arial" charset="0"/>
              </a:defRPr>
            </a:lvl9pPr>
          </a:lstStyle>
          <a:p>
            <a:pPr eaLnBrk="1" hangingPunct="1">
              <a:defRPr/>
            </a:pPr>
            <a:r>
              <a:rPr lang="en-US" sz="1800" dirty="0" smtClean="0">
                <a:latin typeface="+mn-lt"/>
              </a:rPr>
              <a:t>Heterologous hybridization</a:t>
            </a:r>
          </a:p>
          <a:p>
            <a:pPr eaLnBrk="1" hangingPunct="1">
              <a:defRPr/>
            </a:pPr>
            <a:r>
              <a:rPr lang="en-US" sz="1800" dirty="0" smtClean="0">
                <a:latin typeface="+mn-lt"/>
              </a:rPr>
              <a:t>- use conditions of “reduced stringency” (</a:t>
            </a:r>
            <a:r>
              <a:rPr lang="en-US" sz="1800" dirty="0" err="1" smtClean="0">
                <a:latin typeface="+mn-lt"/>
              </a:rPr>
              <a:t>eg</a:t>
            </a:r>
            <a:r>
              <a:rPr lang="en-US" sz="1800" dirty="0" smtClean="0">
                <a:latin typeface="+mn-lt"/>
              </a:rPr>
              <a:t> lower temp) so that duplex hybrids with some mismatches are stable</a:t>
            </a:r>
          </a:p>
        </p:txBody>
      </p:sp>
      <p:sp>
        <p:nvSpPr>
          <p:cNvPr id="12" name="Text Box 12"/>
          <p:cNvSpPr txBox="1">
            <a:spLocks noChangeArrowheads="1"/>
          </p:cNvSpPr>
          <p:nvPr/>
        </p:nvSpPr>
        <p:spPr bwMode="auto">
          <a:xfrm>
            <a:off x="4068763" y="3259138"/>
            <a:ext cx="3973512" cy="338137"/>
          </a:xfrm>
          <a:prstGeom prst="rect">
            <a:avLst/>
          </a:prstGeom>
          <a:noFill/>
          <a:ln>
            <a:solidFill>
              <a:schemeClr val="tx1"/>
            </a:solidFill>
          </a:ln>
          <a:effectLst/>
        </p:spPr>
        <p:txBody>
          <a:bodyPr>
            <a:spAutoFit/>
          </a:bodyPr>
          <a:lstStyle>
            <a:lvl1pPr eaLnBrk="0" hangingPunct="0">
              <a:defRPr sz="2000" b="1">
                <a:solidFill>
                  <a:schemeClr val="tx1"/>
                </a:solidFill>
                <a:latin typeface="Arial" charset="0"/>
              </a:defRPr>
            </a:lvl1pPr>
            <a:lvl2pPr marL="742950" indent="-285750" eaLnBrk="0" hangingPunct="0">
              <a:defRPr sz="2000" b="1">
                <a:solidFill>
                  <a:schemeClr val="tx1"/>
                </a:solidFill>
                <a:latin typeface="Arial" charset="0"/>
              </a:defRPr>
            </a:lvl2pPr>
            <a:lvl3pPr marL="1143000" indent="-228600" eaLnBrk="0" hangingPunct="0">
              <a:defRPr sz="2000" b="1">
                <a:solidFill>
                  <a:schemeClr val="tx1"/>
                </a:solidFill>
                <a:latin typeface="Arial" charset="0"/>
              </a:defRPr>
            </a:lvl3pPr>
            <a:lvl4pPr marL="1600200" indent="-228600" eaLnBrk="0" hangingPunct="0">
              <a:defRPr sz="2000" b="1">
                <a:solidFill>
                  <a:schemeClr val="tx1"/>
                </a:solidFill>
                <a:latin typeface="Arial" charset="0"/>
              </a:defRPr>
            </a:lvl4pPr>
            <a:lvl5pPr marL="2057400" indent="-228600" eaLnBrk="0" hangingPunct="0">
              <a:defRPr sz="2000" b="1">
                <a:solidFill>
                  <a:schemeClr val="tx1"/>
                </a:solidFill>
                <a:latin typeface="Arial" charset="0"/>
              </a:defRPr>
            </a:lvl5pPr>
            <a:lvl6pPr marL="2514600" indent="-228600" eaLnBrk="0" fontAlgn="base" hangingPunct="0">
              <a:spcBef>
                <a:spcPct val="0"/>
              </a:spcBef>
              <a:spcAft>
                <a:spcPct val="0"/>
              </a:spcAft>
              <a:defRPr sz="2000" b="1">
                <a:solidFill>
                  <a:schemeClr val="tx1"/>
                </a:solidFill>
                <a:latin typeface="Arial" charset="0"/>
              </a:defRPr>
            </a:lvl6pPr>
            <a:lvl7pPr marL="2971800" indent="-228600" eaLnBrk="0" fontAlgn="base" hangingPunct="0">
              <a:spcBef>
                <a:spcPct val="0"/>
              </a:spcBef>
              <a:spcAft>
                <a:spcPct val="0"/>
              </a:spcAft>
              <a:defRPr sz="2000" b="1">
                <a:solidFill>
                  <a:schemeClr val="tx1"/>
                </a:solidFill>
                <a:latin typeface="Arial" charset="0"/>
              </a:defRPr>
            </a:lvl7pPr>
            <a:lvl8pPr marL="3429000" indent="-228600" eaLnBrk="0" fontAlgn="base" hangingPunct="0">
              <a:spcBef>
                <a:spcPct val="0"/>
              </a:spcBef>
              <a:spcAft>
                <a:spcPct val="0"/>
              </a:spcAft>
              <a:defRPr sz="2000" b="1">
                <a:solidFill>
                  <a:schemeClr val="tx1"/>
                </a:solidFill>
                <a:latin typeface="Arial" charset="0"/>
              </a:defRPr>
            </a:lvl8pPr>
            <a:lvl9pPr marL="3886200" indent="-228600" eaLnBrk="0" fontAlgn="base" hangingPunct="0">
              <a:spcBef>
                <a:spcPct val="0"/>
              </a:spcBef>
              <a:spcAft>
                <a:spcPct val="0"/>
              </a:spcAft>
              <a:defRPr sz="2000" b="1">
                <a:solidFill>
                  <a:schemeClr val="tx1"/>
                </a:solidFill>
                <a:latin typeface="Arial" charset="0"/>
              </a:defRPr>
            </a:lvl9pPr>
          </a:lstStyle>
          <a:p>
            <a:pPr eaLnBrk="1" hangingPunct="1">
              <a:defRPr/>
            </a:pPr>
            <a:r>
              <a:rPr lang="en-US" sz="1600" dirty="0" smtClean="0">
                <a:latin typeface="+mn-lt"/>
              </a:rPr>
              <a:t>Interpretation of data shown in figure?</a:t>
            </a:r>
          </a:p>
        </p:txBody>
      </p:sp>
      <p:sp>
        <p:nvSpPr>
          <p:cNvPr id="13" name="Text Box 13"/>
          <p:cNvSpPr txBox="1">
            <a:spLocks noChangeArrowheads="1"/>
          </p:cNvSpPr>
          <p:nvPr/>
        </p:nvSpPr>
        <p:spPr bwMode="auto">
          <a:xfrm>
            <a:off x="4006850" y="3773488"/>
            <a:ext cx="3929063"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b="1">
                <a:solidFill>
                  <a:schemeClr val="tx1"/>
                </a:solidFill>
                <a:latin typeface="Arial" charset="0"/>
              </a:defRPr>
            </a:lvl1pPr>
            <a:lvl2pPr marL="742950" indent="-285750" eaLnBrk="0" hangingPunct="0">
              <a:defRPr sz="2000" b="1">
                <a:solidFill>
                  <a:schemeClr val="tx1"/>
                </a:solidFill>
                <a:latin typeface="Arial" charset="0"/>
              </a:defRPr>
            </a:lvl2pPr>
            <a:lvl3pPr marL="1143000" indent="-228600" eaLnBrk="0" hangingPunct="0">
              <a:defRPr sz="2000" b="1">
                <a:solidFill>
                  <a:schemeClr val="tx1"/>
                </a:solidFill>
                <a:latin typeface="Arial" charset="0"/>
              </a:defRPr>
            </a:lvl3pPr>
            <a:lvl4pPr marL="1600200" indent="-228600" eaLnBrk="0" hangingPunct="0">
              <a:defRPr sz="2000" b="1">
                <a:solidFill>
                  <a:schemeClr val="tx1"/>
                </a:solidFill>
                <a:latin typeface="Arial" charset="0"/>
              </a:defRPr>
            </a:lvl4pPr>
            <a:lvl5pPr marL="2057400" indent="-228600" eaLnBrk="0" hangingPunct="0">
              <a:defRPr sz="2000" b="1">
                <a:solidFill>
                  <a:schemeClr val="tx1"/>
                </a:solidFill>
                <a:latin typeface="Arial" charset="0"/>
              </a:defRPr>
            </a:lvl5pPr>
            <a:lvl6pPr marL="2514600" indent="-228600" eaLnBrk="0" fontAlgn="base" hangingPunct="0">
              <a:spcBef>
                <a:spcPct val="0"/>
              </a:spcBef>
              <a:spcAft>
                <a:spcPct val="0"/>
              </a:spcAft>
              <a:defRPr sz="2000" b="1">
                <a:solidFill>
                  <a:schemeClr val="tx1"/>
                </a:solidFill>
                <a:latin typeface="Arial" charset="0"/>
              </a:defRPr>
            </a:lvl6pPr>
            <a:lvl7pPr marL="2971800" indent="-228600" eaLnBrk="0" fontAlgn="base" hangingPunct="0">
              <a:spcBef>
                <a:spcPct val="0"/>
              </a:spcBef>
              <a:spcAft>
                <a:spcPct val="0"/>
              </a:spcAft>
              <a:defRPr sz="2000" b="1">
                <a:solidFill>
                  <a:schemeClr val="tx1"/>
                </a:solidFill>
                <a:latin typeface="Arial" charset="0"/>
              </a:defRPr>
            </a:lvl7pPr>
            <a:lvl8pPr marL="3429000" indent="-228600" eaLnBrk="0" fontAlgn="base" hangingPunct="0">
              <a:spcBef>
                <a:spcPct val="0"/>
              </a:spcBef>
              <a:spcAft>
                <a:spcPct val="0"/>
              </a:spcAft>
              <a:defRPr sz="2000" b="1">
                <a:solidFill>
                  <a:schemeClr val="tx1"/>
                </a:solidFill>
                <a:latin typeface="Arial" charset="0"/>
              </a:defRPr>
            </a:lvl8pPr>
            <a:lvl9pPr marL="3886200" indent="-228600" eaLnBrk="0" fontAlgn="base" hangingPunct="0">
              <a:spcBef>
                <a:spcPct val="0"/>
              </a:spcBef>
              <a:spcAft>
                <a:spcPct val="0"/>
              </a:spcAft>
              <a:defRPr sz="2000" b="1">
                <a:solidFill>
                  <a:schemeClr val="tx1"/>
                </a:solidFill>
                <a:latin typeface="Arial" charset="0"/>
              </a:defRPr>
            </a:lvl9pPr>
          </a:lstStyle>
          <a:p>
            <a:pPr eaLnBrk="1" hangingPunct="1">
              <a:defRPr/>
            </a:pPr>
            <a:r>
              <a:rPr lang="en-US" sz="1800" dirty="0" smtClean="0">
                <a:latin typeface="+mn-lt"/>
              </a:rPr>
              <a:t>suppose probe is human gene X...</a:t>
            </a:r>
          </a:p>
        </p:txBody>
      </p:sp>
      <p:grpSp>
        <p:nvGrpSpPr>
          <p:cNvPr id="11274" name="Group 18"/>
          <p:cNvGrpSpPr>
            <a:grpSpLocks/>
          </p:cNvGrpSpPr>
          <p:nvPr/>
        </p:nvGrpSpPr>
        <p:grpSpPr bwMode="auto">
          <a:xfrm>
            <a:off x="320675" y="5700713"/>
            <a:ext cx="784225" cy="515937"/>
            <a:chOff x="299" y="3747"/>
            <a:chExt cx="494" cy="325"/>
          </a:xfrm>
        </p:grpSpPr>
        <p:sp>
          <p:nvSpPr>
            <p:cNvPr id="11277" name="Text Box 15"/>
            <p:cNvSpPr txBox="1">
              <a:spLocks noChangeArrowheads="1"/>
            </p:cNvSpPr>
            <p:nvPr/>
          </p:nvSpPr>
          <p:spPr bwMode="auto">
            <a:xfrm>
              <a:off x="448" y="3747"/>
              <a:ext cx="345"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100"/>
                <a:t>8 kb- </a:t>
              </a:r>
            </a:p>
          </p:txBody>
        </p:sp>
        <p:sp>
          <p:nvSpPr>
            <p:cNvPr id="11278" name="Text Box 16"/>
            <p:cNvSpPr txBox="1">
              <a:spLocks noChangeArrowheads="1"/>
            </p:cNvSpPr>
            <p:nvPr/>
          </p:nvSpPr>
          <p:spPr bwMode="auto">
            <a:xfrm>
              <a:off x="299" y="3908"/>
              <a:ext cx="321"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100"/>
                <a:t>2 kb-</a:t>
              </a:r>
            </a:p>
          </p:txBody>
        </p:sp>
        <p:sp>
          <p:nvSpPr>
            <p:cNvPr id="11279" name="Text Box 17"/>
            <p:cNvSpPr txBox="1">
              <a:spLocks noChangeArrowheads="1"/>
            </p:cNvSpPr>
            <p:nvPr/>
          </p:nvSpPr>
          <p:spPr bwMode="auto">
            <a:xfrm>
              <a:off x="388" y="3827"/>
              <a:ext cx="321"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100"/>
                <a:t>5 kb-</a:t>
              </a:r>
            </a:p>
          </p:txBody>
        </p:sp>
      </p:grpSp>
      <p:sp>
        <p:nvSpPr>
          <p:cNvPr id="14" name="Text Box 7"/>
          <p:cNvSpPr txBox="1">
            <a:spLocks noChangeArrowheads="1"/>
          </p:cNvSpPr>
          <p:nvPr/>
        </p:nvSpPr>
        <p:spPr bwMode="auto">
          <a:xfrm>
            <a:off x="152400" y="1524000"/>
            <a:ext cx="6900863"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 to identify homologous genes in other organisms (</a:t>
            </a:r>
            <a:r>
              <a:rPr lang="en-US" altLang="en-US" sz="1800" dirty="0" smtClean="0">
                <a:solidFill>
                  <a:srgbClr val="0000FF"/>
                </a:solidFill>
                <a:latin typeface="+mn-lt"/>
              </a:rPr>
              <a:t>zoo blot</a:t>
            </a:r>
            <a:r>
              <a:rPr lang="en-US" altLang="en-US" sz="1800" dirty="0" smtClean="0">
                <a:latin typeface="+mn-lt"/>
              </a:rPr>
              <a:t>)</a:t>
            </a:r>
          </a:p>
        </p:txBody>
      </p:sp>
      <p:sp>
        <p:nvSpPr>
          <p:cNvPr id="11276" name="TextBox 1"/>
          <p:cNvSpPr txBox="1">
            <a:spLocks noChangeArrowheads="1"/>
          </p:cNvSpPr>
          <p:nvPr/>
        </p:nvSpPr>
        <p:spPr bwMode="auto">
          <a:xfrm>
            <a:off x="3762375" y="6197600"/>
            <a:ext cx="5175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400" dirty="0"/>
              <a:t>See also </a:t>
            </a:r>
            <a:r>
              <a:rPr lang="en-CA" altLang="en-US" sz="1400" dirty="0" smtClean="0"/>
              <a:t>: </a:t>
            </a:r>
            <a:r>
              <a:rPr lang="en-CA" altLang="en-US" sz="1400" dirty="0"/>
              <a:t>Southern of pulsed-field gel ,  </a:t>
            </a:r>
            <a:r>
              <a:rPr lang="en-CA" altLang="en-US" sz="1400" dirty="0" err="1"/>
              <a:t>Boritsch</a:t>
            </a:r>
            <a:r>
              <a:rPr lang="en-CA" altLang="en-US" sz="1400" dirty="0"/>
              <a:t> </a:t>
            </a:r>
            <a:r>
              <a:rPr lang="en-CA" altLang="en-US" sz="1400" i="1" dirty="0"/>
              <a:t>Nature </a:t>
            </a:r>
            <a:r>
              <a:rPr lang="en-CA" altLang="en-US" sz="1400" i="1" dirty="0" err="1"/>
              <a:t>Microbiol</a:t>
            </a:r>
            <a:r>
              <a:rPr lang="en-CA" altLang="en-US" sz="1400" i="1" dirty="0"/>
              <a:t>. </a:t>
            </a:r>
            <a:r>
              <a:rPr lang="en-CA" altLang="en-US" sz="1400" dirty="0"/>
              <a:t>1:15019, </a:t>
            </a:r>
            <a:r>
              <a:rPr lang="en-CA" altLang="en-US" sz="1400" dirty="0" smtClean="0"/>
              <a:t>2016</a:t>
            </a:r>
            <a:endParaRPr lang="en-CA" altLang="en-US" sz="1400" dirty="0"/>
          </a:p>
        </p:txBody>
      </p:sp>
    </p:spTree>
    <p:extLst>
      <p:ext uri="{BB962C8B-B14F-4D97-AF65-F5344CB8AC3E}">
        <p14:creationId xmlns:p14="http://schemas.microsoft.com/office/powerpoint/2010/main" val="2805916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ch7f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788" y="1527175"/>
            <a:ext cx="2574925" cy="467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91" name="Group 5"/>
          <p:cNvGrpSpPr>
            <a:grpSpLocks/>
          </p:cNvGrpSpPr>
          <p:nvPr/>
        </p:nvGrpSpPr>
        <p:grpSpPr bwMode="auto">
          <a:xfrm>
            <a:off x="3217863" y="1673225"/>
            <a:ext cx="2249487" cy="2190750"/>
            <a:chOff x="2230" y="2003"/>
            <a:chExt cx="1417" cy="1380"/>
          </a:xfrm>
        </p:grpSpPr>
        <p:sp>
          <p:nvSpPr>
            <p:cNvPr id="12306" name="Rectangle 6"/>
            <p:cNvSpPr>
              <a:spLocks noChangeArrowheads="1"/>
            </p:cNvSpPr>
            <p:nvPr/>
          </p:nvSpPr>
          <p:spPr bwMode="auto">
            <a:xfrm>
              <a:off x="2230" y="2432"/>
              <a:ext cx="1417" cy="95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2307" name="Rectangle 7"/>
            <p:cNvSpPr>
              <a:spLocks noChangeArrowheads="1"/>
            </p:cNvSpPr>
            <p:nvPr/>
          </p:nvSpPr>
          <p:spPr bwMode="auto">
            <a:xfrm>
              <a:off x="2341" y="3098"/>
              <a:ext cx="173" cy="56"/>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2308" name="Rectangle 8"/>
            <p:cNvSpPr>
              <a:spLocks noChangeArrowheads="1"/>
            </p:cNvSpPr>
            <p:nvPr/>
          </p:nvSpPr>
          <p:spPr bwMode="auto">
            <a:xfrm>
              <a:off x="2613" y="3112"/>
              <a:ext cx="182" cy="29"/>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2309" name="Rectangle 9"/>
            <p:cNvSpPr>
              <a:spLocks noChangeArrowheads="1"/>
            </p:cNvSpPr>
            <p:nvPr/>
          </p:nvSpPr>
          <p:spPr bwMode="auto">
            <a:xfrm>
              <a:off x="2880" y="3098"/>
              <a:ext cx="173" cy="56"/>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2310" name="Rectangle 10"/>
            <p:cNvSpPr>
              <a:spLocks noChangeArrowheads="1"/>
            </p:cNvSpPr>
            <p:nvPr/>
          </p:nvSpPr>
          <p:spPr bwMode="auto">
            <a:xfrm>
              <a:off x="3386" y="3103"/>
              <a:ext cx="173" cy="56"/>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2311" name="Text Box 11"/>
            <p:cNvSpPr txBox="1">
              <a:spLocks noChangeArrowheads="1"/>
            </p:cNvSpPr>
            <p:nvPr/>
          </p:nvSpPr>
          <p:spPr bwMode="auto">
            <a:xfrm rot="-3994265">
              <a:off x="2265" y="2146"/>
              <a:ext cx="361"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a:t>Brain</a:t>
              </a:r>
            </a:p>
          </p:txBody>
        </p:sp>
        <p:sp>
          <p:nvSpPr>
            <p:cNvPr id="12312" name="Text Box 12"/>
            <p:cNvSpPr txBox="1">
              <a:spLocks noChangeArrowheads="1"/>
            </p:cNvSpPr>
            <p:nvPr/>
          </p:nvSpPr>
          <p:spPr bwMode="auto">
            <a:xfrm rot="-3994265">
              <a:off x="2475" y="2134"/>
              <a:ext cx="43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a:t>Kidney</a:t>
              </a:r>
            </a:p>
          </p:txBody>
        </p:sp>
        <p:sp>
          <p:nvSpPr>
            <p:cNvPr id="12313" name="Text Box 13"/>
            <p:cNvSpPr txBox="1">
              <a:spLocks noChangeArrowheads="1"/>
            </p:cNvSpPr>
            <p:nvPr/>
          </p:nvSpPr>
          <p:spPr bwMode="auto">
            <a:xfrm rot="-3994265">
              <a:off x="2747" y="2146"/>
              <a:ext cx="36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a:t>Heart</a:t>
              </a:r>
            </a:p>
          </p:txBody>
        </p:sp>
        <p:sp>
          <p:nvSpPr>
            <p:cNvPr id="12314" name="Text Box 14"/>
            <p:cNvSpPr txBox="1">
              <a:spLocks noChangeArrowheads="1"/>
            </p:cNvSpPr>
            <p:nvPr/>
          </p:nvSpPr>
          <p:spPr bwMode="auto">
            <a:xfrm rot="-3994265">
              <a:off x="3050" y="2147"/>
              <a:ext cx="352"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a:t>Lung</a:t>
              </a:r>
            </a:p>
          </p:txBody>
        </p:sp>
        <p:sp>
          <p:nvSpPr>
            <p:cNvPr id="12315" name="Text Box 15"/>
            <p:cNvSpPr txBox="1">
              <a:spLocks noChangeArrowheads="1"/>
            </p:cNvSpPr>
            <p:nvPr/>
          </p:nvSpPr>
          <p:spPr bwMode="auto">
            <a:xfrm rot="-3994265">
              <a:off x="3328" y="2152"/>
              <a:ext cx="345"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a:t>Liver</a:t>
              </a:r>
            </a:p>
          </p:txBody>
        </p:sp>
      </p:grpSp>
      <p:pic>
        <p:nvPicPr>
          <p:cNvPr id="12292" name="Picture 16" descr="ch5f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0613" y="3689350"/>
            <a:ext cx="2389187"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17"/>
          <p:cNvSpPr txBox="1">
            <a:spLocks noChangeArrowheads="1"/>
          </p:cNvSpPr>
          <p:nvPr/>
        </p:nvSpPr>
        <p:spPr bwMode="auto">
          <a:xfrm>
            <a:off x="7056438" y="5776913"/>
            <a:ext cx="19764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0"/>
              <a:t>Strachan &amp; Read Fig. 5.17</a:t>
            </a:r>
          </a:p>
        </p:txBody>
      </p:sp>
      <p:sp>
        <p:nvSpPr>
          <p:cNvPr id="12294" name="Text Box 18"/>
          <p:cNvSpPr txBox="1">
            <a:spLocks noChangeArrowheads="1"/>
          </p:cNvSpPr>
          <p:nvPr/>
        </p:nvSpPr>
        <p:spPr bwMode="auto">
          <a:xfrm>
            <a:off x="6203950" y="2693988"/>
            <a:ext cx="2716213"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600" i="1">
                <a:solidFill>
                  <a:srgbClr val="0000FF"/>
                </a:solidFill>
              </a:rPr>
              <a:t>In situ</a:t>
            </a:r>
            <a:r>
              <a:rPr lang="en-US" altLang="en-US" sz="1600">
                <a:solidFill>
                  <a:srgbClr val="0000FF"/>
                </a:solidFill>
              </a:rPr>
              <a:t> hybridization</a:t>
            </a:r>
          </a:p>
          <a:p>
            <a:pPr eaLnBrk="1" hangingPunct="1">
              <a:spcBef>
                <a:spcPct val="0"/>
              </a:spcBef>
              <a:buFontTx/>
              <a:buNone/>
            </a:pPr>
            <a:r>
              <a:rPr lang="en-US" altLang="en-US" sz="1600">
                <a:solidFill>
                  <a:srgbClr val="0000FF"/>
                </a:solidFill>
              </a:rPr>
              <a:t>- to determine cellular</a:t>
            </a:r>
          </a:p>
          <a:p>
            <a:pPr eaLnBrk="1" hangingPunct="1">
              <a:spcBef>
                <a:spcPct val="0"/>
              </a:spcBef>
              <a:buFontTx/>
              <a:buNone/>
            </a:pPr>
            <a:r>
              <a:rPr lang="en-US" altLang="en-US" sz="1600">
                <a:solidFill>
                  <a:srgbClr val="0000FF"/>
                </a:solidFill>
              </a:rPr>
              <a:t>Location of mRNA</a:t>
            </a:r>
          </a:p>
        </p:txBody>
      </p:sp>
      <p:sp>
        <p:nvSpPr>
          <p:cNvPr id="12295" name="Text Box 19"/>
          <p:cNvSpPr txBox="1">
            <a:spLocks noChangeArrowheads="1"/>
          </p:cNvSpPr>
          <p:nvPr/>
        </p:nvSpPr>
        <p:spPr bwMode="auto">
          <a:xfrm>
            <a:off x="5949950" y="5160963"/>
            <a:ext cx="3436938" cy="68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300" i="1" baseline="30000">
                <a:solidFill>
                  <a:srgbClr val="008000"/>
                </a:solidFill>
              </a:rPr>
              <a:t>35</a:t>
            </a:r>
            <a:r>
              <a:rPr lang="en-US" altLang="en-US" sz="1300" i="1">
                <a:solidFill>
                  <a:srgbClr val="008000"/>
                </a:solidFill>
              </a:rPr>
              <a:t>S-labeled </a:t>
            </a:r>
            <a:r>
              <a:rPr lang="en-US" altLang="en-US" sz="1300" i="1">
                <a:solidFill>
                  <a:srgbClr val="008000"/>
                </a:solidFill>
                <a:latin typeface="Symbol" pitchFamily="18" charset="2"/>
              </a:rPr>
              <a:t>b</a:t>
            </a:r>
            <a:r>
              <a:rPr lang="en-US" altLang="en-US" sz="1300" i="1">
                <a:solidFill>
                  <a:srgbClr val="008000"/>
                </a:solidFill>
              </a:rPr>
              <a:t>-myosin antisense probe hybridizing to heart ventricle in 13-day embryonic mouse</a:t>
            </a:r>
          </a:p>
        </p:txBody>
      </p:sp>
      <p:sp>
        <p:nvSpPr>
          <p:cNvPr id="12296" name="Text Box 20"/>
          <p:cNvSpPr txBox="1">
            <a:spLocks noChangeArrowheads="1"/>
          </p:cNvSpPr>
          <p:nvPr/>
        </p:nvSpPr>
        <p:spPr bwMode="auto">
          <a:xfrm>
            <a:off x="3511550" y="3865563"/>
            <a:ext cx="13065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i="1">
                <a:solidFill>
                  <a:srgbClr val="008000"/>
                </a:solidFill>
              </a:rPr>
              <a:t>gene X probe</a:t>
            </a:r>
          </a:p>
        </p:txBody>
      </p:sp>
      <p:sp>
        <p:nvSpPr>
          <p:cNvPr id="12297" name="Text Box 21"/>
          <p:cNvSpPr txBox="1">
            <a:spLocks noChangeArrowheads="1"/>
          </p:cNvSpPr>
          <p:nvPr/>
        </p:nvSpPr>
        <p:spPr bwMode="auto">
          <a:xfrm>
            <a:off x="2906713" y="4452938"/>
            <a:ext cx="2808287" cy="1092200"/>
          </a:xfrm>
          <a:prstGeom prst="rect">
            <a:avLst/>
          </a:prstGeom>
          <a:noFill/>
          <a:ln w="9525">
            <a:solidFill>
              <a:schemeClr val="tx1"/>
            </a:solidFill>
            <a:miter lim="800000"/>
            <a:headEnd/>
            <a:tailEnd/>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300"/>
              <a:t>Probe: tagged </a:t>
            </a:r>
            <a:r>
              <a:rPr lang="en-US" altLang="en-US" sz="1300" i="1"/>
              <a:t>DNA (eg. PCR product,  restriction fragment, cDNA clone…) in </a:t>
            </a:r>
            <a:r>
              <a:rPr lang="en-US" altLang="en-US" sz="1300" i="1">
                <a:solidFill>
                  <a:srgbClr val="0000FF"/>
                </a:solidFill>
              </a:rPr>
              <a:t>denatured </a:t>
            </a:r>
            <a:r>
              <a:rPr lang="en-US" altLang="en-US" sz="1300" i="1"/>
              <a:t>form or oligomer or antisense (synthetic) RNA …</a:t>
            </a:r>
            <a:endParaRPr lang="en-US" altLang="en-US" sz="1300"/>
          </a:p>
        </p:txBody>
      </p:sp>
      <p:sp>
        <p:nvSpPr>
          <p:cNvPr id="12298" name="Text Box 27"/>
          <p:cNvSpPr txBox="1">
            <a:spLocks noChangeArrowheads="1"/>
          </p:cNvSpPr>
          <p:nvPr/>
        </p:nvSpPr>
        <p:spPr bwMode="auto">
          <a:xfrm>
            <a:off x="0" y="6140450"/>
            <a:ext cx="1171575" cy="396875"/>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0">
                <a:solidFill>
                  <a:srgbClr val="000000"/>
                </a:solidFill>
              </a:rPr>
              <a:t>Fig. 5.11</a:t>
            </a:r>
          </a:p>
        </p:txBody>
      </p:sp>
      <p:sp>
        <p:nvSpPr>
          <p:cNvPr id="12299" name="Text Box 28"/>
          <p:cNvSpPr txBox="1">
            <a:spLocks noChangeArrowheads="1"/>
          </p:cNvSpPr>
          <p:nvPr/>
        </p:nvSpPr>
        <p:spPr bwMode="auto">
          <a:xfrm>
            <a:off x="608013" y="269875"/>
            <a:ext cx="5905500"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spcBef>
                <a:spcPct val="20000"/>
              </a:spcBef>
              <a:buChar char="•"/>
              <a:defRPr sz="3200">
                <a:solidFill>
                  <a:schemeClr val="tx1"/>
                </a:solidFill>
                <a:latin typeface="Arial" charset="0"/>
              </a:defRPr>
            </a:lvl1pPr>
            <a:lvl2pPr marL="914400" indent="-45720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FF3300"/>
                </a:solidFill>
              </a:rPr>
              <a:t>Northern hybridization (RNA blot) analysis</a:t>
            </a:r>
          </a:p>
          <a:p>
            <a:pPr lvl="1" eaLnBrk="1" hangingPunct="1">
              <a:spcBef>
                <a:spcPct val="0"/>
              </a:spcBef>
              <a:buFontTx/>
              <a:buNone/>
            </a:pPr>
            <a:r>
              <a:rPr lang="en-US" altLang="en-US" sz="2000"/>
              <a:t>- to identify </a:t>
            </a:r>
            <a:r>
              <a:rPr lang="en-US" altLang="en-US" sz="2000" u="sng"/>
              <a:t>expressed</a:t>
            </a:r>
            <a:r>
              <a:rPr lang="en-US" altLang="en-US" sz="2000"/>
              <a:t> regions of genomes</a:t>
            </a:r>
          </a:p>
        </p:txBody>
      </p:sp>
      <p:sp>
        <p:nvSpPr>
          <p:cNvPr id="22" name="Text Box 33"/>
          <p:cNvSpPr txBox="1">
            <a:spLocks noChangeArrowheads="1"/>
          </p:cNvSpPr>
          <p:nvPr/>
        </p:nvSpPr>
        <p:spPr bwMode="auto">
          <a:xfrm>
            <a:off x="1155700" y="6243638"/>
            <a:ext cx="3124200"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1"/>
                </a:solidFill>
                <a:latin typeface="Arial" charset="0"/>
              </a:defRPr>
            </a:lvl1pPr>
            <a:lvl2pPr marL="742950" indent="-285750" eaLnBrk="0" hangingPunct="0">
              <a:defRPr sz="2000" b="1">
                <a:solidFill>
                  <a:schemeClr val="tx1"/>
                </a:solidFill>
                <a:latin typeface="Arial" charset="0"/>
              </a:defRPr>
            </a:lvl2pPr>
            <a:lvl3pPr marL="1143000" indent="-228600" eaLnBrk="0" hangingPunct="0">
              <a:defRPr sz="2000" b="1">
                <a:solidFill>
                  <a:schemeClr val="tx1"/>
                </a:solidFill>
                <a:latin typeface="Arial" charset="0"/>
              </a:defRPr>
            </a:lvl3pPr>
            <a:lvl4pPr marL="1600200" indent="-228600" eaLnBrk="0" hangingPunct="0">
              <a:defRPr sz="2000" b="1">
                <a:solidFill>
                  <a:schemeClr val="tx1"/>
                </a:solidFill>
                <a:latin typeface="Arial" charset="0"/>
              </a:defRPr>
            </a:lvl4pPr>
            <a:lvl5pPr marL="2057400" indent="-228600" eaLnBrk="0" hangingPunct="0">
              <a:defRPr sz="2000" b="1">
                <a:solidFill>
                  <a:schemeClr val="tx1"/>
                </a:solidFill>
                <a:latin typeface="Arial" charset="0"/>
              </a:defRPr>
            </a:lvl5pPr>
            <a:lvl6pPr marL="2514600" indent="-228600" eaLnBrk="0" fontAlgn="base" hangingPunct="0">
              <a:spcBef>
                <a:spcPct val="0"/>
              </a:spcBef>
              <a:spcAft>
                <a:spcPct val="0"/>
              </a:spcAft>
              <a:defRPr sz="2000" b="1">
                <a:solidFill>
                  <a:schemeClr val="tx1"/>
                </a:solidFill>
                <a:latin typeface="Arial" charset="0"/>
              </a:defRPr>
            </a:lvl6pPr>
            <a:lvl7pPr marL="2971800" indent="-228600" eaLnBrk="0" fontAlgn="base" hangingPunct="0">
              <a:spcBef>
                <a:spcPct val="0"/>
              </a:spcBef>
              <a:spcAft>
                <a:spcPct val="0"/>
              </a:spcAft>
              <a:defRPr sz="2000" b="1">
                <a:solidFill>
                  <a:schemeClr val="tx1"/>
                </a:solidFill>
                <a:latin typeface="Arial" charset="0"/>
              </a:defRPr>
            </a:lvl7pPr>
            <a:lvl8pPr marL="3429000" indent="-228600" eaLnBrk="0" fontAlgn="base" hangingPunct="0">
              <a:spcBef>
                <a:spcPct val="0"/>
              </a:spcBef>
              <a:spcAft>
                <a:spcPct val="0"/>
              </a:spcAft>
              <a:defRPr sz="2000" b="1">
                <a:solidFill>
                  <a:schemeClr val="tx1"/>
                </a:solidFill>
                <a:latin typeface="Arial" charset="0"/>
              </a:defRPr>
            </a:lvl8pPr>
            <a:lvl9pPr marL="3886200" indent="-228600" eaLnBrk="0" fontAlgn="base" hangingPunct="0">
              <a:spcBef>
                <a:spcPct val="0"/>
              </a:spcBef>
              <a:spcAft>
                <a:spcPct val="0"/>
              </a:spcAft>
              <a:defRPr sz="2000" b="1">
                <a:solidFill>
                  <a:schemeClr val="tx1"/>
                </a:solidFill>
                <a:latin typeface="Arial" charset="0"/>
              </a:defRPr>
            </a:lvl9pPr>
          </a:lstStyle>
          <a:p>
            <a:pPr eaLnBrk="1" hangingPunct="1">
              <a:defRPr/>
            </a:pPr>
            <a:r>
              <a:rPr lang="en-US" sz="1200" dirty="0" smtClean="0">
                <a:solidFill>
                  <a:srgbClr val="FF3300"/>
                </a:solidFill>
                <a:latin typeface="+mn-lt"/>
              </a:rPr>
              <a:t>(NB: many identical copies of </a:t>
            </a:r>
            <a:r>
              <a:rPr lang="en-US" sz="1200" dirty="0">
                <a:solidFill>
                  <a:srgbClr val="FF3300"/>
                </a:solidFill>
                <a:latin typeface="+mn-lt"/>
              </a:rPr>
              <a:t>a</a:t>
            </a:r>
            <a:r>
              <a:rPr lang="en-US" sz="1200" dirty="0" smtClean="0">
                <a:solidFill>
                  <a:srgbClr val="FF3300"/>
                </a:solidFill>
                <a:latin typeface="+mn-lt"/>
              </a:rPr>
              <a:t> particular mRNA are present on blot) </a:t>
            </a:r>
          </a:p>
        </p:txBody>
      </p:sp>
      <p:sp>
        <p:nvSpPr>
          <p:cNvPr id="23" name="Rectangle 30"/>
          <p:cNvSpPr>
            <a:spLocks noChangeArrowheads="1"/>
          </p:cNvSpPr>
          <p:nvPr/>
        </p:nvSpPr>
        <p:spPr bwMode="auto">
          <a:xfrm>
            <a:off x="4341813" y="974725"/>
            <a:ext cx="457835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defRPr/>
            </a:pPr>
            <a:r>
              <a:rPr lang="en-US" sz="1800" dirty="0">
                <a:solidFill>
                  <a:srgbClr val="009900"/>
                </a:solidFill>
                <a:latin typeface="+mn-lt"/>
              </a:rPr>
              <a:t>- are transcripts are present or not?</a:t>
            </a:r>
          </a:p>
        </p:txBody>
      </p:sp>
      <p:sp>
        <p:nvSpPr>
          <p:cNvPr id="24" name="Rectangle 31"/>
          <p:cNvSpPr>
            <a:spLocks noChangeArrowheads="1"/>
          </p:cNvSpPr>
          <p:nvPr/>
        </p:nvSpPr>
        <p:spPr bwMode="auto">
          <a:xfrm>
            <a:off x="5257800" y="1268413"/>
            <a:ext cx="27368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1">
              <a:defRPr/>
            </a:pPr>
            <a:r>
              <a:rPr lang="en-US" sz="1800" dirty="0">
                <a:solidFill>
                  <a:srgbClr val="009900"/>
                </a:solidFill>
                <a:latin typeface="+mn-lt"/>
              </a:rPr>
              <a:t>- length of mRNA? </a:t>
            </a:r>
          </a:p>
        </p:txBody>
      </p:sp>
      <p:sp>
        <p:nvSpPr>
          <p:cNvPr id="25" name="Rectangle 32"/>
          <p:cNvSpPr>
            <a:spLocks noChangeArrowheads="1"/>
          </p:cNvSpPr>
          <p:nvPr/>
        </p:nvSpPr>
        <p:spPr bwMode="auto">
          <a:xfrm>
            <a:off x="5272088" y="1527175"/>
            <a:ext cx="3262312"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1">
              <a:defRPr/>
            </a:pPr>
            <a:r>
              <a:rPr lang="en-US" sz="1800" dirty="0">
                <a:solidFill>
                  <a:srgbClr val="009900"/>
                </a:solidFill>
                <a:latin typeface="+mn-lt"/>
              </a:rPr>
              <a:t>- abundance of mRNA? </a:t>
            </a:r>
          </a:p>
        </p:txBody>
      </p:sp>
      <p:sp>
        <p:nvSpPr>
          <p:cNvPr id="26" name="Text Box 9"/>
          <p:cNvSpPr txBox="1">
            <a:spLocks noChangeArrowheads="1"/>
          </p:cNvSpPr>
          <p:nvPr/>
        </p:nvSpPr>
        <p:spPr bwMode="auto">
          <a:xfrm>
            <a:off x="1568450" y="974725"/>
            <a:ext cx="3230563" cy="738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1"/>
                </a:solidFill>
                <a:latin typeface="Arial" charset="0"/>
              </a:defRPr>
            </a:lvl1pPr>
            <a:lvl2pPr marL="742950" indent="-285750" eaLnBrk="0" hangingPunct="0">
              <a:defRPr sz="2000" b="1">
                <a:solidFill>
                  <a:schemeClr val="tx1"/>
                </a:solidFill>
                <a:latin typeface="Arial" charset="0"/>
              </a:defRPr>
            </a:lvl2pPr>
            <a:lvl3pPr marL="1143000" indent="-228600" eaLnBrk="0" hangingPunct="0">
              <a:defRPr sz="2000" b="1">
                <a:solidFill>
                  <a:schemeClr val="tx1"/>
                </a:solidFill>
                <a:latin typeface="Arial" charset="0"/>
              </a:defRPr>
            </a:lvl3pPr>
            <a:lvl4pPr marL="1600200" indent="-228600" eaLnBrk="0" hangingPunct="0">
              <a:defRPr sz="2000" b="1">
                <a:solidFill>
                  <a:schemeClr val="tx1"/>
                </a:solidFill>
                <a:latin typeface="Arial" charset="0"/>
              </a:defRPr>
            </a:lvl4pPr>
            <a:lvl5pPr marL="2057400" indent="-228600" eaLnBrk="0" hangingPunct="0">
              <a:defRPr sz="2000" b="1">
                <a:solidFill>
                  <a:schemeClr val="tx1"/>
                </a:solidFill>
                <a:latin typeface="Arial" charset="0"/>
              </a:defRPr>
            </a:lvl5pPr>
            <a:lvl6pPr marL="2514600" indent="-228600" eaLnBrk="0" fontAlgn="base" hangingPunct="0">
              <a:spcBef>
                <a:spcPct val="0"/>
              </a:spcBef>
              <a:spcAft>
                <a:spcPct val="0"/>
              </a:spcAft>
              <a:defRPr sz="2000" b="1">
                <a:solidFill>
                  <a:schemeClr val="tx1"/>
                </a:solidFill>
                <a:latin typeface="Arial" charset="0"/>
              </a:defRPr>
            </a:lvl6pPr>
            <a:lvl7pPr marL="2971800" indent="-228600" eaLnBrk="0" fontAlgn="base" hangingPunct="0">
              <a:spcBef>
                <a:spcPct val="0"/>
              </a:spcBef>
              <a:spcAft>
                <a:spcPct val="0"/>
              </a:spcAft>
              <a:defRPr sz="2000" b="1">
                <a:solidFill>
                  <a:schemeClr val="tx1"/>
                </a:solidFill>
                <a:latin typeface="Arial" charset="0"/>
              </a:defRPr>
            </a:lvl7pPr>
            <a:lvl8pPr marL="3429000" indent="-228600" eaLnBrk="0" fontAlgn="base" hangingPunct="0">
              <a:spcBef>
                <a:spcPct val="0"/>
              </a:spcBef>
              <a:spcAft>
                <a:spcPct val="0"/>
              </a:spcAft>
              <a:defRPr sz="2000" b="1">
                <a:solidFill>
                  <a:schemeClr val="tx1"/>
                </a:solidFill>
                <a:latin typeface="Arial" charset="0"/>
              </a:defRPr>
            </a:lvl8pPr>
            <a:lvl9pPr marL="3886200" indent="-228600" eaLnBrk="0" fontAlgn="base" hangingPunct="0">
              <a:spcBef>
                <a:spcPct val="0"/>
              </a:spcBef>
              <a:spcAft>
                <a:spcPct val="0"/>
              </a:spcAft>
              <a:defRPr sz="2000" b="1">
                <a:solidFill>
                  <a:schemeClr val="tx1"/>
                </a:solidFill>
                <a:latin typeface="Arial" charset="0"/>
              </a:defRPr>
            </a:lvl9pPr>
          </a:lstStyle>
          <a:p>
            <a:pPr eaLnBrk="1" hangingPunct="1">
              <a:defRPr/>
            </a:pPr>
            <a:r>
              <a:rPr lang="en-US" sz="1400" dirty="0" smtClean="0">
                <a:latin typeface="+mn-lt"/>
              </a:rPr>
              <a:t>– </a:t>
            </a:r>
            <a:r>
              <a:rPr lang="en-US" sz="1400" dirty="0" smtClean="0">
                <a:solidFill>
                  <a:srgbClr val="FF3300"/>
                </a:solidFill>
                <a:latin typeface="+mn-lt"/>
              </a:rPr>
              <a:t>RNA </a:t>
            </a:r>
            <a:r>
              <a:rPr lang="en-US" sz="1400" dirty="0" smtClean="0">
                <a:latin typeface="+mn-lt"/>
              </a:rPr>
              <a:t>is electrophoresed, blotted to membrane and hybridized with probe (</a:t>
            </a:r>
            <a:r>
              <a:rPr lang="en-US" sz="1400" dirty="0" err="1" smtClean="0">
                <a:latin typeface="+mn-lt"/>
              </a:rPr>
              <a:t>eg</a:t>
            </a:r>
            <a:r>
              <a:rPr lang="en-US" sz="1400" dirty="0" smtClean="0">
                <a:latin typeface="+mn-lt"/>
              </a:rPr>
              <a:t> gene of interest) </a:t>
            </a:r>
          </a:p>
        </p:txBody>
      </p:sp>
      <p:sp>
        <p:nvSpPr>
          <p:cNvPr id="12305" name="TextBox 1"/>
          <p:cNvSpPr txBox="1">
            <a:spLocks noChangeArrowheads="1"/>
          </p:cNvSpPr>
          <p:nvPr/>
        </p:nvSpPr>
        <p:spPr bwMode="auto">
          <a:xfrm>
            <a:off x="4286250" y="6232525"/>
            <a:ext cx="44894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400" dirty="0"/>
              <a:t>See </a:t>
            </a:r>
            <a:r>
              <a:rPr lang="en-CA" altLang="en-US" sz="1400" dirty="0" smtClean="0"/>
              <a:t>also: </a:t>
            </a:r>
            <a:r>
              <a:rPr lang="en-CA" altLang="en-US" sz="1400" dirty="0" err="1"/>
              <a:t>Northerns</a:t>
            </a:r>
            <a:r>
              <a:rPr lang="en-CA" altLang="en-US" sz="1400" dirty="0"/>
              <a:t> of new </a:t>
            </a:r>
            <a:r>
              <a:rPr lang="en-CA" altLang="en-US" sz="1400" dirty="0" err="1"/>
              <a:t>ncRNAs</a:t>
            </a:r>
            <a:r>
              <a:rPr lang="en-CA" altLang="en-US" sz="1400" dirty="0"/>
              <a:t> (</a:t>
            </a:r>
            <a:r>
              <a:rPr lang="nl-NL" altLang="en-US" sz="1400" dirty="0"/>
              <a:t>van der Meulen </a:t>
            </a:r>
            <a:r>
              <a:rPr lang="nl-NL" altLang="en-US" sz="1400" i="1" dirty="0"/>
              <a:t>RNA </a:t>
            </a:r>
            <a:r>
              <a:rPr lang="nl-NL" altLang="en-US" sz="1400" i="1" dirty="0" err="1"/>
              <a:t>Biol</a:t>
            </a:r>
            <a:r>
              <a:rPr lang="nl-NL" altLang="en-US" sz="1400" dirty="0"/>
              <a:t>. 13: 353, 2016)</a:t>
            </a:r>
          </a:p>
        </p:txBody>
      </p:sp>
    </p:spTree>
    <p:extLst>
      <p:ext uri="{BB962C8B-B14F-4D97-AF65-F5344CB8AC3E}">
        <p14:creationId xmlns:p14="http://schemas.microsoft.com/office/powerpoint/2010/main" val="21613151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4"/>
          <p:cNvSpPr txBox="1">
            <a:spLocks noChangeArrowheads="1"/>
          </p:cNvSpPr>
          <p:nvPr/>
        </p:nvSpPr>
        <p:spPr bwMode="auto">
          <a:xfrm>
            <a:off x="762000" y="669925"/>
            <a:ext cx="715131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dirty="0"/>
              <a:t>Some protein </a:t>
            </a:r>
            <a:r>
              <a:rPr lang="en-US" altLang="en-US" sz="2000" dirty="0" smtClean="0"/>
              <a:t>encoding genes </a:t>
            </a:r>
            <a:r>
              <a:rPr lang="en-US" altLang="en-US" sz="2000" dirty="0"/>
              <a:t>are </a:t>
            </a:r>
            <a:r>
              <a:rPr lang="en-US" altLang="en-US" sz="2000" dirty="0">
                <a:solidFill>
                  <a:srgbClr val="FF3300"/>
                </a:solidFill>
              </a:rPr>
              <a:t>constitutively</a:t>
            </a:r>
            <a:r>
              <a:rPr lang="en-US" altLang="en-US" sz="2000" dirty="0"/>
              <a:t> expressed …</a:t>
            </a:r>
          </a:p>
        </p:txBody>
      </p:sp>
      <p:sp>
        <p:nvSpPr>
          <p:cNvPr id="13315" name="Text Box 5"/>
          <p:cNvSpPr txBox="1">
            <a:spLocks noChangeArrowheads="1"/>
          </p:cNvSpPr>
          <p:nvPr/>
        </p:nvSpPr>
        <p:spPr bwMode="auto">
          <a:xfrm>
            <a:off x="895350" y="1203325"/>
            <a:ext cx="67246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dirty="0">
                <a:solidFill>
                  <a:srgbClr val="FF3300"/>
                </a:solidFill>
              </a:rPr>
              <a:t>“housekeeping gene” </a:t>
            </a:r>
            <a:r>
              <a:rPr lang="en-US" altLang="en-US" sz="2000" i="1" dirty="0">
                <a:solidFill>
                  <a:srgbClr val="2D1DFD"/>
                </a:solidFill>
              </a:rPr>
              <a:t>products needed at all times</a:t>
            </a:r>
          </a:p>
        </p:txBody>
      </p:sp>
      <p:sp>
        <p:nvSpPr>
          <p:cNvPr id="13316" name="Text Box 6"/>
          <p:cNvSpPr txBox="1">
            <a:spLocks noChangeArrowheads="1"/>
          </p:cNvSpPr>
          <p:nvPr/>
        </p:nvSpPr>
        <p:spPr bwMode="auto">
          <a:xfrm>
            <a:off x="762000" y="1812925"/>
            <a:ext cx="57245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whereas others are </a:t>
            </a:r>
            <a:r>
              <a:rPr lang="en-US" altLang="en-US" sz="2000">
                <a:solidFill>
                  <a:srgbClr val="FF3300"/>
                </a:solidFill>
              </a:rPr>
              <a:t>differentially</a:t>
            </a:r>
            <a:r>
              <a:rPr lang="en-US" altLang="en-US" sz="2000"/>
              <a:t> expressed</a:t>
            </a:r>
          </a:p>
        </p:txBody>
      </p:sp>
      <p:sp>
        <p:nvSpPr>
          <p:cNvPr id="13317" name="Text Box 7"/>
          <p:cNvSpPr txBox="1">
            <a:spLocks noChangeArrowheads="1"/>
          </p:cNvSpPr>
          <p:nvPr/>
        </p:nvSpPr>
        <p:spPr bwMode="auto">
          <a:xfrm>
            <a:off x="685800" y="3581400"/>
            <a:ext cx="623439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dirty="0" smtClean="0"/>
              <a:t>Only </a:t>
            </a:r>
            <a:r>
              <a:rPr lang="en-US" altLang="en-US" sz="2000" dirty="0"/>
              <a:t>a subset of genes are expressed at a given time</a:t>
            </a:r>
          </a:p>
          <a:p>
            <a:pPr eaLnBrk="1" hangingPunct="1">
              <a:spcBef>
                <a:spcPct val="0"/>
              </a:spcBef>
              <a:buFontTx/>
              <a:buNone/>
            </a:pPr>
            <a:r>
              <a:rPr lang="en-US" altLang="en-US" sz="2000" dirty="0"/>
              <a:t>and mRNA levels can vary greatly among genes</a:t>
            </a:r>
          </a:p>
        </p:txBody>
      </p:sp>
      <p:sp>
        <p:nvSpPr>
          <p:cNvPr id="13318" name="Text Box 8"/>
          <p:cNvSpPr txBox="1">
            <a:spLocks noChangeArrowheads="1"/>
          </p:cNvSpPr>
          <p:nvPr/>
        </p:nvSpPr>
        <p:spPr bwMode="auto">
          <a:xfrm>
            <a:off x="2438400" y="2603500"/>
            <a:ext cx="30940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8000"/>
                </a:solidFill>
              </a:rPr>
              <a:t>during development</a:t>
            </a:r>
          </a:p>
        </p:txBody>
      </p:sp>
      <p:sp>
        <p:nvSpPr>
          <p:cNvPr id="13319" name="Text Box 9"/>
          <p:cNvSpPr txBox="1">
            <a:spLocks noChangeArrowheads="1"/>
          </p:cNvSpPr>
          <p:nvPr/>
        </p:nvSpPr>
        <p:spPr bwMode="auto">
          <a:xfrm>
            <a:off x="2438400" y="2193925"/>
            <a:ext cx="2819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8000"/>
                </a:solidFill>
              </a:rPr>
              <a:t>in specific tissue type</a:t>
            </a:r>
          </a:p>
        </p:txBody>
      </p:sp>
      <p:sp>
        <p:nvSpPr>
          <p:cNvPr id="13320" name="Text Box 10"/>
          <p:cNvSpPr txBox="1">
            <a:spLocks noChangeArrowheads="1"/>
          </p:cNvSpPr>
          <p:nvPr/>
        </p:nvSpPr>
        <p:spPr bwMode="auto">
          <a:xfrm>
            <a:off x="2438400" y="3032125"/>
            <a:ext cx="4373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8000"/>
                </a:solidFill>
              </a:rPr>
              <a:t>in response to environmental cues</a:t>
            </a:r>
          </a:p>
        </p:txBody>
      </p:sp>
      <p:sp>
        <p:nvSpPr>
          <p:cNvPr id="13321" name="Text Box 11"/>
          <p:cNvSpPr txBox="1">
            <a:spLocks noChangeArrowheads="1"/>
          </p:cNvSpPr>
          <p:nvPr/>
        </p:nvSpPr>
        <p:spPr bwMode="auto">
          <a:xfrm>
            <a:off x="685800" y="4419600"/>
            <a:ext cx="81835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FF3300"/>
                </a:solidFill>
              </a:rPr>
              <a:t>~10,000 – 15,000 different mRNAs</a:t>
            </a:r>
            <a:r>
              <a:rPr lang="en-US" altLang="en-US" sz="2000"/>
              <a:t> present in “typical” mammalian </a:t>
            </a:r>
          </a:p>
          <a:p>
            <a:pPr eaLnBrk="1" hangingPunct="1">
              <a:spcBef>
                <a:spcPct val="0"/>
              </a:spcBef>
              <a:buFontTx/>
              <a:buNone/>
            </a:pPr>
            <a:r>
              <a:rPr lang="en-US" altLang="en-US" sz="2000"/>
              <a:t>cell type under given condition</a:t>
            </a:r>
          </a:p>
        </p:txBody>
      </p:sp>
      <p:sp>
        <p:nvSpPr>
          <p:cNvPr id="13322" name="Text Box 12"/>
          <p:cNvSpPr txBox="1">
            <a:spLocks noChangeArrowheads="1"/>
          </p:cNvSpPr>
          <p:nvPr/>
        </p:nvSpPr>
        <p:spPr bwMode="auto">
          <a:xfrm>
            <a:off x="2438400" y="5181600"/>
            <a:ext cx="432701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dirty="0" smtClean="0"/>
              <a:t>(</a:t>
            </a:r>
            <a:r>
              <a:rPr lang="en-US" altLang="en-US" sz="2000" dirty="0" smtClean="0">
                <a:solidFill>
                  <a:srgbClr val="FF3300"/>
                </a:solidFill>
              </a:rPr>
              <a:t>~ </a:t>
            </a:r>
            <a:r>
              <a:rPr lang="en-US" altLang="en-US" sz="2000" dirty="0">
                <a:solidFill>
                  <a:srgbClr val="FF3300"/>
                </a:solidFill>
              </a:rPr>
              <a:t>20,000 different proteins</a:t>
            </a:r>
            <a:r>
              <a:rPr lang="en-US" altLang="en-US" sz="2000" dirty="0"/>
              <a:t> present)</a:t>
            </a:r>
          </a:p>
        </p:txBody>
      </p:sp>
      <p:sp>
        <p:nvSpPr>
          <p:cNvPr id="11" name="TextBox 1"/>
          <p:cNvSpPr txBox="1">
            <a:spLocks noChangeArrowheads="1"/>
          </p:cNvSpPr>
          <p:nvPr/>
        </p:nvSpPr>
        <p:spPr bwMode="auto">
          <a:xfrm>
            <a:off x="381000" y="5770563"/>
            <a:ext cx="8488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b="1">
                <a:solidFill>
                  <a:schemeClr val="tx1"/>
                </a:solidFill>
                <a:latin typeface="Arial" charset="0"/>
              </a:defRPr>
            </a:lvl1pPr>
            <a:lvl2pPr marL="742950" indent="-285750" eaLnBrk="0" hangingPunct="0">
              <a:defRPr sz="2000" b="1">
                <a:solidFill>
                  <a:schemeClr val="tx1"/>
                </a:solidFill>
                <a:latin typeface="Arial" charset="0"/>
              </a:defRPr>
            </a:lvl2pPr>
            <a:lvl3pPr marL="1143000" indent="-228600" eaLnBrk="0" hangingPunct="0">
              <a:defRPr sz="2000" b="1">
                <a:solidFill>
                  <a:schemeClr val="tx1"/>
                </a:solidFill>
                <a:latin typeface="Arial" charset="0"/>
              </a:defRPr>
            </a:lvl3pPr>
            <a:lvl4pPr marL="1600200" indent="-228600" eaLnBrk="0" hangingPunct="0">
              <a:defRPr sz="2000" b="1">
                <a:solidFill>
                  <a:schemeClr val="tx1"/>
                </a:solidFill>
                <a:latin typeface="Arial" charset="0"/>
              </a:defRPr>
            </a:lvl4pPr>
            <a:lvl5pPr marL="2057400" indent="-228600" eaLnBrk="0" hangingPunct="0">
              <a:defRPr sz="2000" b="1">
                <a:solidFill>
                  <a:schemeClr val="tx1"/>
                </a:solidFill>
                <a:latin typeface="Arial" charset="0"/>
              </a:defRPr>
            </a:lvl5pPr>
            <a:lvl6pPr marL="2514600" indent="-228600" eaLnBrk="0" fontAlgn="base" hangingPunct="0">
              <a:spcBef>
                <a:spcPct val="0"/>
              </a:spcBef>
              <a:spcAft>
                <a:spcPct val="0"/>
              </a:spcAft>
              <a:defRPr sz="2000" b="1">
                <a:solidFill>
                  <a:schemeClr val="tx1"/>
                </a:solidFill>
                <a:latin typeface="Arial" charset="0"/>
              </a:defRPr>
            </a:lvl6pPr>
            <a:lvl7pPr marL="2971800" indent="-228600" eaLnBrk="0" fontAlgn="base" hangingPunct="0">
              <a:spcBef>
                <a:spcPct val="0"/>
              </a:spcBef>
              <a:spcAft>
                <a:spcPct val="0"/>
              </a:spcAft>
              <a:defRPr sz="2000" b="1">
                <a:solidFill>
                  <a:schemeClr val="tx1"/>
                </a:solidFill>
                <a:latin typeface="Arial" charset="0"/>
              </a:defRPr>
            </a:lvl7pPr>
            <a:lvl8pPr marL="3429000" indent="-228600" eaLnBrk="0" fontAlgn="base" hangingPunct="0">
              <a:spcBef>
                <a:spcPct val="0"/>
              </a:spcBef>
              <a:spcAft>
                <a:spcPct val="0"/>
              </a:spcAft>
              <a:defRPr sz="2000" b="1">
                <a:solidFill>
                  <a:schemeClr val="tx1"/>
                </a:solidFill>
                <a:latin typeface="Arial" charset="0"/>
              </a:defRPr>
            </a:lvl8pPr>
            <a:lvl9pPr marL="3886200" indent="-228600" eaLnBrk="0" fontAlgn="base" hangingPunct="0">
              <a:spcBef>
                <a:spcPct val="0"/>
              </a:spcBef>
              <a:spcAft>
                <a:spcPct val="0"/>
              </a:spcAft>
              <a:defRPr sz="2000" b="1">
                <a:solidFill>
                  <a:schemeClr val="tx1"/>
                </a:solidFill>
                <a:latin typeface="Arial" charset="0"/>
              </a:defRPr>
            </a:lvl9pPr>
          </a:lstStyle>
          <a:p>
            <a:pPr eaLnBrk="1" hangingPunct="1">
              <a:defRPr/>
            </a:pPr>
            <a:r>
              <a:rPr lang="en-CA" sz="1800" dirty="0" smtClean="0">
                <a:latin typeface="+mn-lt"/>
              </a:rPr>
              <a:t>Aside: RNA-sequencing studies suggest  ~ 8000 genes ubiquitously expressed  in human tissues  (</a:t>
            </a:r>
            <a:r>
              <a:rPr lang="en-CA" sz="1800" dirty="0" err="1" smtClean="0">
                <a:latin typeface="+mn-lt"/>
              </a:rPr>
              <a:t>Ramskold</a:t>
            </a:r>
            <a:r>
              <a:rPr lang="en-CA" sz="1800" dirty="0" smtClean="0">
                <a:latin typeface="+mn-lt"/>
              </a:rPr>
              <a:t> </a:t>
            </a:r>
            <a:r>
              <a:rPr lang="en-CA" sz="1800" i="1" dirty="0" err="1" smtClean="0">
                <a:latin typeface="+mn-lt"/>
              </a:rPr>
              <a:t>PLoS</a:t>
            </a:r>
            <a:r>
              <a:rPr lang="en-CA" sz="1800" dirty="0" smtClean="0">
                <a:latin typeface="+mn-lt"/>
              </a:rPr>
              <a:t> 2009)</a:t>
            </a:r>
          </a:p>
        </p:txBody>
      </p:sp>
    </p:spTree>
    <p:extLst>
      <p:ext uri="{BB962C8B-B14F-4D97-AF65-F5344CB8AC3E}">
        <p14:creationId xmlns:p14="http://schemas.microsoft.com/office/powerpoint/2010/main" val="20160913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228600" y="228600"/>
            <a:ext cx="4910138"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200" i="1">
                <a:solidFill>
                  <a:srgbClr val="0000FF"/>
                </a:solidFill>
              </a:rPr>
              <a:t>3. PCR - polymerase chain reaction</a:t>
            </a:r>
          </a:p>
        </p:txBody>
      </p:sp>
      <p:sp>
        <p:nvSpPr>
          <p:cNvPr id="14339" name="Text Box 6"/>
          <p:cNvSpPr txBox="1">
            <a:spLocks noChangeArrowheads="1"/>
          </p:cNvSpPr>
          <p:nvPr/>
        </p:nvSpPr>
        <p:spPr bwMode="auto">
          <a:xfrm>
            <a:off x="4114800" y="1143000"/>
            <a:ext cx="4572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rapid amplification of DNA region</a:t>
            </a:r>
          </a:p>
          <a:p>
            <a:pPr eaLnBrk="1" hangingPunct="1">
              <a:spcBef>
                <a:spcPct val="0"/>
              </a:spcBef>
              <a:buFontTx/>
              <a:buNone/>
            </a:pPr>
            <a:r>
              <a:rPr lang="en-US" altLang="en-US" sz="2000"/>
              <a:t>of interest by enzymatic reaction in test tube</a:t>
            </a:r>
          </a:p>
        </p:txBody>
      </p:sp>
      <p:pic>
        <p:nvPicPr>
          <p:cNvPr id="14340"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150" y="898525"/>
            <a:ext cx="294005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1" name="Text Box 8"/>
          <p:cNvSpPr txBox="1">
            <a:spLocks noChangeArrowheads="1"/>
          </p:cNvSpPr>
          <p:nvPr/>
        </p:nvSpPr>
        <p:spPr bwMode="auto">
          <a:xfrm>
            <a:off x="3811588" y="2193925"/>
            <a:ext cx="38528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1.</a:t>
            </a:r>
            <a:r>
              <a:rPr lang="en-US" altLang="en-US" sz="2000">
                <a:solidFill>
                  <a:srgbClr val="0000FF"/>
                </a:solidFill>
              </a:rPr>
              <a:t> </a:t>
            </a:r>
            <a:r>
              <a:rPr lang="en-US" altLang="en-US" sz="2000">
                <a:solidFill>
                  <a:srgbClr val="FF3300"/>
                </a:solidFill>
              </a:rPr>
              <a:t>Denaturation</a:t>
            </a:r>
            <a:r>
              <a:rPr lang="en-US" altLang="en-US" sz="2000"/>
              <a:t> of duplex DNA</a:t>
            </a:r>
          </a:p>
        </p:txBody>
      </p:sp>
      <p:sp>
        <p:nvSpPr>
          <p:cNvPr id="14342" name="Text Box 9"/>
          <p:cNvSpPr txBox="1">
            <a:spLocks noChangeArrowheads="1"/>
          </p:cNvSpPr>
          <p:nvPr/>
        </p:nvSpPr>
        <p:spPr bwMode="auto">
          <a:xfrm>
            <a:off x="3811588" y="2727325"/>
            <a:ext cx="5105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2. </a:t>
            </a:r>
            <a:r>
              <a:rPr lang="en-US" altLang="en-US" sz="2000">
                <a:solidFill>
                  <a:srgbClr val="FF3300"/>
                </a:solidFill>
              </a:rPr>
              <a:t>Annealing</a:t>
            </a:r>
            <a:r>
              <a:rPr lang="en-US" altLang="en-US" sz="2000"/>
              <a:t> of 2 different primers </a:t>
            </a:r>
          </a:p>
          <a:p>
            <a:pPr eaLnBrk="1" hangingPunct="1">
              <a:spcBef>
                <a:spcPct val="0"/>
              </a:spcBef>
              <a:buFontTx/>
              <a:buNone/>
            </a:pPr>
            <a:r>
              <a:rPr lang="en-US" altLang="en-US" sz="2000" i="1">
                <a:solidFill>
                  <a:srgbClr val="009900"/>
                </a:solidFill>
              </a:rPr>
              <a:t>(synthetic oligomers, usually 15-25 nt ) </a:t>
            </a:r>
          </a:p>
        </p:txBody>
      </p:sp>
      <p:sp>
        <p:nvSpPr>
          <p:cNvPr id="14343" name="Text Box 10"/>
          <p:cNvSpPr txBox="1">
            <a:spLocks noChangeArrowheads="1"/>
          </p:cNvSpPr>
          <p:nvPr/>
        </p:nvSpPr>
        <p:spPr bwMode="auto">
          <a:xfrm>
            <a:off x="3811588" y="4403725"/>
            <a:ext cx="49228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3. </a:t>
            </a:r>
            <a:r>
              <a:rPr lang="en-US" altLang="en-US" sz="2000">
                <a:solidFill>
                  <a:srgbClr val="FF3300"/>
                </a:solidFill>
              </a:rPr>
              <a:t>Extension</a:t>
            </a:r>
            <a:r>
              <a:rPr lang="en-US" altLang="en-US" sz="2000">
                <a:solidFill>
                  <a:schemeClr val="accent2"/>
                </a:solidFill>
              </a:rPr>
              <a:t> </a:t>
            </a:r>
            <a:r>
              <a:rPr lang="en-US" altLang="en-US" sz="2000"/>
              <a:t>of complementary strands</a:t>
            </a:r>
            <a:endParaRPr lang="en-US" altLang="en-US" sz="2000">
              <a:solidFill>
                <a:schemeClr val="accent2"/>
              </a:solidFill>
            </a:endParaRPr>
          </a:p>
        </p:txBody>
      </p:sp>
      <p:sp>
        <p:nvSpPr>
          <p:cNvPr id="14344" name="Text Box 11"/>
          <p:cNvSpPr txBox="1">
            <a:spLocks noChangeArrowheads="1"/>
          </p:cNvSpPr>
          <p:nvPr/>
        </p:nvSpPr>
        <p:spPr bwMode="auto">
          <a:xfrm>
            <a:off x="3792538" y="4894263"/>
            <a:ext cx="35528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9900"/>
                </a:solidFill>
              </a:rPr>
              <a:t>- cycle repeated 25-30 times</a:t>
            </a:r>
          </a:p>
        </p:txBody>
      </p:sp>
      <p:sp>
        <p:nvSpPr>
          <p:cNvPr id="14345" name="Rectangle 12"/>
          <p:cNvSpPr>
            <a:spLocks noChangeArrowheads="1"/>
          </p:cNvSpPr>
          <p:nvPr/>
        </p:nvSpPr>
        <p:spPr bwMode="auto">
          <a:xfrm>
            <a:off x="3963988" y="3336925"/>
            <a:ext cx="32115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Char char="-"/>
            </a:pPr>
            <a:r>
              <a:rPr lang="en-US" altLang="en-US" sz="2000" i="1">
                <a:solidFill>
                  <a:srgbClr val="009900"/>
                </a:solidFill>
              </a:rPr>
              <a:t> flank region of interest, </a:t>
            </a:r>
          </a:p>
          <a:p>
            <a:pPr eaLnBrk="1" hangingPunct="1">
              <a:spcBef>
                <a:spcPct val="0"/>
              </a:spcBef>
              <a:buFontTx/>
              <a:buChar char="-"/>
            </a:pPr>
            <a:r>
              <a:rPr lang="en-US" altLang="en-US" sz="2000" i="1">
                <a:solidFill>
                  <a:srgbClr val="009900"/>
                </a:solidFill>
              </a:rPr>
              <a:t> in opposite orientation</a:t>
            </a:r>
          </a:p>
        </p:txBody>
      </p:sp>
      <p:sp>
        <p:nvSpPr>
          <p:cNvPr id="14346" name="Text Box 13"/>
          <p:cNvSpPr txBox="1">
            <a:spLocks noChangeArrowheads="1"/>
          </p:cNvSpPr>
          <p:nvPr/>
        </p:nvSpPr>
        <p:spPr bwMode="auto">
          <a:xfrm>
            <a:off x="2971800" y="6400800"/>
            <a:ext cx="11017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t>Fig.2.28</a:t>
            </a:r>
          </a:p>
        </p:txBody>
      </p:sp>
      <p:sp>
        <p:nvSpPr>
          <p:cNvPr id="14347" name="Text Box 14"/>
          <p:cNvSpPr txBox="1">
            <a:spLocks noChangeArrowheads="1"/>
          </p:cNvSpPr>
          <p:nvPr/>
        </p:nvSpPr>
        <p:spPr bwMode="auto">
          <a:xfrm>
            <a:off x="3657600" y="3946525"/>
            <a:ext cx="51069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00FF"/>
                </a:solidFill>
              </a:rPr>
              <a:t>… so anneal to opposite strands of DNA </a:t>
            </a:r>
          </a:p>
        </p:txBody>
      </p:sp>
      <p:sp>
        <p:nvSpPr>
          <p:cNvPr id="14348" name="Rectangle 15"/>
          <p:cNvSpPr>
            <a:spLocks noChangeArrowheads="1"/>
          </p:cNvSpPr>
          <p:nvPr/>
        </p:nvSpPr>
        <p:spPr bwMode="auto">
          <a:xfrm>
            <a:off x="1600200" y="609600"/>
            <a:ext cx="70516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to obtain one specific DNA region in large copy number</a:t>
            </a:r>
          </a:p>
        </p:txBody>
      </p:sp>
      <p:sp>
        <p:nvSpPr>
          <p:cNvPr id="14349" name="Text Box 5"/>
          <p:cNvSpPr txBox="1">
            <a:spLocks noChangeArrowheads="1"/>
          </p:cNvSpPr>
          <p:nvPr/>
        </p:nvSpPr>
        <p:spPr bwMode="auto">
          <a:xfrm>
            <a:off x="2724150" y="5421313"/>
            <a:ext cx="1390650" cy="369887"/>
          </a:xfrm>
          <a:prstGeom prst="rect">
            <a:avLst/>
          </a:prstGeom>
          <a:noFill/>
          <a:ln w="9525">
            <a:solidFill>
              <a:schemeClr val="tx1"/>
            </a:solidFill>
            <a:miter lim="800000"/>
            <a:headEnd/>
            <a:tailEnd/>
          </a:ln>
          <a:effec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First cycle </a:t>
            </a:r>
          </a:p>
        </p:txBody>
      </p:sp>
    </p:spTree>
    <p:extLst>
      <p:ext uri="{BB962C8B-B14F-4D97-AF65-F5344CB8AC3E}">
        <p14:creationId xmlns:p14="http://schemas.microsoft.com/office/powerpoint/2010/main" val="14767227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0"/>
            <a:ext cx="4179888" cy="586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3" name="Text Box 5"/>
          <p:cNvSpPr txBox="1">
            <a:spLocks noChangeArrowheads="1"/>
          </p:cNvSpPr>
          <p:nvPr/>
        </p:nvSpPr>
        <p:spPr bwMode="auto">
          <a:xfrm>
            <a:off x="3733800" y="381000"/>
            <a:ext cx="3103563" cy="406400"/>
          </a:xfrm>
          <a:prstGeom prst="rect">
            <a:avLst/>
          </a:prstGeom>
          <a:noFill/>
          <a:ln w="9525">
            <a:solidFill>
              <a:schemeClr val="tx1"/>
            </a:solidFill>
            <a:miter lim="800000"/>
            <a:headEnd/>
            <a:tailEnd/>
          </a:ln>
          <a:effec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t>Subsequent PCR cycles</a:t>
            </a:r>
          </a:p>
        </p:txBody>
      </p:sp>
      <p:sp>
        <p:nvSpPr>
          <p:cNvPr id="15364" name="Text Box 6"/>
          <p:cNvSpPr txBox="1">
            <a:spLocks noChangeArrowheads="1"/>
          </p:cNvSpPr>
          <p:nvPr/>
        </p:nvSpPr>
        <p:spPr bwMode="auto">
          <a:xfrm>
            <a:off x="3733800" y="942975"/>
            <a:ext cx="42195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discrete PCR product generated</a:t>
            </a:r>
          </a:p>
        </p:txBody>
      </p:sp>
      <p:sp>
        <p:nvSpPr>
          <p:cNvPr id="15365" name="Text Box 7"/>
          <p:cNvSpPr txBox="1">
            <a:spLocks noChangeArrowheads="1"/>
          </p:cNvSpPr>
          <p:nvPr/>
        </p:nvSpPr>
        <p:spPr bwMode="auto">
          <a:xfrm>
            <a:off x="3733800" y="2543175"/>
            <a:ext cx="42179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sequences at ends of </a:t>
            </a:r>
            <a:r>
              <a:rPr lang="en-US" altLang="en-US" sz="2000">
                <a:solidFill>
                  <a:srgbClr val="009900"/>
                </a:solidFill>
              </a:rPr>
              <a:t>amplicon</a:t>
            </a:r>
          </a:p>
          <a:p>
            <a:pPr eaLnBrk="1" hangingPunct="1">
              <a:spcBef>
                <a:spcPct val="0"/>
              </a:spcBef>
              <a:buFontTx/>
              <a:buNone/>
            </a:pPr>
            <a:r>
              <a:rPr lang="en-US" altLang="en-US" sz="2000"/>
              <a:t>correspond to the 2 primers used</a:t>
            </a:r>
          </a:p>
        </p:txBody>
      </p:sp>
      <p:sp>
        <p:nvSpPr>
          <p:cNvPr id="15366" name="Rectangle 8"/>
          <p:cNvSpPr>
            <a:spLocks noChangeArrowheads="1"/>
          </p:cNvSpPr>
          <p:nvPr/>
        </p:nvSpPr>
        <p:spPr bwMode="auto">
          <a:xfrm>
            <a:off x="3733800" y="1476375"/>
            <a:ext cx="4572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dirty="0"/>
              <a:t>- its length corresponds to distance </a:t>
            </a:r>
          </a:p>
          <a:p>
            <a:pPr eaLnBrk="1" hangingPunct="1">
              <a:spcBef>
                <a:spcPct val="0"/>
              </a:spcBef>
              <a:buFontTx/>
              <a:buNone/>
            </a:pPr>
            <a:r>
              <a:rPr lang="en-US" altLang="en-US" sz="2000" dirty="0"/>
              <a:t>between primers (including the primers)</a:t>
            </a:r>
          </a:p>
        </p:txBody>
      </p:sp>
      <p:sp>
        <p:nvSpPr>
          <p:cNvPr id="15367" name="Rectangle 9"/>
          <p:cNvSpPr>
            <a:spLocks noChangeArrowheads="1"/>
          </p:cNvSpPr>
          <p:nvPr/>
        </p:nvSpPr>
        <p:spPr bwMode="auto">
          <a:xfrm>
            <a:off x="2590800" y="6400800"/>
            <a:ext cx="762000" cy="762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5368" name="Text Box 10"/>
          <p:cNvSpPr txBox="1">
            <a:spLocks noChangeArrowheads="1"/>
          </p:cNvSpPr>
          <p:nvPr/>
        </p:nvSpPr>
        <p:spPr bwMode="auto">
          <a:xfrm>
            <a:off x="3990975" y="6400800"/>
            <a:ext cx="1009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t>Fig.2.29</a:t>
            </a:r>
          </a:p>
        </p:txBody>
      </p:sp>
      <p:pic>
        <p:nvPicPr>
          <p:cNvPr id="15369"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4300" y="3462338"/>
            <a:ext cx="1684338"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70" name="Rectangle 12"/>
          <p:cNvSpPr>
            <a:spLocks noChangeArrowheads="1"/>
          </p:cNvSpPr>
          <p:nvPr/>
        </p:nvSpPr>
        <p:spPr bwMode="auto">
          <a:xfrm>
            <a:off x="6291263" y="4935538"/>
            <a:ext cx="202882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600"/>
              <a:t>Bio-Rad C1000 Thermal Cycler </a:t>
            </a:r>
          </a:p>
        </p:txBody>
      </p:sp>
      <p:sp>
        <p:nvSpPr>
          <p:cNvPr id="14" name="Text Box 7"/>
          <p:cNvSpPr txBox="1">
            <a:spLocks noChangeArrowheads="1"/>
          </p:cNvSpPr>
          <p:nvPr/>
        </p:nvSpPr>
        <p:spPr bwMode="auto">
          <a:xfrm>
            <a:off x="5284788" y="5810250"/>
            <a:ext cx="3513137" cy="830263"/>
          </a:xfrm>
          <a:prstGeom prst="rect">
            <a:avLst/>
          </a:prstGeom>
          <a:noFill/>
          <a:ln>
            <a:solidFill>
              <a:schemeClr val="tx1"/>
            </a:solidFill>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600" dirty="0" smtClean="0">
                <a:latin typeface="+mn-lt"/>
              </a:rPr>
              <a:t>NB: even though text shows both primers as black bars, they have different </a:t>
            </a:r>
            <a:r>
              <a:rPr lang="en-US" altLang="en-US" sz="1600" dirty="0" err="1" smtClean="0">
                <a:latin typeface="+mn-lt"/>
              </a:rPr>
              <a:t>nt</a:t>
            </a:r>
            <a:r>
              <a:rPr lang="en-US" altLang="en-US" sz="1600" dirty="0" smtClean="0">
                <a:latin typeface="+mn-lt"/>
              </a:rPr>
              <a:t> sequences</a:t>
            </a:r>
          </a:p>
        </p:txBody>
      </p:sp>
    </p:spTree>
    <p:extLst>
      <p:ext uri="{BB962C8B-B14F-4D97-AF65-F5344CB8AC3E}">
        <p14:creationId xmlns:p14="http://schemas.microsoft.com/office/powerpoint/2010/main" val="29764300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19"/>
          <p:cNvSpPr txBox="1">
            <a:spLocks noChangeArrowheads="1"/>
          </p:cNvSpPr>
          <p:nvPr/>
        </p:nvSpPr>
        <p:spPr bwMode="auto">
          <a:xfrm>
            <a:off x="838200" y="4038600"/>
            <a:ext cx="2803525" cy="376238"/>
          </a:xfrm>
          <a:prstGeom prst="rect">
            <a:avLst/>
          </a:prstGeom>
          <a:noFill/>
          <a:ln w="9525">
            <a:solidFill>
              <a:schemeClr val="tx1"/>
            </a:solidFill>
            <a:miter lim="800000"/>
            <a:headEnd/>
            <a:tailEnd/>
          </a:ln>
          <a:effec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Why choose ~ 20’mers?</a:t>
            </a:r>
          </a:p>
        </p:txBody>
      </p:sp>
      <p:sp>
        <p:nvSpPr>
          <p:cNvPr id="16391" name="Text Box 27"/>
          <p:cNvSpPr txBox="1">
            <a:spLocks noChangeArrowheads="1"/>
          </p:cNvSpPr>
          <p:nvPr/>
        </p:nvSpPr>
        <p:spPr bwMode="auto">
          <a:xfrm>
            <a:off x="438150" y="3302000"/>
            <a:ext cx="6953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Typically use 20-25 nt oligomers, </a:t>
            </a:r>
          </a:p>
          <a:p>
            <a:pPr eaLnBrk="1" hangingPunct="1">
              <a:spcBef>
                <a:spcPct val="0"/>
              </a:spcBef>
              <a:buFontTx/>
              <a:buNone/>
            </a:pPr>
            <a:r>
              <a:rPr lang="en-US" altLang="en-US" sz="1800"/>
              <a:t>	but for simplicity (as on a test) 6’mers are shown here</a:t>
            </a:r>
          </a:p>
        </p:txBody>
      </p:sp>
      <p:sp>
        <p:nvSpPr>
          <p:cNvPr id="16393" name="Rectangle 29"/>
          <p:cNvSpPr>
            <a:spLocks noChangeArrowheads="1"/>
          </p:cNvSpPr>
          <p:nvPr/>
        </p:nvSpPr>
        <p:spPr bwMode="auto">
          <a:xfrm>
            <a:off x="4038600" y="4114800"/>
            <a:ext cx="3917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latin typeface="Comic Sans MS" pitchFamily="66" charset="0"/>
              </a:rPr>
              <a:t>Tip: see Question 2.5 in text (p.61)</a:t>
            </a:r>
          </a:p>
        </p:txBody>
      </p:sp>
      <p:sp>
        <p:nvSpPr>
          <p:cNvPr id="16394" name="Text Box 9"/>
          <p:cNvSpPr txBox="1">
            <a:spLocks noChangeArrowheads="1"/>
          </p:cNvSpPr>
          <p:nvPr/>
        </p:nvSpPr>
        <p:spPr bwMode="auto">
          <a:xfrm>
            <a:off x="596900" y="573088"/>
            <a:ext cx="3738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a:solidFill>
                  <a:srgbClr val="0000FF"/>
                </a:solidFill>
              </a:rPr>
              <a:t>Powers &amp; pitfalls of PCR</a:t>
            </a:r>
          </a:p>
        </p:txBody>
      </p:sp>
      <p:sp>
        <p:nvSpPr>
          <p:cNvPr id="16395" name="Text Box 10"/>
          <p:cNvSpPr txBox="1">
            <a:spLocks noChangeArrowheads="1"/>
          </p:cNvSpPr>
          <p:nvPr/>
        </p:nvSpPr>
        <p:spPr bwMode="auto">
          <a:xfrm>
            <a:off x="612775" y="1143000"/>
            <a:ext cx="76279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rapid method to generate large amounts of specific segment</a:t>
            </a:r>
          </a:p>
          <a:p>
            <a:pPr eaLnBrk="1" hangingPunct="1">
              <a:spcBef>
                <a:spcPct val="0"/>
              </a:spcBef>
              <a:buFontTx/>
              <a:buNone/>
            </a:pPr>
            <a:r>
              <a:rPr lang="en-US" altLang="en-US" sz="2000"/>
              <a:t> 	of DNA (product usually &lt; 10 kb in length)</a:t>
            </a:r>
          </a:p>
        </p:txBody>
      </p:sp>
      <p:sp>
        <p:nvSpPr>
          <p:cNvPr id="16396" name="Text Box 11"/>
          <p:cNvSpPr txBox="1">
            <a:spLocks noChangeArrowheads="1"/>
          </p:cNvSpPr>
          <p:nvPr/>
        </p:nvSpPr>
        <p:spPr bwMode="auto">
          <a:xfrm>
            <a:off x="612775" y="2743200"/>
            <a:ext cx="55562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need prior sequence info to design primers</a:t>
            </a:r>
          </a:p>
        </p:txBody>
      </p:sp>
      <p:sp>
        <p:nvSpPr>
          <p:cNvPr id="16397" name="Text Box 12"/>
          <p:cNvSpPr txBox="1">
            <a:spLocks noChangeArrowheads="1"/>
          </p:cNvSpPr>
          <p:nvPr/>
        </p:nvSpPr>
        <p:spPr bwMode="auto">
          <a:xfrm>
            <a:off x="2365375" y="2286000"/>
            <a:ext cx="5246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…but can lead to contamination problems</a:t>
            </a:r>
          </a:p>
        </p:txBody>
      </p:sp>
      <p:sp>
        <p:nvSpPr>
          <p:cNvPr id="16398" name="Rectangle 13"/>
          <p:cNvSpPr>
            <a:spLocks noChangeArrowheads="1"/>
          </p:cNvSpPr>
          <p:nvPr/>
        </p:nvSpPr>
        <p:spPr bwMode="auto">
          <a:xfrm>
            <a:off x="612775" y="1905000"/>
            <a:ext cx="52736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need very small amount of template DNA</a:t>
            </a:r>
          </a:p>
        </p:txBody>
      </p:sp>
      <p:sp>
        <p:nvSpPr>
          <p:cNvPr id="16399" name="Text Box 67"/>
          <p:cNvSpPr txBox="1">
            <a:spLocks noChangeArrowheads="1"/>
          </p:cNvSpPr>
          <p:nvPr/>
        </p:nvSpPr>
        <p:spPr bwMode="auto">
          <a:xfrm>
            <a:off x="6829425" y="1674813"/>
            <a:ext cx="1793875" cy="460375"/>
          </a:xfrm>
          <a:prstGeom prst="rect">
            <a:avLst/>
          </a:prstGeom>
          <a:solidFill>
            <a:srgbClr val="00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a:t>“Long-range PCR”  </a:t>
            </a:r>
          </a:p>
          <a:p>
            <a:pPr eaLnBrk="1" hangingPunct="1">
              <a:spcBef>
                <a:spcPct val="0"/>
              </a:spcBef>
              <a:buFontTx/>
              <a:buNone/>
            </a:pPr>
            <a:r>
              <a:rPr lang="en-US" altLang="en-US" sz="1200"/>
              <a:t>~ 20-30 kb products</a:t>
            </a:r>
          </a:p>
        </p:txBody>
      </p:sp>
    </p:spTree>
    <p:extLst>
      <p:ext uri="{BB962C8B-B14F-4D97-AF65-F5344CB8AC3E}">
        <p14:creationId xmlns:p14="http://schemas.microsoft.com/office/powerpoint/2010/main" val="9767229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a:spLocks noChangeArrowheads="1"/>
          </p:cNvSpPr>
          <p:nvPr/>
        </p:nvSpPr>
        <p:spPr bwMode="auto">
          <a:xfrm>
            <a:off x="304800" y="533400"/>
            <a:ext cx="81391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00FF"/>
                </a:solidFill>
              </a:rPr>
              <a:t>How to double-check that PCR product (amplicon) is correct one?</a:t>
            </a:r>
          </a:p>
        </p:txBody>
      </p:sp>
      <p:sp>
        <p:nvSpPr>
          <p:cNvPr id="17411" name="Text Box 5"/>
          <p:cNvSpPr txBox="1">
            <a:spLocks noChangeArrowheads="1"/>
          </p:cNvSpPr>
          <p:nvPr/>
        </p:nvSpPr>
        <p:spPr bwMode="auto">
          <a:xfrm>
            <a:off x="685800" y="3124200"/>
            <a:ext cx="3173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a:t>
            </a:r>
            <a:r>
              <a:rPr lang="en-US" altLang="en-US" sz="2000">
                <a:solidFill>
                  <a:srgbClr val="009900"/>
                </a:solidFill>
              </a:rPr>
              <a:t>- Southern hybridization</a:t>
            </a:r>
          </a:p>
        </p:txBody>
      </p:sp>
      <p:sp>
        <p:nvSpPr>
          <p:cNvPr id="17412" name="Text Box 6"/>
          <p:cNvSpPr txBox="1">
            <a:spLocks noChangeArrowheads="1"/>
          </p:cNvSpPr>
          <p:nvPr/>
        </p:nvSpPr>
        <p:spPr bwMode="auto">
          <a:xfrm>
            <a:off x="825500" y="4038600"/>
            <a:ext cx="1765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9900"/>
                </a:solidFill>
              </a:rPr>
              <a:t>- nested PCR</a:t>
            </a:r>
          </a:p>
        </p:txBody>
      </p:sp>
      <p:sp>
        <p:nvSpPr>
          <p:cNvPr id="17413" name="Text Box 7"/>
          <p:cNvSpPr txBox="1">
            <a:spLocks noChangeArrowheads="1"/>
          </p:cNvSpPr>
          <p:nvPr/>
        </p:nvSpPr>
        <p:spPr bwMode="auto">
          <a:xfrm>
            <a:off x="779463" y="3581400"/>
            <a:ext cx="26495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9900"/>
                </a:solidFill>
              </a:rPr>
              <a:t>- restriction analysis</a:t>
            </a:r>
          </a:p>
        </p:txBody>
      </p:sp>
      <p:sp>
        <p:nvSpPr>
          <p:cNvPr id="17414" name="Text Box 8"/>
          <p:cNvSpPr txBox="1">
            <a:spLocks noChangeArrowheads="1"/>
          </p:cNvSpPr>
          <p:nvPr/>
        </p:nvSpPr>
        <p:spPr bwMode="auto">
          <a:xfrm>
            <a:off x="669925" y="990600"/>
            <a:ext cx="27590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FF3300"/>
                </a:solidFill>
              </a:rPr>
              <a:t>1. Is it the right size? </a:t>
            </a:r>
          </a:p>
        </p:txBody>
      </p:sp>
      <p:sp>
        <p:nvSpPr>
          <p:cNvPr id="17415" name="Text Box 9"/>
          <p:cNvSpPr txBox="1">
            <a:spLocks noChangeArrowheads="1"/>
          </p:cNvSpPr>
          <p:nvPr/>
        </p:nvSpPr>
        <p:spPr bwMode="auto">
          <a:xfrm>
            <a:off x="990600" y="1371600"/>
            <a:ext cx="60610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9900"/>
                </a:solidFill>
              </a:rPr>
              <a:t>- agarose gel electrophoresis (with size markers)</a:t>
            </a:r>
          </a:p>
        </p:txBody>
      </p:sp>
      <p:sp>
        <p:nvSpPr>
          <p:cNvPr id="17416" name="Text Box 10"/>
          <p:cNvSpPr txBox="1">
            <a:spLocks noChangeArrowheads="1"/>
          </p:cNvSpPr>
          <p:nvPr/>
        </p:nvSpPr>
        <p:spPr bwMode="auto">
          <a:xfrm>
            <a:off x="457200" y="2667000"/>
            <a:ext cx="62055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i="1">
                <a:solidFill>
                  <a:srgbClr val="FF3300"/>
                </a:solidFill>
              </a:rPr>
              <a:t>2. Does it contain the right sequence (eg gene X)?</a:t>
            </a:r>
          </a:p>
        </p:txBody>
      </p:sp>
      <p:pic>
        <p:nvPicPr>
          <p:cNvPr id="17417"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752600"/>
            <a:ext cx="3505200" cy="833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8" name="Text Box 12"/>
          <p:cNvSpPr txBox="1">
            <a:spLocks noChangeArrowheads="1"/>
          </p:cNvSpPr>
          <p:nvPr/>
        </p:nvSpPr>
        <p:spPr bwMode="auto">
          <a:xfrm>
            <a:off x="7131050" y="2376488"/>
            <a:ext cx="1073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t>Fig. 2.30</a:t>
            </a:r>
          </a:p>
        </p:txBody>
      </p:sp>
      <p:sp>
        <p:nvSpPr>
          <p:cNvPr id="17419" name="Text Box 13"/>
          <p:cNvSpPr txBox="1">
            <a:spLocks noChangeArrowheads="1"/>
          </p:cNvSpPr>
          <p:nvPr/>
        </p:nvSpPr>
        <p:spPr bwMode="auto">
          <a:xfrm>
            <a:off x="3810000" y="3124200"/>
            <a:ext cx="43862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using gene X (eg. clone) as probe</a:t>
            </a:r>
          </a:p>
        </p:txBody>
      </p:sp>
      <p:sp>
        <p:nvSpPr>
          <p:cNvPr id="17420" name="Text Box 14"/>
          <p:cNvSpPr txBox="1">
            <a:spLocks noChangeArrowheads="1"/>
          </p:cNvSpPr>
          <p:nvPr/>
        </p:nvSpPr>
        <p:spPr bwMode="auto">
          <a:xfrm>
            <a:off x="3467100" y="3581400"/>
            <a:ext cx="49911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are expected restriction sites present?</a:t>
            </a:r>
          </a:p>
        </p:txBody>
      </p:sp>
      <p:sp>
        <p:nvSpPr>
          <p:cNvPr id="17421" name="Text Box 15"/>
          <p:cNvSpPr txBox="1">
            <a:spLocks noChangeArrowheads="1"/>
          </p:cNvSpPr>
          <p:nvPr/>
        </p:nvSpPr>
        <p:spPr bwMode="auto">
          <a:xfrm>
            <a:off x="685800" y="4572000"/>
            <a:ext cx="427196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 design “internal” primers </a:t>
            </a:r>
          </a:p>
          <a:p>
            <a:pPr eaLnBrk="1" hangingPunct="1">
              <a:spcBef>
                <a:spcPct val="0"/>
              </a:spcBef>
              <a:buFontTx/>
              <a:buNone/>
            </a:pPr>
            <a:r>
              <a:rPr lang="en-US" altLang="en-US" sz="2000"/>
              <a:t>to use in 2d PCR experiment with </a:t>
            </a:r>
          </a:p>
          <a:p>
            <a:pPr eaLnBrk="1" hangingPunct="1">
              <a:spcBef>
                <a:spcPct val="0"/>
              </a:spcBef>
              <a:buFontTx/>
              <a:buNone/>
            </a:pPr>
            <a:r>
              <a:rPr lang="en-US" altLang="en-US" sz="2000"/>
              <a:t>1</a:t>
            </a:r>
            <a:r>
              <a:rPr lang="en-US" altLang="en-US" sz="2000" baseline="30000"/>
              <a:t>st</a:t>
            </a:r>
            <a:r>
              <a:rPr lang="en-US" altLang="en-US" sz="2000"/>
              <a:t> PCR product as template DNA</a:t>
            </a:r>
          </a:p>
        </p:txBody>
      </p:sp>
      <p:pic>
        <p:nvPicPr>
          <p:cNvPr id="17422"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400" y="4970463"/>
            <a:ext cx="2667000" cy="820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23" name="Rectangle 17"/>
          <p:cNvSpPr>
            <a:spLocks noChangeArrowheads="1"/>
          </p:cNvSpPr>
          <p:nvPr/>
        </p:nvSpPr>
        <p:spPr bwMode="auto">
          <a:xfrm>
            <a:off x="6248400" y="6096000"/>
            <a:ext cx="381000" cy="152400"/>
          </a:xfrm>
          <a:prstGeom prst="rect">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7424" name="Rectangle 18"/>
          <p:cNvSpPr>
            <a:spLocks noChangeArrowheads="1"/>
          </p:cNvSpPr>
          <p:nvPr/>
        </p:nvSpPr>
        <p:spPr bwMode="auto">
          <a:xfrm>
            <a:off x="6934200" y="4419600"/>
            <a:ext cx="381000" cy="152400"/>
          </a:xfrm>
          <a:prstGeom prst="rect">
            <a:avLst/>
          </a:prstGeom>
          <a:solidFill>
            <a:srgbClr val="FF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7425" name="Text Box 19"/>
          <p:cNvSpPr txBox="1">
            <a:spLocks noChangeArrowheads="1"/>
          </p:cNvSpPr>
          <p:nvPr/>
        </p:nvSpPr>
        <p:spPr bwMode="auto">
          <a:xfrm>
            <a:off x="7318375" y="4343400"/>
            <a:ext cx="1292225" cy="33655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600">
                <a:solidFill>
                  <a:srgbClr val="FF3300"/>
                </a:solidFill>
              </a:rPr>
              <a:t>New primer</a:t>
            </a:r>
          </a:p>
        </p:txBody>
      </p:sp>
      <p:sp>
        <p:nvSpPr>
          <p:cNvPr id="17426" name="Text Box 20"/>
          <p:cNvSpPr txBox="1">
            <a:spLocks noChangeArrowheads="1"/>
          </p:cNvSpPr>
          <p:nvPr/>
        </p:nvSpPr>
        <p:spPr bwMode="auto">
          <a:xfrm>
            <a:off x="4879975" y="5943600"/>
            <a:ext cx="1292225" cy="33655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600">
                <a:solidFill>
                  <a:srgbClr val="3366FF"/>
                </a:solidFill>
              </a:rPr>
              <a:t>New primer</a:t>
            </a:r>
          </a:p>
        </p:txBody>
      </p:sp>
      <p:sp>
        <p:nvSpPr>
          <p:cNvPr id="17427" name="AutoShape 21"/>
          <p:cNvSpPr>
            <a:spLocks noChangeArrowheads="1"/>
          </p:cNvSpPr>
          <p:nvPr/>
        </p:nvSpPr>
        <p:spPr bwMode="auto">
          <a:xfrm rot="8283745">
            <a:off x="6934200" y="4800600"/>
            <a:ext cx="457200" cy="3048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FF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endParaRPr lang="en-CA"/>
          </a:p>
        </p:txBody>
      </p:sp>
      <p:sp>
        <p:nvSpPr>
          <p:cNvPr id="17428" name="AutoShape 22"/>
          <p:cNvSpPr>
            <a:spLocks noChangeArrowheads="1"/>
          </p:cNvSpPr>
          <p:nvPr/>
        </p:nvSpPr>
        <p:spPr bwMode="auto">
          <a:xfrm rot="-3408146">
            <a:off x="6019800" y="5638800"/>
            <a:ext cx="457200" cy="3048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CA"/>
          </a:p>
        </p:txBody>
      </p:sp>
      <p:sp>
        <p:nvSpPr>
          <p:cNvPr id="17429" name="Rectangle 23"/>
          <p:cNvSpPr>
            <a:spLocks noChangeArrowheads="1"/>
          </p:cNvSpPr>
          <p:nvPr/>
        </p:nvSpPr>
        <p:spPr bwMode="auto">
          <a:xfrm>
            <a:off x="5562600" y="5181600"/>
            <a:ext cx="609600" cy="76200"/>
          </a:xfrm>
          <a:prstGeom prst="rect">
            <a:avLst/>
          </a:prstGeom>
          <a:solidFill>
            <a:srgbClr val="0066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cxnSp>
        <p:nvCxnSpPr>
          <p:cNvPr id="22" name="Straight Connector 21"/>
          <p:cNvCxnSpPr/>
          <p:nvPr/>
        </p:nvCxnSpPr>
        <p:spPr>
          <a:xfrm flipH="1">
            <a:off x="6978650" y="2073275"/>
            <a:ext cx="133350" cy="0"/>
          </a:xfrm>
          <a:prstGeom prst="line">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431" name="TextBox 22"/>
          <p:cNvSpPr txBox="1">
            <a:spLocks noChangeArrowheads="1"/>
          </p:cNvSpPr>
          <p:nvPr/>
        </p:nvSpPr>
        <p:spPr bwMode="auto">
          <a:xfrm>
            <a:off x="7059613" y="1944688"/>
            <a:ext cx="4206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000"/>
              <a:t>Well</a:t>
            </a:r>
          </a:p>
        </p:txBody>
      </p:sp>
    </p:spTree>
    <p:extLst>
      <p:ext uri="{BB962C8B-B14F-4D97-AF65-F5344CB8AC3E}">
        <p14:creationId xmlns:p14="http://schemas.microsoft.com/office/powerpoint/2010/main" val="28513754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295400"/>
            <a:ext cx="4419600" cy="3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5" name="Text Box 5"/>
          <p:cNvSpPr txBox="1">
            <a:spLocks noChangeArrowheads="1"/>
          </p:cNvSpPr>
          <p:nvPr/>
        </p:nvSpPr>
        <p:spPr bwMode="auto">
          <a:xfrm>
            <a:off x="323528" y="260648"/>
            <a:ext cx="336887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dirty="0" smtClean="0">
                <a:solidFill>
                  <a:srgbClr val="0000FF"/>
                </a:solidFill>
              </a:rPr>
              <a:t>RT-PCR</a:t>
            </a:r>
          </a:p>
          <a:p>
            <a:pPr eaLnBrk="1" hangingPunct="1">
              <a:spcBef>
                <a:spcPct val="0"/>
              </a:spcBef>
              <a:buFontTx/>
              <a:buNone/>
            </a:pPr>
            <a:r>
              <a:rPr lang="en-US" altLang="en-US" sz="2400" dirty="0" smtClean="0">
                <a:solidFill>
                  <a:srgbClr val="0000FF"/>
                </a:solidFill>
              </a:rPr>
              <a:t>Reverse Transcriptase</a:t>
            </a:r>
            <a:endParaRPr lang="en-US" altLang="en-US" sz="2400" dirty="0">
              <a:solidFill>
                <a:srgbClr val="0000FF"/>
              </a:solidFill>
            </a:endParaRPr>
          </a:p>
        </p:txBody>
      </p:sp>
      <p:sp>
        <p:nvSpPr>
          <p:cNvPr id="18436" name="Line 6"/>
          <p:cNvSpPr>
            <a:spLocks noChangeShapeType="1"/>
          </p:cNvSpPr>
          <p:nvPr/>
        </p:nvSpPr>
        <p:spPr bwMode="auto">
          <a:xfrm>
            <a:off x="5867400" y="1600200"/>
            <a:ext cx="2743200" cy="0"/>
          </a:xfrm>
          <a:prstGeom prst="line">
            <a:avLst/>
          </a:prstGeom>
          <a:noFill/>
          <a:ln w="127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37" name="Text Box 7"/>
          <p:cNvSpPr txBox="1">
            <a:spLocks noChangeArrowheads="1"/>
          </p:cNvSpPr>
          <p:nvPr/>
        </p:nvSpPr>
        <p:spPr bwMode="auto">
          <a:xfrm>
            <a:off x="5562600" y="1458913"/>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FF3300"/>
                </a:solidFill>
              </a:rPr>
              <a:t>5’</a:t>
            </a:r>
          </a:p>
        </p:txBody>
      </p:sp>
      <p:sp>
        <p:nvSpPr>
          <p:cNvPr id="18438" name="Text Box 8"/>
          <p:cNvSpPr txBox="1">
            <a:spLocks noChangeArrowheads="1"/>
          </p:cNvSpPr>
          <p:nvPr/>
        </p:nvSpPr>
        <p:spPr bwMode="auto">
          <a:xfrm>
            <a:off x="8610600" y="1447800"/>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FF3300"/>
                </a:solidFill>
              </a:rPr>
              <a:t>3’</a:t>
            </a:r>
          </a:p>
        </p:txBody>
      </p:sp>
      <p:sp>
        <p:nvSpPr>
          <p:cNvPr id="18439" name="Rectangle 9"/>
          <p:cNvSpPr>
            <a:spLocks noChangeArrowheads="1"/>
          </p:cNvSpPr>
          <p:nvPr/>
        </p:nvSpPr>
        <p:spPr bwMode="auto">
          <a:xfrm>
            <a:off x="7924800" y="1676400"/>
            <a:ext cx="304800" cy="1524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40" name="Line 10"/>
          <p:cNvSpPr>
            <a:spLocks noChangeShapeType="1"/>
          </p:cNvSpPr>
          <p:nvPr/>
        </p:nvSpPr>
        <p:spPr bwMode="auto">
          <a:xfrm flipH="1">
            <a:off x="7620000" y="1752600"/>
            <a:ext cx="304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41" name="Text Box 11"/>
          <p:cNvSpPr txBox="1">
            <a:spLocks noChangeArrowheads="1"/>
          </p:cNvSpPr>
          <p:nvPr/>
        </p:nvSpPr>
        <p:spPr bwMode="auto">
          <a:xfrm>
            <a:off x="8229600" y="1752600"/>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5’</a:t>
            </a:r>
          </a:p>
        </p:txBody>
      </p:sp>
      <p:sp>
        <p:nvSpPr>
          <p:cNvPr id="18442" name="Text Box 12"/>
          <p:cNvSpPr txBox="1">
            <a:spLocks noChangeArrowheads="1"/>
          </p:cNvSpPr>
          <p:nvPr/>
        </p:nvSpPr>
        <p:spPr bwMode="auto">
          <a:xfrm>
            <a:off x="7669213" y="1752600"/>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3’</a:t>
            </a:r>
          </a:p>
        </p:txBody>
      </p:sp>
      <p:sp>
        <p:nvSpPr>
          <p:cNvPr id="18443" name="Line 13"/>
          <p:cNvSpPr>
            <a:spLocks noChangeShapeType="1"/>
          </p:cNvSpPr>
          <p:nvPr/>
        </p:nvSpPr>
        <p:spPr bwMode="auto">
          <a:xfrm>
            <a:off x="5867400" y="2971800"/>
            <a:ext cx="2438400" cy="0"/>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44" name="Text Box 14"/>
          <p:cNvSpPr txBox="1">
            <a:spLocks noChangeArrowheads="1"/>
          </p:cNvSpPr>
          <p:nvPr/>
        </p:nvSpPr>
        <p:spPr bwMode="auto">
          <a:xfrm>
            <a:off x="5562600" y="2830513"/>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0000FF"/>
                </a:solidFill>
              </a:rPr>
              <a:t>3’</a:t>
            </a:r>
          </a:p>
        </p:txBody>
      </p:sp>
      <p:sp>
        <p:nvSpPr>
          <p:cNvPr id="18445" name="Text Box 15"/>
          <p:cNvSpPr txBox="1">
            <a:spLocks noChangeArrowheads="1"/>
          </p:cNvSpPr>
          <p:nvPr/>
        </p:nvSpPr>
        <p:spPr bwMode="auto">
          <a:xfrm>
            <a:off x="8305800" y="2819400"/>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0000FF"/>
                </a:solidFill>
              </a:rPr>
              <a:t>5’</a:t>
            </a:r>
          </a:p>
        </p:txBody>
      </p:sp>
      <p:sp>
        <p:nvSpPr>
          <p:cNvPr id="18446" name="Rectangle 16"/>
          <p:cNvSpPr>
            <a:spLocks noChangeArrowheads="1"/>
          </p:cNvSpPr>
          <p:nvPr/>
        </p:nvSpPr>
        <p:spPr bwMode="auto">
          <a:xfrm>
            <a:off x="6172200" y="2743200"/>
            <a:ext cx="304800" cy="1524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47" name="Line 17"/>
          <p:cNvSpPr>
            <a:spLocks noChangeShapeType="1"/>
          </p:cNvSpPr>
          <p:nvPr/>
        </p:nvSpPr>
        <p:spPr bwMode="auto">
          <a:xfrm rot="10832699" flipH="1">
            <a:off x="6477000" y="2819400"/>
            <a:ext cx="304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48" name="Rectangle 18"/>
          <p:cNvSpPr>
            <a:spLocks noChangeArrowheads="1"/>
          </p:cNvSpPr>
          <p:nvPr/>
        </p:nvSpPr>
        <p:spPr bwMode="auto">
          <a:xfrm>
            <a:off x="6172200" y="3657600"/>
            <a:ext cx="304800" cy="762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49" name="Line 19"/>
          <p:cNvSpPr>
            <a:spLocks noChangeShapeType="1"/>
          </p:cNvSpPr>
          <p:nvPr/>
        </p:nvSpPr>
        <p:spPr bwMode="auto">
          <a:xfrm>
            <a:off x="6477000" y="3657600"/>
            <a:ext cx="1828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50" name="Rectangle 20"/>
          <p:cNvSpPr>
            <a:spLocks noChangeArrowheads="1"/>
          </p:cNvSpPr>
          <p:nvPr/>
        </p:nvSpPr>
        <p:spPr bwMode="auto">
          <a:xfrm>
            <a:off x="8001000" y="2895600"/>
            <a:ext cx="304800" cy="762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51" name="Rectangle 21"/>
          <p:cNvSpPr>
            <a:spLocks noChangeArrowheads="1"/>
          </p:cNvSpPr>
          <p:nvPr/>
        </p:nvSpPr>
        <p:spPr bwMode="auto">
          <a:xfrm>
            <a:off x="8001000" y="3657600"/>
            <a:ext cx="304800" cy="762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52" name="Text Box 22"/>
          <p:cNvSpPr txBox="1">
            <a:spLocks noChangeArrowheads="1"/>
          </p:cNvSpPr>
          <p:nvPr/>
        </p:nvSpPr>
        <p:spPr bwMode="auto">
          <a:xfrm>
            <a:off x="5715000" y="3505200"/>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5’</a:t>
            </a:r>
          </a:p>
        </p:txBody>
      </p:sp>
      <p:sp>
        <p:nvSpPr>
          <p:cNvPr id="18453" name="Text Box 23"/>
          <p:cNvSpPr txBox="1">
            <a:spLocks noChangeArrowheads="1"/>
          </p:cNvSpPr>
          <p:nvPr/>
        </p:nvSpPr>
        <p:spPr bwMode="auto">
          <a:xfrm>
            <a:off x="8382000" y="3505200"/>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3’</a:t>
            </a:r>
          </a:p>
        </p:txBody>
      </p:sp>
      <p:sp>
        <p:nvSpPr>
          <p:cNvPr id="18454" name="AutoShape 24"/>
          <p:cNvSpPr>
            <a:spLocks noChangeArrowheads="1"/>
          </p:cNvSpPr>
          <p:nvPr/>
        </p:nvSpPr>
        <p:spPr bwMode="auto">
          <a:xfrm rot="5400000">
            <a:off x="7086600" y="3200400"/>
            <a:ext cx="304800" cy="304800"/>
          </a:xfrm>
          <a:prstGeom prst="rightArrow">
            <a:avLst>
              <a:gd name="adj1" fmla="val 50000"/>
              <a:gd name="adj2" fmla="val 25000"/>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55" name="AutoShape 25"/>
          <p:cNvSpPr>
            <a:spLocks noChangeArrowheads="1"/>
          </p:cNvSpPr>
          <p:nvPr/>
        </p:nvSpPr>
        <p:spPr bwMode="auto">
          <a:xfrm rot="5400000">
            <a:off x="7086600" y="4495800"/>
            <a:ext cx="304800" cy="304800"/>
          </a:xfrm>
          <a:prstGeom prst="rightArrow">
            <a:avLst>
              <a:gd name="adj1" fmla="val 50000"/>
              <a:gd name="adj2" fmla="val 25000"/>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56" name="Line 26"/>
          <p:cNvSpPr>
            <a:spLocks noChangeShapeType="1"/>
          </p:cNvSpPr>
          <p:nvPr/>
        </p:nvSpPr>
        <p:spPr bwMode="auto">
          <a:xfrm>
            <a:off x="5867400" y="4114800"/>
            <a:ext cx="2454275" cy="0"/>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57" name="Text Box 27"/>
          <p:cNvSpPr txBox="1">
            <a:spLocks noChangeArrowheads="1"/>
          </p:cNvSpPr>
          <p:nvPr/>
        </p:nvSpPr>
        <p:spPr bwMode="auto">
          <a:xfrm>
            <a:off x="5562600" y="3973513"/>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0000FF"/>
                </a:solidFill>
              </a:rPr>
              <a:t>3’</a:t>
            </a:r>
          </a:p>
        </p:txBody>
      </p:sp>
      <p:sp>
        <p:nvSpPr>
          <p:cNvPr id="18458" name="Rectangle 28"/>
          <p:cNvSpPr>
            <a:spLocks noChangeArrowheads="1"/>
          </p:cNvSpPr>
          <p:nvPr/>
        </p:nvSpPr>
        <p:spPr bwMode="auto">
          <a:xfrm>
            <a:off x="8016875" y="4038600"/>
            <a:ext cx="304800" cy="762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59" name="Text Box 29"/>
          <p:cNvSpPr txBox="1">
            <a:spLocks noChangeArrowheads="1"/>
          </p:cNvSpPr>
          <p:nvPr/>
        </p:nvSpPr>
        <p:spPr bwMode="auto">
          <a:xfrm>
            <a:off x="8321675" y="3962400"/>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0000FF"/>
                </a:solidFill>
              </a:rPr>
              <a:t>5’</a:t>
            </a:r>
          </a:p>
        </p:txBody>
      </p:sp>
      <p:sp>
        <p:nvSpPr>
          <p:cNvPr id="18460" name="AutoShape 30"/>
          <p:cNvSpPr>
            <a:spLocks noChangeArrowheads="1"/>
          </p:cNvSpPr>
          <p:nvPr/>
        </p:nvSpPr>
        <p:spPr bwMode="auto">
          <a:xfrm rot="5400000">
            <a:off x="7086600" y="4953000"/>
            <a:ext cx="304800" cy="304800"/>
          </a:xfrm>
          <a:prstGeom prst="rightArrow">
            <a:avLst>
              <a:gd name="adj1" fmla="val 50000"/>
              <a:gd name="adj2" fmla="val 25000"/>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61" name="AutoShape 31"/>
          <p:cNvSpPr>
            <a:spLocks noChangeArrowheads="1"/>
          </p:cNvSpPr>
          <p:nvPr/>
        </p:nvSpPr>
        <p:spPr bwMode="auto">
          <a:xfrm rot="5400000">
            <a:off x="7086600" y="5410200"/>
            <a:ext cx="304800" cy="304800"/>
          </a:xfrm>
          <a:prstGeom prst="rightArrow">
            <a:avLst>
              <a:gd name="adj1" fmla="val 50000"/>
              <a:gd name="adj2" fmla="val 25000"/>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62" name="Rectangle 32"/>
          <p:cNvSpPr>
            <a:spLocks noChangeArrowheads="1"/>
          </p:cNvSpPr>
          <p:nvPr/>
        </p:nvSpPr>
        <p:spPr bwMode="auto">
          <a:xfrm>
            <a:off x="6172200" y="5791200"/>
            <a:ext cx="304800" cy="762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63" name="Line 33"/>
          <p:cNvSpPr>
            <a:spLocks noChangeShapeType="1"/>
          </p:cNvSpPr>
          <p:nvPr/>
        </p:nvSpPr>
        <p:spPr bwMode="auto">
          <a:xfrm>
            <a:off x="6477000" y="5867400"/>
            <a:ext cx="1828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64" name="Rectangle 34"/>
          <p:cNvSpPr>
            <a:spLocks noChangeArrowheads="1"/>
          </p:cNvSpPr>
          <p:nvPr/>
        </p:nvSpPr>
        <p:spPr bwMode="auto">
          <a:xfrm>
            <a:off x="8001000" y="5791200"/>
            <a:ext cx="304800" cy="762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65" name="Text Box 35"/>
          <p:cNvSpPr txBox="1">
            <a:spLocks noChangeArrowheads="1"/>
          </p:cNvSpPr>
          <p:nvPr/>
        </p:nvSpPr>
        <p:spPr bwMode="auto">
          <a:xfrm>
            <a:off x="5840413" y="5638800"/>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5’</a:t>
            </a:r>
          </a:p>
        </p:txBody>
      </p:sp>
      <p:sp>
        <p:nvSpPr>
          <p:cNvPr id="18466" name="Text Box 36"/>
          <p:cNvSpPr txBox="1">
            <a:spLocks noChangeArrowheads="1"/>
          </p:cNvSpPr>
          <p:nvPr/>
        </p:nvSpPr>
        <p:spPr bwMode="auto">
          <a:xfrm>
            <a:off x="8382000" y="5638800"/>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3’</a:t>
            </a:r>
          </a:p>
        </p:txBody>
      </p:sp>
      <p:sp>
        <p:nvSpPr>
          <p:cNvPr id="18467" name="Rectangle 37"/>
          <p:cNvSpPr>
            <a:spLocks noChangeArrowheads="1"/>
          </p:cNvSpPr>
          <p:nvPr/>
        </p:nvSpPr>
        <p:spPr bwMode="auto">
          <a:xfrm>
            <a:off x="6172200" y="5943600"/>
            <a:ext cx="304800" cy="762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68" name="Line 38"/>
          <p:cNvSpPr>
            <a:spLocks noChangeShapeType="1"/>
          </p:cNvSpPr>
          <p:nvPr/>
        </p:nvSpPr>
        <p:spPr bwMode="auto">
          <a:xfrm>
            <a:off x="6477000" y="5943600"/>
            <a:ext cx="1828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69" name="Rectangle 39"/>
          <p:cNvSpPr>
            <a:spLocks noChangeArrowheads="1"/>
          </p:cNvSpPr>
          <p:nvPr/>
        </p:nvSpPr>
        <p:spPr bwMode="auto">
          <a:xfrm>
            <a:off x="8001000" y="5943600"/>
            <a:ext cx="304800" cy="762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CA" altLang="en-US" sz="2000"/>
          </a:p>
        </p:txBody>
      </p:sp>
      <p:sp>
        <p:nvSpPr>
          <p:cNvPr id="18470" name="Text Box 40"/>
          <p:cNvSpPr txBox="1">
            <a:spLocks noChangeArrowheads="1"/>
          </p:cNvSpPr>
          <p:nvPr/>
        </p:nvSpPr>
        <p:spPr bwMode="auto">
          <a:xfrm>
            <a:off x="5840413" y="5867400"/>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3’</a:t>
            </a:r>
          </a:p>
        </p:txBody>
      </p:sp>
      <p:sp>
        <p:nvSpPr>
          <p:cNvPr id="18471" name="Text Box 41"/>
          <p:cNvSpPr txBox="1">
            <a:spLocks noChangeArrowheads="1"/>
          </p:cNvSpPr>
          <p:nvPr/>
        </p:nvSpPr>
        <p:spPr bwMode="auto">
          <a:xfrm>
            <a:off x="8382000" y="5867400"/>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5’</a:t>
            </a:r>
          </a:p>
        </p:txBody>
      </p:sp>
      <p:sp>
        <p:nvSpPr>
          <p:cNvPr id="18472" name="Text Box 42"/>
          <p:cNvSpPr txBox="1">
            <a:spLocks noChangeArrowheads="1"/>
          </p:cNvSpPr>
          <p:nvPr/>
        </p:nvSpPr>
        <p:spPr bwMode="auto">
          <a:xfrm>
            <a:off x="7000875" y="1905000"/>
            <a:ext cx="21431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Gene-specific oligomer</a:t>
            </a:r>
          </a:p>
          <a:p>
            <a:pPr eaLnBrk="1" hangingPunct="1">
              <a:spcBef>
                <a:spcPct val="0"/>
              </a:spcBef>
              <a:buFontTx/>
              <a:buNone/>
            </a:pPr>
            <a:r>
              <a:rPr lang="en-US" altLang="en-US" sz="1400"/>
              <a:t>or oligo dT</a:t>
            </a:r>
          </a:p>
        </p:txBody>
      </p:sp>
      <p:sp>
        <p:nvSpPr>
          <p:cNvPr id="18473" name="Text Box 43"/>
          <p:cNvSpPr txBox="1">
            <a:spLocks noChangeArrowheads="1"/>
          </p:cNvSpPr>
          <p:nvPr/>
        </p:nvSpPr>
        <p:spPr bwMode="auto">
          <a:xfrm>
            <a:off x="434975" y="5715000"/>
            <a:ext cx="35274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00FF"/>
                </a:solidFill>
              </a:rPr>
              <a:t>- (need sequence data to </a:t>
            </a:r>
          </a:p>
          <a:p>
            <a:pPr eaLnBrk="1" hangingPunct="1">
              <a:spcBef>
                <a:spcPct val="0"/>
              </a:spcBef>
              <a:buFontTx/>
              <a:buNone/>
            </a:pPr>
            <a:r>
              <a:rPr lang="en-US" altLang="en-US" sz="2000">
                <a:solidFill>
                  <a:srgbClr val="0000FF"/>
                </a:solidFill>
              </a:rPr>
              <a:t>design primers for RT-PCR)</a:t>
            </a:r>
          </a:p>
        </p:txBody>
      </p:sp>
      <p:sp>
        <p:nvSpPr>
          <p:cNvPr id="18474" name="Text Box 44"/>
          <p:cNvSpPr txBox="1">
            <a:spLocks noChangeArrowheads="1"/>
          </p:cNvSpPr>
          <p:nvPr/>
        </p:nvSpPr>
        <p:spPr bwMode="auto">
          <a:xfrm>
            <a:off x="412750" y="4648200"/>
            <a:ext cx="43053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solidFill>
                  <a:srgbClr val="009900"/>
                </a:solidFill>
              </a:rPr>
              <a:t>- then sequence RT- PCR product </a:t>
            </a:r>
          </a:p>
          <a:p>
            <a:pPr eaLnBrk="1" hangingPunct="1">
              <a:spcBef>
                <a:spcPct val="0"/>
              </a:spcBef>
              <a:buFontTx/>
              <a:buNone/>
            </a:pPr>
            <a:r>
              <a:rPr lang="en-US" altLang="en-US" sz="2000">
                <a:solidFill>
                  <a:srgbClr val="009900"/>
                </a:solidFill>
              </a:rPr>
              <a:t>directly (or after cloning)</a:t>
            </a:r>
          </a:p>
        </p:txBody>
      </p:sp>
      <p:sp>
        <p:nvSpPr>
          <p:cNvPr id="18475" name="Line 45"/>
          <p:cNvSpPr>
            <a:spLocks noChangeShapeType="1"/>
          </p:cNvSpPr>
          <p:nvPr/>
        </p:nvSpPr>
        <p:spPr bwMode="auto">
          <a:xfrm>
            <a:off x="4114800" y="512763"/>
            <a:ext cx="1752600" cy="20637"/>
          </a:xfrm>
          <a:prstGeom prst="line">
            <a:avLst/>
          </a:prstGeom>
          <a:noFill/>
          <a:ln w="127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76" name="Text Box 46"/>
          <p:cNvSpPr txBox="1">
            <a:spLocks noChangeArrowheads="1"/>
          </p:cNvSpPr>
          <p:nvPr/>
        </p:nvSpPr>
        <p:spPr bwMode="auto">
          <a:xfrm>
            <a:off x="3810000" y="371475"/>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009900"/>
                </a:solidFill>
              </a:rPr>
              <a:t>5’</a:t>
            </a:r>
          </a:p>
        </p:txBody>
      </p:sp>
      <p:sp>
        <p:nvSpPr>
          <p:cNvPr id="18477" name="Text Box 47"/>
          <p:cNvSpPr txBox="1">
            <a:spLocks noChangeArrowheads="1"/>
          </p:cNvSpPr>
          <p:nvPr/>
        </p:nvSpPr>
        <p:spPr bwMode="auto">
          <a:xfrm>
            <a:off x="5830888" y="360363"/>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009900"/>
                </a:solidFill>
              </a:rPr>
              <a:t>3’</a:t>
            </a:r>
          </a:p>
        </p:txBody>
      </p:sp>
      <p:sp>
        <p:nvSpPr>
          <p:cNvPr id="18478" name="Line 48"/>
          <p:cNvSpPr>
            <a:spLocks noChangeShapeType="1"/>
          </p:cNvSpPr>
          <p:nvPr/>
        </p:nvSpPr>
        <p:spPr bwMode="auto">
          <a:xfrm>
            <a:off x="5486400" y="838200"/>
            <a:ext cx="1752600" cy="20638"/>
          </a:xfrm>
          <a:prstGeom prst="line">
            <a:avLst/>
          </a:prstGeom>
          <a:noFill/>
          <a:ln w="12700">
            <a:solidFill>
              <a:srgbClr val="99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79" name="Text Box 49"/>
          <p:cNvSpPr txBox="1">
            <a:spLocks noChangeArrowheads="1"/>
          </p:cNvSpPr>
          <p:nvPr/>
        </p:nvSpPr>
        <p:spPr bwMode="auto">
          <a:xfrm>
            <a:off x="5181600" y="696913"/>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993300"/>
                </a:solidFill>
              </a:rPr>
              <a:t>5’</a:t>
            </a:r>
          </a:p>
        </p:txBody>
      </p:sp>
      <p:sp>
        <p:nvSpPr>
          <p:cNvPr id="18480" name="Text Box 50"/>
          <p:cNvSpPr txBox="1">
            <a:spLocks noChangeArrowheads="1"/>
          </p:cNvSpPr>
          <p:nvPr/>
        </p:nvSpPr>
        <p:spPr bwMode="auto">
          <a:xfrm>
            <a:off x="7202488" y="685800"/>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993300"/>
                </a:solidFill>
              </a:rPr>
              <a:t>3’</a:t>
            </a:r>
          </a:p>
        </p:txBody>
      </p:sp>
      <p:sp>
        <p:nvSpPr>
          <p:cNvPr id="18481" name="Line 51"/>
          <p:cNvSpPr>
            <a:spLocks noChangeShapeType="1"/>
          </p:cNvSpPr>
          <p:nvPr/>
        </p:nvSpPr>
        <p:spPr bwMode="auto">
          <a:xfrm>
            <a:off x="6553200" y="381000"/>
            <a:ext cx="1752600" cy="20638"/>
          </a:xfrm>
          <a:prstGeom prst="line">
            <a:avLst/>
          </a:prstGeom>
          <a:noFill/>
          <a:ln w="12700">
            <a:solidFill>
              <a:srgbClr val="FF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82" name="Text Box 52"/>
          <p:cNvSpPr txBox="1">
            <a:spLocks noChangeArrowheads="1"/>
          </p:cNvSpPr>
          <p:nvPr/>
        </p:nvSpPr>
        <p:spPr bwMode="auto">
          <a:xfrm>
            <a:off x="6248400" y="239713"/>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FF00FF"/>
                </a:solidFill>
              </a:rPr>
              <a:t>5’</a:t>
            </a:r>
          </a:p>
        </p:txBody>
      </p:sp>
      <p:sp>
        <p:nvSpPr>
          <p:cNvPr id="18483" name="Text Box 53"/>
          <p:cNvSpPr txBox="1">
            <a:spLocks noChangeArrowheads="1"/>
          </p:cNvSpPr>
          <p:nvPr/>
        </p:nvSpPr>
        <p:spPr bwMode="auto">
          <a:xfrm>
            <a:off x="8269288" y="228600"/>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solidFill>
                  <a:srgbClr val="FF00FF"/>
                </a:solidFill>
              </a:rPr>
              <a:t>3’</a:t>
            </a:r>
          </a:p>
        </p:txBody>
      </p:sp>
      <p:sp>
        <p:nvSpPr>
          <p:cNvPr id="18484" name="Text Box 54"/>
          <p:cNvSpPr txBox="1">
            <a:spLocks noChangeArrowheads="1"/>
          </p:cNvSpPr>
          <p:nvPr/>
        </p:nvSpPr>
        <p:spPr bwMode="auto">
          <a:xfrm>
            <a:off x="6261100" y="6410325"/>
            <a:ext cx="2470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0"/>
              <a:t>(see p.142, Chapter 5)</a:t>
            </a:r>
          </a:p>
        </p:txBody>
      </p:sp>
      <p:sp>
        <p:nvSpPr>
          <p:cNvPr id="18485" name="Text Box 47"/>
          <p:cNvSpPr txBox="1">
            <a:spLocks noChangeArrowheads="1"/>
          </p:cNvSpPr>
          <p:nvPr/>
        </p:nvSpPr>
        <p:spPr bwMode="auto">
          <a:xfrm>
            <a:off x="152400" y="1981200"/>
            <a:ext cx="2133600" cy="649288"/>
          </a:xfrm>
          <a:prstGeom prst="rect">
            <a:avLst/>
          </a:prstGeom>
          <a:noFill/>
          <a:ln w="9525">
            <a:solidFill>
              <a:schemeClr val="tx1"/>
            </a:solidFill>
            <a:miter lim="800000"/>
            <a:headEnd/>
            <a:tailEnd/>
          </a:ln>
          <a:effec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1200"/>
              <a:t>total population of poly A+ RNAs (for euk) or total RNA (for bacteria)</a:t>
            </a:r>
          </a:p>
        </p:txBody>
      </p:sp>
    </p:spTree>
    <p:extLst>
      <p:ext uri="{BB962C8B-B14F-4D97-AF65-F5344CB8AC3E}">
        <p14:creationId xmlns:p14="http://schemas.microsoft.com/office/powerpoint/2010/main" val="1766683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493713" y="396875"/>
            <a:ext cx="4648200"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000" smtClean="0">
                <a:solidFill>
                  <a:srgbClr val="0000FF"/>
                </a:solidFill>
                <a:latin typeface="+mn-lt"/>
              </a:rPr>
              <a:t>Choice of primer for cDNA synthesis</a:t>
            </a:r>
          </a:p>
        </p:txBody>
      </p:sp>
      <p:sp>
        <p:nvSpPr>
          <p:cNvPr id="3" name="Text Box 5"/>
          <p:cNvSpPr txBox="1">
            <a:spLocks noChangeArrowheads="1"/>
          </p:cNvSpPr>
          <p:nvPr/>
        </p:nvSpPr>
        <p:spPr bwMode="auto">
          <a:xfrm>
            <a:off x="833438" y="1000125"/>
            <a:ext cx="6399212"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1. oligo </a:t>
            </a:r>
            <a:r>
              <a:rPr lang="en-US" altLang="en-US" sz="1800" dirty="0" err="1" smtClean="0">
                <a:latin typeface="+mn-lt"/>
              </a:rPr>
              <a:t>dT</a:t>
            </a:r>
            <a:r>
              <a:rPr lang="en-US" altLang="en-US" sz="1800" dirty="0" smtClean="0">
                <a:latin typeface="+mn-lt"/>
              </a:rPr>
              <a:t> - anneals to </a:t>
            </a:r>
            <a:r>
              <a:rPr lang="en-US" altLang="en-US" sz="1800" dirty="0" err="1" smtClean="0">
                <a:latin typeface="+mn-lt"/>
              </a:rPr>
              <a:t>polyA</a:t>
            </a:r>
            <a:r>
              <a:rPr lang="en-US" altLang="en-US" sz="1800" dirty="0" smtClean="0">
                <a:latin typeface="+mn-lt"/>
              </a:rPr>
              <a:t> tail of mRNA (if eukaryotic)</a:t>
            </a:r>
          </a:p>
        </p:txBody>
      </p:sp>
      <p:grpSp>
        <p:nvGrpSpPr>
          <p:cNvPr id="19460" name="Group 2"/>
          <p:cNvGrpSpPr>
            <a:grpSpLocks/>
          </p:cNvGrpSpPr>
          <p:nvPr/>
        </p:nvGrpSpPr>
        <p:grpSpPr bwMode="auto">
          <a:xfrm>
            <a:off x="2447925" y="1419225"/>
            <a:ext cx="3217863" cy="598488"/>
            <a:chOff x="5776118" y="1435458"/>
            <a:chExt cx="3217176" cy="597576"/>
          </a:xfrm>
        </p:grpSpPr>
        <p:sp>
          <p:nvSpPr>
            <p:cNvPr id="5" name="Line 6"/>
            <p:cNvSpPr>
              <a:spLocks noChangeShapeType="1"/>
            </p:cNvSpPr>
            <p:nvPr/>
          </p:nvSpPr>
          <p:spPr bwMode="auto">
            <a:xfrm flipV="1">
              <a:off x="6130055" y="1617743"/>
              <a:ext cx="1760161" cy="11095"/>
            </a:xfrm>
            <a:prstGeom prst="line">
              <a:avLst/>
            </a:prstGeom>
            <a:noFill/>
            <a:ln w="28575">
              <a:solidFill>
                <a:srgbClr val="FF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CA">
                <a:latin typeface="+mn-lt"/>
              </a:endParaRPr>
            </a:p>
          </p:txBody>
        </p:sp>
        <p:sp>
          <p:nvSpPr>
            <p:cNvPr id="6" name="Text Box 7"/>
            <p:cNvSpPr txBox="1">
              <a:spLocks noChangeArrowheads="1"/>
            </p:cNvSpPr>
            <p:nvPr/>
          </p:nvSpPr>
          <p:spPr bwMode="auto">
            <a:xfrm>
              <a:off x="5776118" y="1475086"/>
              <a:ext cx="331717" cy="305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FF33CC"/>
                  </a:solidFill>
                  <a:latin typeface="+mn-lt"/>
                </a:rPr>
                <a:t>5’</a:t>
              </a:r>
            </a:p>
          </p:txBody>
        </p:sp>
        <p:sp>
          <p:nvSpPr>
            <p:cNvPr id="7" name="Text Box 8"/>
            <p:cNvSpPr txBox="1">
              <a:spLocks noChangeArrowheads="1"/>
            </p:cNvSpPr>
            <p:nvPr/>
          </p:nvSpPr>
          <p:spPr bwMode="auto">
            <a:xfrm>
              <a:off x="7818795" y="1463989"/>
              <a:ext cx="1006260" cy="247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000" smtClean="0">
                  <a:solidFill>
                    <a:srgbClr val="FF33CC"/>
                  </a:solidFill>
                  <a:latin typeface="+mn-lt"/>
                </a:rPr>
                <a:t>AAAAAAAAn</a:t>
              </a:r>
            </a:p>
          </p:txBody>
        </p:sp>
        <p:sp>
          <p:nvSpPr>
            <p:cNvPr id="8" name="Text Box 7"/>
            <p:cNvSpPr txBox="1">
              <a:spLocks noChangeArrowheads="1"/>
            </p:cNvSpPr>
            <p:nvPr/>
          </p:nvSpPr>
          <p:spPr bwMode="auto">
            <a:xfrm>
              <a:off x="8659990" y="1435458"/>
              <a:ext cx="333304" cy="307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FF33CC"/>
                  </a:solidFill>
                  <a:latin typeface="+mn-lt"/>
                </a:rPr>
                <a:t>3’</a:t>
              </a:r>
            </a:p>
          </p:txBody>
        </p:sp>
        <p:sp>
          <p:nvSpPr>
            <p:cNvPr id="9" name="Text Box 8"/>
            <p:cNvSpPr txBox="1">
              <a:spLocks noChangeArrowheads="1"/>
            </p:cNvSpPr>
            <p:nvPr/>
          </p:nvSpPr>
          <p:spPr bwMode="auto">
            <a:xfrm>
              <a:off x="7829904" y="1700167"/>
              <a:ext cx="1006260" cy="245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000" smtClean="0">
                  <a:solidFill>
                    <a:srgbClr val="006600"/>
                  </a:solidFill>
                  <a:latin typeface="+mn-lt"/>
                </a:rPr>
                <a:t>TTTTTTTTTT </a:t>
              </a:r>
            </a:p>
          </p:txBody>
        </p:sp>
        <p:sp>
          <p:nvSpPr>
            <p:cNvPr id="10" name="Text Box 7"/>
            <p:cNvSpPr txBox="1">
              <a:spLocks noChangeArrowheads="1"/>
            </p:cNvSpPr>
            <p:nvPr/>
          </p:nvSpPr>
          <p:spPr bwMode="auto">
            <a:xfrm>
              <a:off x="8594916" y="1719188"/>
              <a:ext cx="385681" cy="307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006600"/>
                  </a:solidFill>
                  <a:latin typeface="+mn-lt"/>
                </a:rPr>
                <a:t>5’</a:t>
              </a:r>
            </a:p>
          </p:txBody>
        </p:sp>
        <p:sp>
          <p:nvSpPr>
            <p:cNvPr id="11" name="Text Box 7"/>
            <p:cNvSpPr txBox="1">
              <a:spLocks noChangeArrowheads="1"/>
            </p:cNvSpPr>
            <p:nvPr/>
          </p:nvSpPr>
          <p:spPr bwMode="auto">
            <a:xfrm>
              <a:off x="7669602" y="1725528"/>
              <a:ext cx="333304" cy="307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006600"/>
                  </a:solidFill>
                  <a:latin typeface="+mn-lt"/>
                </a:rPr>
                <a:t>3’</a:t>
              </a:r>
            </a:p>
          </p:txBody>
        </p:sp>
        <p:sp>
          <p:nvSpPr>
            <p:cNvPr id="12" name="Line 10"/>
            <p:cNvSpPr>
              <a:spLocks noChangeShapeType="1"/>
            </p:cNvSpPr>
            <p:nvPr/>
          </p:nvSpPr>
          <p:spPr bwMode="auto">
            <a:xfrm flipH="1">
              <a:off x="7418830" y="1788932"/>
              <a:ext cx="30473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CA">
                <a:latin typeface="+mn-lt"/>
              </a:endParaRPr>
            </a:p>
          </p:txBody>
        </p:sp>
      </p:grpSp>
      <p:sp>
        <p:nvSpPr>
          <p:cNvPr id="13" name="Text Box 5"/>
          <p:cNvSpPr txBox="1">
            <a:spLocks noChangeArrowheads="1"/>
          </p:cNvSpPr>
          <p:nvPr/>
        </p:nvSpPr>
        <p:spPr bwMode="auto">
          <a:xfrm>
            <a:off x="6569075" y="2717800"/>
            <a:ext cx="2466975"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smtClean="0">
                <a:latin typeface="+mn-lt"/>
              </a:rPr>
              <a:t>Generates partial copies of mRNAs</a:t>
            </a:r>
          </a:p>
        </p:txBody>
      </p:sp>
      <p:grpSp>
        <p:nvGrpSpPr>
          <p:cNvPr id="19462" name="Group 13"/>
          <p:cNvGrpSpPr>
            <a:grpSpLocks/>
          </p:cNvGrpSpPr>
          <p:nvPr/>
        </p:nvGrpSpPr>
        <p:grpSpPr bwMode="auto">
          <a:xfrm>
            <a:off x="742950" y="3810000"/>
            <a:ext cx="4152900" cy="1228725"/>
            <a:chOff x="742950" y="3810000"/>
            <a:chExt cx="4152900" cy="1228725"/>
          </a:xfrm>
        </p:grpSpPr>
        <p:sp>
          <p:nvSpPr>
            <p:cNvPr id="15" name="Text Box 5"/>
            <p:cNvSpPr txBox="1">
              <a:spLocks noChangeArrowheads="1"/>
            </p:cNvSpPr>
            <p:nvPr/>
          </p:nvSpPr>
          <p:spPr bwMode="auto">
            <a:xfrm>
              <a:off x="742950" y="3810000"/>
              <a:ext cx="3313113"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3. Sequence-specific primer </a:t>
              </a:r>
            </a:p>
          </p:txBody>
        </p:sp>
        <p:grpSp>
          <p:nvGrpSpPr>
            <p:cNvPr id="19485" name="Group 1"/>
            <p:cNvGrpSpPr>
              <a:grpSpLocks/>
            </p:cNvGrpSpPr>
            <p:nvPr/>
          </p:nvGrpSpPr>
          <p:grpSpPr bwMode="auto">
            <a:xfrm>
              <a:off x="2947988" y="4657725"/>
              <a:ext cx="941387" cy="381000"/>
              <a:chOff x="6899275" y="1693348"/>
              <a:chExt cx="941388" cy="381000"/>
            </a:xfrm>
          </p:grpSpPr>
          <p:sp>
            <p:nvSpPr>
              <p:cNvPr id="21" name="Rectangle 9"/>
              <p:cNvSpPr>
                <a:spLocks noChangeArrowheads="1"/>
              </p:cNvSpPr>
              <p:nvPr/>
            </p:nvSpPr>
            <p:spPr bwMode="auto">
              <a:xfrm>
                <a:off x="7204075" y="1693348"/>
                <a:ext cx="304800" cy="1524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CA" altLang="en-US" sz="2000" smtClean="0">
                  <a:latin typeface="+mn-lt"/>
                </a:endParaRPr>
              </a:p>
            </p:txBody>
          </p:sp>
          <p:sp>
            <p:nvSpPr>
              <p:cNvPr id="22" name="Line 10"/>
              <p:cNvSpPr>
                <a:spLocks noChangeShapeType="1"/>
              </p:cNvSpPr>
              <p:nvPr/>
            </p:nvSpPr>
            <p:spPr bwMode="auto">
              <a:xfrm flipH="1">
                <a:off x="6899275" y="1769548"/>
                <a:ext cx="304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CA">
                  <a:latin typeface="+mn-lt"/>
                </a:endParaRPr>
              </a:p>
            </p:txBody>
          </p:sp>
          <p:sp>
            <p:nvSpPr>
              <p:cNvPr id="23" name="Text Box 11"/>
              <p:cNvSpPr txBox="1">
                <a:spLocks noChangeArrowheads="1"/>
              </p:cNvSpPr>
              <p:nvPr/>
            </p:nvSpPr>
            <p:spPr bwMode="auto">
              <a:xfrm>
                <a:off x="7508876" y="1769548"/>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latin typeface="+mn-lt"/>
                  </a:rPr>
                  <a:t>5’</a:t>
                </a:r>
              </a:p>
            </p:txBody>
          </p:sp>
          <p:sp>
            <p:nvSpPr>
              <p:cNvPr id="24" name="Text Box 12"/>
              <p:cNvSpPr txBox="1">
                <a:spLocks noChangeArrowheads="1"/>
              </p:cNvSpPr>
              <p:nvPr/>
            </p:nvSpPr>
            <p:spPr bwMode="auto">
              <a:xfrm>
                <a:off x="6948487" y="1769548"/>
                <a:ext cx="3317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latin typeface="+mn-lt"/>
                  </a:rPr>
                  <a:t>3’</a:t>
                </a:r>
              </a:p>
            </p:txBody>
          </p:sp>
        </p:grpSp>
        <p:sp>
          <p:nvSpPr>
            <p:cNvPr id="17" name="Line 6"/>
            <p:cNvSpPr>
              <a:spLocks noChangeShapeType="1"/>
            </p:cNvSpPr>
            <p:nvPr/>
          </p:nvSpPr>
          <p:spPr bwMode="auto">
            <a:xfrm flipV="1">
              <a:off x="2032000" y="4530725"/>
              <a:ext cx="1760538" cy="11113"/>
            </a:xfrm>
            <a:prstGeom prst="line">
              <a:avLst/>
            </a:prstGeom>
            <a:noFill/>
            <a:ln w="28575">
              <a:solidFill>
                <a:srgbClr val="FF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CA">
                <a:latin typeface="+mn-lt"/>
              </a:endParaRPr>
            </a:p>
          </p:txBody>
        </p:sp>
        <p:sp>
          <p:nvSpPr>
            <p:cNvPr id="18" name="Text Box 7"/>
            <p:cNvSpPr txBox="1">
              <a:spLocks noChangeArrowheads="1"/>
            </p:cNvSpPr>
            <p:nvPr/>
          </p:nvSpPr>
          <p:spPr bwMode="auto">
            <a:xfrm>
              <a:off x="1677988" y="4389438"/>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FF33CC"/>
                  </a:solidFill>
                  <a:latin typeface="+mn-lt"/>
                </a:rPr>
                <a:t>5’</a:t>
              </a:r>
            </a:p>
          </p:txBody>
        </p:sp>
        <p:sp>
          <p:nvSpPr>
            <p:cNvPr id="19" name="Text Box 8"/>
            <p:cNvSpPr txBox="1">
              <a:spLocks noChangeArrowheads="1"/>
            </p:cNvSpPr>
            <p:nvPr/>
          </p:nvSpPr>
          <p:spPr bwMode="auto">
            <a:xfrm>
              <a:off x="3721100" y="4378325"/>
              <a:ext cx="1006475"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000" smtClean="0">
                  <a:solidFill>
                    <a:srgbClr val="FF33CC"/>
                  </a:solidFill>
                  <a:latin typeface="+mn-lt"/>
                </a:rPr>
                <a:t>AAAAAAAAn</a:t>
              </a:r>
            </a:p>
          </p:txBody>
        </p:sp>
        <p:sp>
          <p:nvSpPr>
            <p:cNvPr id="20" name="Text Box 7"/>
            <p:cNvSpPr txBox="1">
              <a:spLocks noChangeArrowheads="1"/>
            </p:cNvSpPr>
            <p:nvPr/>
          </p:nvSpPr>
          <p:spPr bwMode="auto">
            <a:xfrm>
              <a:off x="4562475" y="4349750"/>
              <a:ext cx="333375"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FF33CC"/>
                  </a:solidFill>
                  <a:latin typeface="+mn-lt"/>
                </a:rPr>
                <a:t>3’</a:t>
              </a:r>
            </a:p>
          </p:txBody>
        </p:sp>
      </p:grpSp>
      <p:grpSp>
        <p:nvGrpSpPr>
          <p:cNvPr id="19463" name="Group 24"/>
          <p:cNvGrpSpPr>
            <a:grpSpLocks/>
          </p:cNvGrpSpPr>
          <p:nvPr/>
        </p:nvGrpSpPr>
        <p:grpSpPr bwMode="auto">
          <a:xfrm>
            <a:off x="750888" y="2235200"/>
            <a:ext cx="5572125" cy="1114425"/>
            <a:chOff x="750888" y="2235200"/>
            <a:chExt cx="5572125" cy="1114425"/>
          </a:xfrm>
        </p:grpSpPr>
        <p:sp>
          <p:nvSpPr>
            <p:cNvPr id="26" name="Text Box 5"/>
            <p:cNvSpPr txBox="1">
              <a:spLocks noChangeArrowheads="1"/>
            </p:cNvSpPr>
            <p:nvPr/>
          </p:nvSpPr>
          <p:spPr bwMode="auto">
            <a:xfrm>
              <a:off x="750888" y="2235200"/>
              <a:ext cx="4403725"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2. Random short primers  (</a:t>
              </a:r>
              <a:r>
                <a:rPr lang="en-US" altLang="en-US" sz="1800" dirty="0" err="1" smtClean="0">
                  <a:latin typeface="+mn-lt"/>
                </a:rPr>
                <a:t>eg</a:t>
              </a:r>
              <a:r>
                <a:rPr lang="en-US" altLang="en-US" sz="1800" dirty="0" smtClean="0">
                  <a:latin typeface="+mn-lt"/>
                </a:rPr>
                <a:t>. 6’mers) </a:t>
              </a:r>
            </a:p>
          </p:txBody>
        </p:sp>
        <p:sp>
          <p:nvSpPr>
            <p:cNvPr id="27" name="Line 6"/>
            <p:cNvSpPr>
              <a:spLocks noChangeShapeType="1"/>
            </p:cNvSpPr>
            <p:nvPr/>
          </p:nvSpPr>
          <p:spPr bwMode="auto">
            <a:xfrm flipV="1">
              <a:off x="1797050" y="2933700"/>
              <a:ext cx="3422650" cy="41275"/>
            </a:xfrm>
            <a:prstGeom prst="line">
              <a:avLst/>
            </a:prstGeom>
            <a:noFill/>
            <a:ln w="28575">
              <a:solidFill>
                <a:srgbClr val="FF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CA">
                <a:latin typeface="+mn-lt"/>
              </a:endParaRPr>
            </a:p>
          </p:txBody>
        </p:sp>
        <p:sp>
          <p:nvSpPr>
            <p:cNvPr id="28" name="Text Box 7"/>
            <p:cNvSpPr txBox="1">
              <a:spLocks noChangeArrowheads="1"/>
            </p:cNvSpPr>
            <p:nvPr/>
          </p:nvSpPr>
          <p:spPr bwMode="auto">
            <a:xfrm>
              <a:off x="1506538" y="2822575"/>
              <a:ext cx="3317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FF33CC"/>
                  </a:solidFill>
                  <a:latin typeface="+mn-lt"/>
                </a:rPr>
                <a:t>5’</a:t>
              </a:r>
            </a:p>
          </p:txBody>
        </p:sp>
        <p:sp>
          <p:nvSpPr>
            <p:cNvPr id="29" name="Text Box 8"/>
            <p:cNvSpPr txBox="1">
              <a:spLocks noChangeArrowheads="1"/>
            </p:cNvSpPr>
            <p:nvPr/>
          </p:nvSpPr>
          <p:spPr bwMode="auto">
            <a:xfrm>
              <a:off x="5148263" y="2781300"/>
              <a:ext cx="1006475"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000" smtClean="0">
                  <a:solidFill>
                    <a:srgbClr val="FF33CC"/>
                  </a:solidFill>
                  <a:latin typeface="+mn-lt"/>
                </a:rPr>
                <a:t>AAAAAAAAn</a:t>
              </a:r>
            </a:p>
          </p:txBody>
        </p:sp>
        <p:sp>
          <p:nvSpPr>
            <p:cNvPr id="30" name="Text Box 7"/>
            <p:cNvSpPr txBox="1">
              <a:spLocks noChangeArrowheads="1"/>
            </p:cNvSpPr>
            <p:nvPr/>
          </p:nvSpPr>
          <p:spPr bwMode="auto">
            <a:xfrm>
              <a:off x="5989638" y="2751138"/>
              <a:ext cx="333375"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FF33CC"/>
                  </a:solidFill>
                  <a:latin typeface="+mn-lt"/>
                </a:rPr>
                <a:t>3’</a:t>
              </a:r>
            </a:p>
          </p:txBody>
        </p:sp>
        <p:sp>
          <p:nvSpPr>
            <p:cNvPr id="31" name="Text Box 7"/>
            <p:cNvSpPr txBox="1">
              <a:spLocks noChangeArrowheads="1"/>
            </p:cNvSpPr>
            <p:nvPr/>
          </p:nvSpPr>
          <p:spPr bwMode="auto">
            <a:xfrm>
              <a:off x="4246563" y="3041650"/>
              <a:ext cx="333375"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006600"/>
                  </a:solidFill>
                  <a:latin typeface="+mn-lt"/>
                </a:rPr>
                <a:t>3’</a:t>
              </a:r>
            </a:p>
          </p:txBody>
        </p:sp>
        <p:grpSp>
          <p:nvGrpSpPr>
            <p:cNvPr id="19472" name="Group 15"/>
            <p:cNvGrpSpPr>
              <a:grpSpLocks/>
            </p:cNvGrpSpPr>
            <p:nvPr/>
          </p:nvGrpSpPr>
          <p:grpSpPr bwMode="auto">
            <a:xfrm>
              <a:off x="4056063" y="3016250"/>
              <a:ext cx="1319212" cy="311150"/>
              <a:chOff x="6772013" y="2528861"/>
              <a:chExt cx="1318988" cy="311597"/>
            </a:xfrm>
          </p:grpSpPr>
          <p:sp>
            <p:nvSpPr>
              <p:cNvPr id="41" name="Text Box 8"/>
              <p:cNvSpPr txBox="1">
                <a:spLocks noChangeArrowheads="1"/>
              </p:cNvSpPr>
              <p:nvPr/>
            </p:nvSpPr>
            <p:spPr bwMode="auto">
              <a:xfrm>
                <a:off x="7183105" y="2528861"/>
                <a:ext cx="684097" cy="246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000" smtClean="0">
                    <a:solidFill>
                      <a:srgbClr val="006600"/>
                    </a:solidFill>
                    <a:latin typeface="+mn-lt"/>
                  </a:rPr>
                  <a:t>NNNNN </a:t>
                </a:r>
              </a:p>
            </p:txBody>
          </p:sp>
          <p:sp>
            <p:nvSpPr>
              <p:cNvPr id="42" name="Text Box 7"/>
              <p:cNvSpPr txBox="1">
                <a:spLocks noChangeArrowheads="1"/>
              </p:cNvSpPr>
              <p:nvPr/>
            </p:nvSpPr>
            <p:spPr bwMode="auto">
              <a:xfrm>
                <a:off x="7705305" y="2532041"/>
                <a:ext cx="385696" cy="308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006600"/>
                    </a:solidFill>
                    <a:latin typeface="+mn-lt"/>
                  </a:rPr>
                  <a:t>5’</a:t>
                </a:r>
              </a:p>
            </p:txBody>
          </p:sp>
          <p:sp>
            <p:nvSpPr>
              <p:cNvPr id="43" name="Line 10"/>
              <p:cNvSpPr>
                <a:spLocks noChangeShapeType="1"/>
              </p:cNvSpPr>
              <p:nvPr/>
            </p:nvSpPr>
            <p:spPr bwMode="auto">
              <a:xfrm flipH="1">
                <a:off x="6772013" y="2617889"/>
                <a:ext cx="30474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CA">
                  <a:latin typeface="+mn-lt"/>
                </a:endParaRPr>
              </a:p>
            </p:txBody>
          </p:sp>
        </p:grpSp>
        <p:grpSp>
          <p:nvGrpSpPr>
            <p:cNvPr id="19473" name="Group 41"/>
            <p:cNvGrpSpPr>
              <a:grpSpLocks/>
            </p:cNvGrpSpPr>
            <p:nvPr/>
          </p:nvGrpSpPr>
          <p:grpSpPr bwMode="auto">
            <a:xfrm>
              <a:off x="2855913" y="3035300"/>
              <a:ext cx="1185862" cy="311150"/>
              <a:chOff x="6904745" y="2528861"/>
              <a:chExt cx="1186256" cy="311597"/>
            </a:xfrm>
          </p:grpSpPr>
          <p:sp>
            <p:nvSpPr>
              <p:cNvPr id="38" name="Text Box 8"/>
              <p:cNvSpPr txBox="1">
                <a:spLocks noChangeArrowheads="1"/>
              </p:cNvSpPr>
              <p:nvPr/>
            </p:nvSpPr>
            <p:spPr bwMode="auto">
              <a:xfrm>
                <a:off x="7182649" y="2528861"/>
                <a:ext cx="686028" cy="246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000" smtClean="0">
                    <a:solidFill>
                      <a:srgbClr val="006600"/>
                    </a:solidFill>
                    <a:latin typeface="+mn-lt"/>
                  </a:rPr>
                  <a:t>NNNNN </a:t>
                </a:r>
              </a:p>
            </p:txBody>
          </p:sp>
          <p:sp>
            <p:nvSpPr>
              <p:cNvPr id="39" name="Text Box 7"/>
              <p:cNvSpPr txBox="1">
                <a:spLocks noChangeArrowheads="1"/>
              </p:cNvSpPr>
              <p:nvPr/>
            </p:nvSpPr>
            <p:spPr bwMode="auto">
              <a:xfrm>
                <a:off x="7705111" y="2532041"/>
                <a:ext cx="385890" cy="308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006600"/>
                    </a:solidFill>
                    <a:latin typeface="+mn-lt"/>
                  </a:rPr>
                  <a:t>5’</a:t>
                </a:r>
              </a:p>
            </p:txBody>
          </p:sp>
          <p:sp>
            <p:nvSpPr>
              <p:cNvPr id="40" name="Line 10"/>
              <p:cNvSpPr>
                <a:spLocks noChangeShapeType="1"/>
              </p:cNvSpPr>
              <p:nvPr/>
            </p:nvSpPr>
            <p:spPr bwMode="auto">
              <a:xfrm flipH="1">
                <a:off x="6904745" y="2617889"/>
                <a:ext cx="304901"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CA">
                  <a:latin typeface="+mn-lt"/>
                </a:endParaRPr>
              </a:p>
            </p:txBody>
          </p:sp>
        </p:grpSp>
        <p:grpSp>
          <p:nvGrpSpPr>
            <p:cNvPr id="19474" name="Group 45"/>
            <p:cNvGrpSpPr>
              <a:grpSpLocks/>
            </p:cNvGrpSpPr>
            <p:nvPr/>
          </p:nvGrpSpPr>
          <p:grpSpPr bwMode="auto">
            <a:xfrm>
              <a:off x="1741488" y="2995613"/>
              <a:ext cx="1201737" cy="311150"/>
              <a:chOff x="6889997" y="2528861"/>
              <a:chExt cx="1201004" cy="311597"/>
            </a:xfrm>
          </p:grpSpPr>
          <p:sp>
            <p:nvSpPr>
              <p:cNvPr id="35" name="Text Box 8"/>
              <p:cNvSpPr txBox="1">
                <a:spLocks noChangeArrowheads="1"/>
              </p:cNvSpPr>
              <p:nvPr/>
            </p:nvSpPr>
            <p:spPr bwMode="auto">
              <a:xfrm>
                <a:off x="7183505" y="2528861"/>
                <a:ext cx="683796" cy="246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000" smtClean="0">
                    <a:solidFill>
                      <a:srgbClr val="006600"/>
                    </a:solidFill>
                    <a:latin typeface="+mn-lt"/>
                  </a:rPr>
                  <a:t>NNNNN </a:t>
                </a:r>
              </a:p>
            </p:txBody>
          </p:sp>
          <p:sp>
            <p:nvSpPr>
              <p:cNvPr id="36" name="Text Box 7"/>
              <p:cNvSpPr txBox="1">
                <a:spLocks noChangeArrowheads="1"/>
              </p:cNvSpPr>
              <p:nvPr/>
            </p:nvSpPr>
            <p:spPr bwMode="auto">
              <a:xfrm>
                <a:off x="7705474" y="2532041"/>
                <a:ext cx="385527" cy="308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400" smtClean="0">
                    <a:solidFill>
                      <a:srgbClr val="006600"/>
                    </a:solidFill>
                    <a:latin typeface="+mn-lt"/>
                  </a:rPr>
                  <a:t>5’</a:t>
                </a:r>
              </a:p>
            </p:txBody>
          </p:sp>
          <p:sp>
            <p:nvSpPr>
              <p:cNvPr id="37" name="Line 10"/>
              <p:cNvSpPr>
                <a:spLocks noChangeShapeType="1"/>
              </p:cNvSpPr>
              <p:nvPr/>
            </p:nvSpPr>
            <p:spPr bwMode="auto">
              <a:xfrm flipH="1">
                <a:off x="6889997" y="2617889"/>
                <a:ext cx="304614"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CA">
                  <a:latin typeface="+mn-lt"/>
                </a:endParaRPr>
              </a:p>
            </p:txBody>
          </p:sp>
        </p:grpSp>
      </p:grpSp>
      <p:sp>
        <p:nvSpPr>
          <p:cNvPr id="44" name="Text Box 5"/>
          <p:cNvSpPr txBox="1">
            <a:spLocks noChangeArrowheads="1"/>
          </p:cNvSpPr>
          <p:nvPr/>
        </p:nvSpPr>
        <p:spPr bwMode="auto">
          <a:xfrm>
            <a:off x="5219700" y="4302125"/>
            <a:ext cx="3078163"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Generates cDNA just for specific gene of interest</a:t>
            </a:r>
          </a:p>
        </p:txBody>
      </p:sp>
      <p:sp>
        <p:nvSpPr>
          <p:cNvPr id="45" name="Text Box 5"/>
          <p:cNvSpPr txBox="1">
            <a:spLocks noChangeArrowheads="1"/>
          </p:cNvSpPr>
          <p:nvPr/>
        </p:nvSpPr>
        <p:spPr bwMode="auto">
          <a:xfrm>
            <a:off x="5886450" y="1539875"/>
            <a:ext cx="2787650"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1800" dirty="0" smtClean="0">
                <a:latin typeface="+mn-lt"/>
              </a:rPr>
              <a:t>Generates copies of all mRNAs present</a:t>
            </a:r>
          </a:p>
        </p:txBody>
      </p:sp>
    </p:spTree>
    <p:extLst>
      <p:ext uri="{BB962C8B-B14F-4D97-AF65-F5344CB8AC3E}">
        <p14:creationId xmlns:p14="http://schemas.microsoft.com/office/powerpoint/2010/main" val="23543716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Model PCR plot"/>
          <p:cNvPicPr>
            <a:picLocks noChangeAspect="1" noChangeArrowheads="1"/>
          </p:cNvPicPr>
          <p:nvPr/>
        </p:nvPicPr>
        <p:blipFill>
          <a:blip r:embed="rId2">
            <a:extLst>
              <a:ext uri="{28A0092B-C50C-407E-A947-70E740481C1C}">
                <a14:useLocalDpi xmlns:a14="http://schemas.microsoft.com/office/drawing/2010/main" val="0"/>
              </a:ext>
            </a:extLst>
          </a:blip>
          <a:srcRect t="11099"/>
          <a:stretch>
            <a:fillRect/>
          </a:stretch>
        </p:blipFill>
        <p:spPr bwMode="auto">
          <a:xfrm>
            <a:off x="474663" y="1520825"/>
            <a:ext cx="4383087" cy="377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1"/>
          <p:cNvSpPr>
            <a:spLocks noChangeArrowheads="1"/>
          </p:cNvSpPr>
          <p:nvPr/>
        </p:nvSpPr>
        <p:spPr bwMode="auto">
          <a:xfrm>
            <a:off x="130175" y="6351588"/>
            <a:ext cx="56245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200"/>
              <a:t>http://www.ncbi.nlm.nih.gov/projects/genome/probe/doc/TechQPCR.shtml</a:t>
            </a:r>
          </a:p>
        </p:txBody>
      </p:sp>
      <p:sp>
        <p:nvSpPr>
          <p:cNvPr id="20484" name="Rectangle 2"/>
          <p:cNvSpPr>
            <a:spLocks noChangeArrowheads="1"/>
          </p:cNvSpPr>
          <p:nvPr/>
        </p:nvSpPr>
        <p:spPr bwMode="auto">
          <a:xfrm>
            <a:off x="669925" y="300038"/>
            <a:ext cx="73850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2000" dirty="0">
                <a:solidFill>
                  <a:srgbClr val="0000FF"/>
                </a:solidFill>
              </a:rPr>
              <a:t>Real-time quantitative </a:t>
            </a:r>
            <a:r>
              <a:rPr lang="en-CA" altLang="en-US" sz="2000" dirty="0" smtClean="0">
                <a:solidFill>
                  <a:srgbClr val="0000FF"/>
                </a:solidFill>
              </a:rPr>
              <a:t>qPCR</a:t>
            </a:r>
            <a:endParaRPr lang="en-CA" altLang="en-US" sz="2000" dirty="0">
              <a:solidFill>
                <a:srgbClr val="0000FF"/>
              </a:solidFill>
            </a:endParaRPr>
          </a:p>
        </p:txBody>
      </p:sp>
      <p:sp>
        <p:nvSpPr>
          <p:cNvPr id="20485" name="Rectangle 3"/>
          <p:cNvSpPr>
            <a:spLocks noChangeArrowheads="1"/>
          </p:cNvSpPr>
          <p:nvPr/>
        </p:nvSpPr>
        <p:spPr bwMode="auto">
          <a:xfrm>
            <a:off x="5651500" y="2817813"/>
            <a:ext cx="2595563" cy="338137"/>
          </a:xfrm>
          <a:prstGeom prst="rect">
            <a:avLst/>
          </a:prstGeom>
          <a:noFill/>
          <a:ln w="9525">
            <a:solidFill>
              <a:schemeClr val="tx1"/>
            </a:solidFill>
            <a:miter lim="800000"/>
            <a:headEnd/>
            <a:tailEnd/>
          </a:ln>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600"/>
              <a:t>eg. SYBR green, TaqMan</a:t>
            </a:r>
          </a:p>
        </p:txBody>
      </p:sp>
      <p:pic>
        <p:nvPicPr>
          <p:cNvPr id="20486" name="Picture 6" descr="http://www.labsupplymall.com/images/FastAQ.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9025" y="3390900"/>
            <a:ext cx="4102100" cy="251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TextBox 5"/>
          <p:cNvSpPr txBox="1">
            <a:spLocks noChangeArrowheads="1"/>
          </p:cNvSpPr>
          <p:nvPr/>
        </p:nvSpPr>
        <p:spPr bwMode="auto">
          <a:xfrm>
            <a:off x="6256338" y="6029325"/>
            <a:ext cx="2616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200"/>
              <a:t>RFU = relative fluorescence units</a:t>
            </a:r>
          </a:p>
          <a:p>
            <a:pPr eaLnBrk="1" hangingPunct="1">
              <a:spcBef>
                <a:spcPct val="0"/>
              </a:spcBef>
              <a:buFontTx/>
              <a:buNone/>
            </a:pPr>
            <a:r>
              <a:rPr lang="en-CA" altLang="en-US" sz="1200"/>
              <a:t>NTC = no template control</a:t>
            </a:r>
          </a:p>
        </p:txBody>
      </p:sp>
      <p:sp>
        <p:nvSpPr>
          <p:cNvPr id="20488" name="Rectangle 6"/>
          <p:cNvSpPr>
            <a:spLocks noChangeArrowheads="1"/>
          </p:cNvSpPr>
          <p:nvPr/>
        </p:nvSpPr>
        <p:spPr bwMode="auto">
          <a:xfrm>
            <a:off x="228600" y="5251450"/>
            <a:ext cx="3032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200"/>
              <a:t>ΔRn : increment of fluorescent signal at each time point</a:t>
            </a:r>
          </a:p>
        </p:txBody>
      </p:sp>
      <p:sp>
        <p:nvSpPr>
          <p:cNvPr id="20489" name="Rectangle 8"/>
          <p:cNvSpPr>
            <a:spLocks noChangeArrowheads="1"/>
          </p:cNvSpPr>
          <p:nvPr/>
        </p:nvSpPr>
        <p:spPr bwMode="auto">
          <a:xfrm>
            <a:off x="5094288" y="1527175"/>
            <a:ext cx="41465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800"/>
              <a:t>- detection and measurement of products generated during each cycle of PCR by using a reporter fluorescent probe </a:t>
            </a:r>
          </a:p>
        </p:txBody>
      </p:sp>
      <p:sp>
        <p:nvSpPr>
          <p:cNvPr id="20490" name="TextBox 9"/>
          <p:cNvSpPr txBox="1">
            <a:spLocks noChangeArrowheads="1"/>
          </p:cNvSpPr>
          <p:nvPr/>
        </p:nvSpPr>
        <p:spPr bwMode="auto">
          <a:xfrm>
            <a:off x="130175" y="6553200"/>
            <a:ext cx="21923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200"/>
              <a:t>NCBI Technologies website</a:t>
            </a:r>
          </a:p>
        </p:txBody>
      </p:sp>
      <p:sp>
        <p:nvSpPr>
          <p:cNvPr id="20491" name="Rectangle 10"/>
          <p:cNvSpPr>
            <a:spLocks noChangeArrowheads="1"/>
          </p:cNvSpPr>
          <p:nvPr/>
        </p:nvSpPr>
        <p:spPr bwMode="auto">
          <a:xfrm>
            <a:off x="228600" y="5683250"/>
            <a:ext cx="33067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200"/>
              <a:t>CT : PCR cycle number where reporter fluorescence is greater than threshold</a:t>
            </a:r>
          </a:p>
        </p:txBody>
      </p:sp>
      <p:sp>
        <p:nvSpPr>
          <p:cNvPr id="20492" name="Rectangle 11"/>
          <p:cNvSpPr>
            <a:spLocks noChangeArrowheads="1"/>
          </p:cNvSpPr>
          <p:nvPr/>
        </p:nvSpPr>
        <p:spPr bwMode="auto">
          <a:xfrm>
            <a:off x="762000" y="827088"/>
            <a:ext cx="80232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CA" altLang="en-US" sz="1800"/>
              <a:t>- to measure relative or absolute amount of mRNA present in different tissue types/developmental stages/environmental conditions…</a:t>
            </a:r>
          </a:p>
        </p:txBody>
      </p:sp>
    </p:spTree>
    <p:extLst>
      <p:ext uri="{BB962C8B-B14F-4D97-AF65-F5344CB8AC3E}">
        <p14:creationId xmlns:p14="http://schemas.microsoft.com/office/powerpoint/2010/main" val="1552479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1674</TotalTime>
  <Words>2915</Words>
  <Application>Microsoft Macintosh PowerPoint</Application>
  <PresentationFormat>On-screen Show (4:3)</PresentationFormat>
  <Paragraphs>502</Paragraphs>
  <Slides>28</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Calibri</vt:lpstr>
      <vt:lpstr>Comic Sans MS</vt:lpstr>
      <vt:lpstr>Symbol</vt:lpstr>
      <vt:lpstr>Wingdings</vt:lpstr>
      <vt:lpstr>Arial</vt:lpstr>
      <vt:lpstr>Office Theme</vt:lpstr>
      <vt:lpstr>Lecture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BCH2333</dc:title>
  <dc:creator>uOttawa Employee</dc:creator>
  <cp:lastModifiedBy>Jessica Garnier</cp:lastModifiedBy>
  <cp:revision>84</cp:revision>
  <cp:lastPrinted>2017-09-08T03:29:14Z</cp:lastPrinted>
  <dcterms:created xsi:type="dcterms:W3CDTF">2015-01-13T02:21:27Z</dcterms:created>
  <dcterms:modified xsi:type="dcterms:W3CDTF">2018-09-08T12:37:47Z</dcterms:modified>
</cp:coreProperties>
</file>