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59" r:id="rId1"/>
  </p:sldMasterIdLst>
  <p:notesMasterIdLst>
    <p:notesMasterId r:id="rId11"/>
  </p:notesMasterIdLst>
  <p:sldIdLst>
    <p:sldId id="256" r:id="rId2"/>
    <p:sldId id="257" r:id="rId3"/>
    <p:sldId id="258" r:id="rId4"/>
    <p:sldId id="260" r:id="rId5"/>
    <p:sldId id="261" r:id="rId6"/>
    <p:sldId id="262" r:id="rId7"/>
    <p:sldId id="263" r:id="rId8"/>
    <p:sldId id="259" r:id="rId9"/>
    <p:sldId id="264" r:id="rId10"/>
  </p:sldIdLst>
  <p:sldSz cx="9144000" cy="5143500" type="screen16x9"/>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18" autoAdjust="0"/>
    <p:restoredTop sz="75771" autoAdjust="0"/>
  </p:normalViewPr>
  <p:slideViewPr>
    <p:cSldViewPr>
      <p:cViewPr varScale="1">
        <p:scale>
          <a:sx n="117" d="100"/>
          <a:sy n="117" d="100"/>
        </p:scale>
        <p:origin x="1336" y="16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A8ADFD5B-A66C-449C-B6E8-FB716D07777D}" type="datetimeFigureOut">
              <a:rPr lang="en-US" smtClean="0"/>
              <a:pPr/>
              <a:t>2/10/17</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rtlCol="0" anchor="ctr"/>
          <a:lstStyle>
            <a:extLst/>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CA5D3BF3-D352-46FC-8343-31F56E6730EA}" type="slidenum">
              <a:rPr lang="en-US" smtClean="0"/>
              <a:pPr/>
              <a:t>‹#›</a:t>
            </a:fld>
            <a:endParaRPr lang="en-US" dirty="0"/>
          </a:p>
        </p:txBody>
      </p:sp>
    </p:spTree>
    <p:extLst>
      <p:ext uri="{BB962C8B-B14F-4D97-AF65-F5344CB8AC3E}">
        <p14:creationId xmlns:p14="http://schemas.microsoft.com/office/powerpoint/2010/main" val="33252956"/>
      </p:ext>
    </p:extLst>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noRot="1" noChangeAspect="1"/>
          </p:cNvSpPr>
          <p:nvPr>
            <p:ph type="sldImg"/>
          </p:nvPr>
        </p:nvSpPr>
        <p:spPr/>
      </p:sp>
      <p:sp>
        <p:nvSpPr>
          <p:cNvPr id="3" name="Rectangle 2"/>
          <p:cNvSpPr>
            <a:spLocks noGrp="1"/>
          </p:cNvSpPr>
          <p:nvPr>
            <p:ph type="body" idx="1"/>
          </p:nvPr>
        </p:nvSpPr>
        <p:spPr/>
        <p:txBody>
          <a:bodyPr/>
          <a:lstStyle>
            <a:extLst/>
          </a:lstStyle>
          <a:p>
            <a:r>
              <a:rPr lang="en-US" dirty="0" smtClean="0"/>
              <a:t>Look</a:t>
            </a:r>
            <a:r>
              <a:rPr lang="en-US" baseline="0" dirty="0" smtClean="0"/>
              <a:t> at fruits of Belmont process and principles it produces</a:t>
            </a:r>
            <a:endParaRPr lang="en-US" dirty="0"/>
          </a:p>
        </p:txBody>
      </p:sp>
      <p:sp>
        <p:nvSpPr>
          <p:cNvPr id="4" name="Rectangle 3"/>
          <p:cNvSpPr>
            <a:spLocks noGrp="1"/>
          </p:cNvSpPr>
          <p:nvPr>
            <p:ph type="sldNum" sz="quarter" idx="10"/>
          </p:nvPr>
        </p:nvSpPr>
        <p:spPr/>
        <p:txBody>
          <a:bodyPr/>
          <a:lstStyle>
            <a:extLst/>
          </a:lstStyle>
          <a:p>
            <a:fld id="{CA5D3BF3-D352-46FC-8343-31F56E6730EA}"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Greek physician </a:t>
            </a:r>
            <a:r>
              <a:rPr lang="mr-IN" dirty="0" smtClean="0"/>
              <a:t>–</a:t>
            </a:r>
            <a:r>
              <a:rPr lang="en-US" dirty="0" smtClean="0"/>
              <a:t> around</a:t>
            </a:r>
            <a:r>
              <a:rPr lang="en-US" baseline="0" dirty="0" smtClean="0"/>
              <a:t> the time of Aristotle and Socrates -- presumably has something to do with healing and something to do with knowledge of the body</a:t>
            </a:r>
          </a:p>
          <a:p>
            <a:r>
              <a:rPr lang="en-US" baseline="0" dirty="0" smtClean="0"/>
              <a:t>Fingers get terribly swollen</a:t>
            </a:r>
          </a:p>
          <a:p>
            <a:r>
              <a:rPr lang="en-US" baseline="0" dirty="0" smtClean="0"/>
              <a:t>Most common for Hippocratic Oath</a:t>
            </a:r>
          </a:p>
          <a:p>
            <a:r>
              <a:rPr lang="en-US" baseline="0" dirty="0" smtClean="0"/>
              <a:t>Hippocrates did not actually say do no harm </a:t>
            </a:r>
            <a:r>
              <a:rPr lang="mr-IN" baseline="0" dirty="0" smtClean="0"/>
              <a:t>–</a:t>
            </a:r>
            <a:r>
              <a:rPr lang="en-US" baseline="0" dirty="0" smtClean="0"/>
              <a:t> but it is buried somewhere in there </a:t>
            </a:r>
            <a:r>
              <a:rPr lang="mr-IN" baseline="0" dirty="0" smtClean="0"/>
              <a:t>–</a:t>
            </a:r>
            <a:r>
              <a:rPr lang="en-US" baseline="0" dirty="0" smtClean="0"/>
              <a:t> “never with a view to injury or wrongdoing”</a:t>
            </a:r>
          </a:p>
          <a:p>
            <a:r>
              <a:rPr lang="en-US" baseline="0" dirty="0" smtClean="0"/>
              <a:t>Pessary = some sort of contraceptive? </a:t>
            </a:r>
          </a:p>
          <a:p>
            <a:r>
              <a:rPr lang="en-US" baseline="0" dirty="0" smtClean="0"/>
              <a:t>Interesting that bioethical issue of abortion goes all the way back to Hippocrates</a:t>
            </a:r>
          </a:p>
          <a:p>
            <a:endParaRPr lang="en-US" baseline="0" dirty="0" smtClean="0"/>
          </a:p>
          <a:p>
            <a:r>
              <a:rPr lang="en-US" baseline="0" dirty="0" smtClean="0"/>
              <a:t>Hippocrates seen as educated physician, patient seen as ignorant</a:t>
            </a:r>
          </a:p>
          <a:p>
            <a:r>
              <a:rPr lang="en-US" baseline="0" dirty="0" smtClean="0"/>
              <a:t>Highly divided in aristocratic society so whatever doctor said was right </a:t>
            </a:r>
          </a:p>
          <a:p>
            <a:r>
              <a:rPr lang="en-US" baseline="0" dirty="0" smtClean="0"/>
              <a:t>Rise of middle class has been rise of 20</a:t>
            </a:r>
            <a:r>
              <a:rPr lang="en-US" baseline="30000" dirty="0" smtClean="0"/>
              <a:t>th</a:t>
            </a:r>
            <a:r>
              <a:rPr lang="en-US" baseline="0" dirty="0" smtClean="0"/>
              <a:t> century phenomenon </a:t>
            </a:r>
            <a:r>
              <a:rPr lang="mr-IN" baseline="0" dirty="0" smtClean="0"/>
              <a:t>–</a:t>
            </a:r>
            <a:r>
              <a:rPr lang="en-US" baseline="0" dirty="0" smtClean="0"/>
              <a:t> before was upper class and huge lower class</a:t>
            </a:r>
          </a:p>
          <a:p>
            <a:r>
              <a:rPr lang="en-US" baseline="0" dirty="0" smtClean="0"/>
              <a:t>Attitude was ”wow this person is helping me, I’m going to defer doctor knows best because they must be so much smarter than me”</a:t>
            </a:r>
          </a:p>
          <a:p>
            <a:r>
              <a:rPr lang="en-US" baseline="0" dirty="0" smtClean="0"/>
              <a:t>Still today we have quite a lot of respect for medical community</a:t>
            </a:r>
          </a:p>
          <a:p>
            <a:r>
              <a:rPr lang="en-US" baseline="0" dirty="0" smtClean="0"/>
              <a:t>Patient will be </a:t>
            </a:r>
            <a:r>
              <a:rPr lang="en-US" baseline="0" dirty="0" err="1" smtClean="0"/>
              <a:t>relavently</a:t>
            </a:r>
            <a:r>
              <a:rPr lang="en-US" baseline="0" dirty="0" smtClean="0"/>
              <a:t> ignorant for </a:t>
            </a:r>
            <a:r>
              <a:rPr lang="en-US" baseline="0" dirty="0" err="1" smtClean="0"/>
              <a:t>forseebale</a:t>
            </a:r>
            <a:r>
              <a:rPr lang="en-US" baseline="0" dirty="0" smtClean="0"/>
              <a:t> future</a:t>
            </a:r>
          </a:p>
          <a:p>
            <a:endParaRPr lang="en-US" baseline="0" dirty="0" smtClean="0"/>
          </a:p>
        </p:txBody>
      </p:sp>
      <p:sp>
        <p:nvSpPr>
          <p:cNvPr id="4" name="Slide Number Placeholder 3"/>
          <p:cNvSpPr>
            <a:spLocks noGrp="1"/>
          </p:cNvSpPr>
          <p:nvPr>
            <p:ph type="sldNum" sz="quarter" idx="10"/>
          </p:nvPr>
        </p:nvSpPr>
        <p:spPr/>
        <p:txBody>
          <a:bodyPr/>
          <a:lstStyle/>
          <a:p>
            <a:fld id="{CA5D3BF3-D352-46FC-8343-31F56E6730EA}" type="slidenum">
              <a:rPr lang="en-US" smtClean="0"/>
              <a:pPr/>
              <a:t>2</a:t>
            </a:fld>
            <a:endParaRPr lang="en-US" dirty="0"/>
          </a:p>
        </p:txBody>
      </p:sp>
    </p:spTree>
    <p:extLst>
      <p:ext uri="{BB962C8B-B14F-4D97-AF65-F5344CB8AC3E}">
        <p14:creationId xmlns:p14="http://schemas.microsoft.com/office/powerpoint/2010/main" val="1502951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Doesn</a:t>
            </a:r>
            <a:r>
              <a:rPr lang="mr-IN" dirty="0" smtClean="0"/>
              <a:t>’</a:t>
            </a:r>
            <a:r>
              <a:rPr lang="en-US" dirty="0" smtClean="0"/>
              <a:t>t seem radical</a:t>
            </a:r>
            <a:r>
              <a:rPr lang="en-US" baseline="0" dirty="0" smtClean="0"/>
              <a:t> or informative </a:t>
            </a:r>
            <a:r>
              <a:rPr lang="mr-IN" baseline="0" dirty="0" smtClean="0"/>
              <a:t>–</a:t>
            </a:r>
            <a:r>
              <a:rPr lang="en-US" baseline="0" dirty="0" smtClean="0"/>
              <a:t> just seem smatter-of-fact and usual </a:t>
            </a:r>
          </a:p>
          <a:p>
            <a:r>
              <a:rPr lang="en-US" baseline="0" dirty="0" smtClean="0"/>
              <a:t>Med professional is not looking after his own interest </a:t>
            </a:r>
            <a:r>
              <a:rPr lang="mr-IN" baseline="0" dirty="0" smtClean="0"/>
              <a:t>–</a:t>
            </a:r>
            <a:r>
              <a:rPr lang="en-US" baseline="0" dirty="0" smtClean="0"/>
              <a:t> not </a:t>
            </a:r>
            <a:r>
              <a:rPr lang="en-US" baseline="0" dirty="0" smtClean="0"/>
              <a:t>taking </a:t>
            </a:r>
            <a:r>
              <a:rPr lang="en-US" baseline="0" dirty="0" smtClean="0"/>
              <a:t>gifts or perks, not trying to get patients to enroll in dangerous studies</a:t>
            </a:r>
          </a:p>
          <a:p>
            <a:r>
              <a:rPr lang="en-US" baseline="0" dirty="0" smtClean="0"/>
              <a:t>State maintains sense of justice and fairness </a:t>
            </a:r>
            <a:r>
              <a:rPr lang="mr-IN" baseline="0" dirty="0" smtClean="0"/>
              <a:t>–</a:t>
            </a:r>
            <a:r>
              <a:rPr lang="en-US" baseline="0" dirty="0" smtClean="0"/>
              <a:t> medical resources allocated fairly</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CA5D3BF3-D352-46FC-8343-31F56E6730EA}" type="slidenum">
              <a:rPr lang="en-US" smtClean="0"/>
              <a:pPr/>
              <a:t>3</a:t>
            </a:fld>
            <a:endParaRPr lang="en-US" dirty="0"/>
          </a:p>
        </p:txBody>
      </p:sp>
    </p:spTree>
    <p:extLst>
      <p:ext uri="{BB962C8B-B14F-4D97-AF65-F5344CB8AC3E}">
        <p14:creationId xmlns:p14="http://schemas.microsoft.com/office/powerpoint/2010/main" val="13310520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dirty="0" smtClean="0"/>
              <a:t>First principle of 4 bioethics principles</a:t>
            </a:r>
            <a:r>
              <a:rPr lang="en-US" baseline="0" dirty="0" smtClean="0"/>
              <a:t> -- most memorable</a:t>
            </a:r>
          </a:p>
          <a:p>
            <a:r>
              <a:rPr lang="en-US" baseline="0" dirty="0" smtClean="0"/>
              <a:t>None supposed to compromise another but this principle seems most important</a:t>
            </a:r>
          </a:p>
          <a:p>
            <a:r>
              <a:rPr lang="en-US" baseline="0" dirty="0" smtClean="0"/>
              <a:t>Autonomy</a:t>
            </a:r>
          </a:p>
          <a:p>
            <a:r>
              <a:rPr lang="en-US" baseline="0" dirty="0" smtClean="0"/>
              <a:t>More and more comfortable with this today </a:t>
            </a:r>
            <a:r>
              <a:rPr lang="mr-IN" baseline="0" dirty="0" smtClean="0"/>
              <a:t>–</a:t>
            </a:r>
            <a:r>
              <a:rPr lang="en-US" baseline="0" dirty="0" smtClean="0"/>
              <a:t> that’s us in the Western world</a:t>
            </a:r>
          </a:p>
          <a:p>
            <a:r>
              <a:rPr lang="en-US" baseline="0" dirty="0" smtClean="0"/>
              <a:t>“for better or for worst” is expansive</a:t>
            </a:r>
          </a:p>
          <a:p>
            <a:r>
              <a:rPr lang="en-US" baseline="0" dirty="0" smtClean="0"/>
              <a:t>Self-determination </a:t>
            </a:r>
            <a:r>
              <a:rPr lang="en-US" baseline="0" dirty="0" smtClean="0"/>
              <a:t>of </a:t>
            </a:r>
            <a:r>
              <a:rPr lang="en-US" baseline="0" dirty="0" smtClean="0"/>
              <a:t>vital </a:t>
            </a:r>
            <a:r>
              <a:rPr lang="en-US" baseline="0" dirty="0" smtClean="0"/>
              <a:t>importance</a:t>
            </a:r>
          </a:p>
          <a:p>
            <a:endParaRPr lang="en-US" baseline="0" dirty="0" smtClean="0"/>
          </a:p>
          <a:p>
            <a:r>
              <a:rPr lang="en-US" baseline="0" dirty="0" err="1" smtClean="0"/>
              <a:t>Neurenburg</a:t>
            </a:r>
            <a:r>
              <a:rPr lang="en-US" baseline="0" dirty="0" smtClean="0"/>
              <a:t> trials </a:t>
            </a:r>
            <a:r>
              <a:rPr lang="mr-IN" baseline="0" dirty="0" smtClean="0"/>
              <a:t>–</a:t>
            </a:r>
            <a:r>
              <a:rPr lang="en-US" baseline="0" dirty="0" smtClean="0"/>
              <a:t> prosecuted war crimes primarily from Germans </a:t>
            </a:r>
            <a:r>
              <a:rPr lang="mr-IN" baseline="0" dirty="0" smtClean="0"/>
              <a:t>–</a:t>
            </a:r>
            <a:r>
              <a:rPr lang="en-US" baseline="0" dirty="0" smtClean="0"/>
              <a:t> established respect for autonomy</a:t>
            </a:r>
          </a:p>
          <a:p>
            <a:r>
              <a:rPr lang="en-US" baseline="0" dirty="0" smtClean="0"/>
              <a:t>Justification for some experiments </a:t>
            </a:r>
            <a:r>
              <a:rPr lang="mr-IN" baseline="0" dirty="0" smtClean="0"/>
              <a:t>–</a:t>
            </a:r>
            <a:r>
              <a:rPr lang="en-US" baseline="0" dirty="0" smtClean="0"/>
              <a:t> greater good could come from some of these trials/experiments </a:t>
            </a:r>
            <a:r>
              <a:rPr lang="mr-IN" baseline="0" dirty="0" smtClean="0"/>
              <a:t>–</a:t>
            </a:r>
            <a:r>
              <a:rPr lang="en-US" baseline="0" dirty="0" smtClean="0"/>
              <a:t> almost utilitarian</a:t>
            </a:r>
          </a:p>
          <a:p>
            <a:r>
              <a:rPr lang="en-US" dirty="0" smtClean="0"/>
              <a:t>Had there been no prohibition against</a:t>
            </a:r>
            <a:r>
              <a:rPr lang="en-US" baseline="0" dirty="0" smtClean="0"/>
              <a:t> </a:t>
            </a:r>
            <a:r>
              <a:rPr lang="en-US" baseline="0" dirty="0" smtClean="0"/>
              <a:t>experiments </a:t>
            </a:r>
            <a:r>
              <a:rPr lang="en-US" baseline="0" dirty="0" smtClean="0"/>
              <a:t>against people would we have had better/longer life today</a:t>
            </a:r>
          </a:p>
          <a:p>
            <a:endParaRPr lang="en-US" baseline="0" dirty="0" smtClean="0"/>
          </a:p>
          <a:p>
            <a:r>
              <a:rPr lang="en-US" baseline="0" dirty="0" smtClean="0"/>
              <a:t>Principles seem to be relatively neutral, but vague and difficult to apply </a:t>
            </a:r>
          </a:p>
          <a:p>
            <a:r>
              <a:rPr lang="en-US" baseline="0" dirty="0" smtClean="0"/>
              <a:t>St. Thomas did not consider fetuses as others</a:t>
            </a:r>
          </a:p>
          <a:p>
            <a:r>
              <a:rPr lang="en-US" baseline="0" dirty="0" smtClean="0"/>
              <a:t>Bioethics is always surprising </a:t>
            </a:r>
            <a:r>
              <a:rPr lang="mr-IN" baseline="0" dirty="0" smtClean="0"/>
              <a:t>–</a:t>
            </a:r>
            <a:r>
              <a:rPr lang="en-US" baseline="0" dirty="0" smtClean="0"/>
              <a:t> </a:t>
            </a:r>
            <a:r>
              <a:rPr lang="en-US" baseline="0" dirty="0" smtClean="0"/>
              <a:t>sheer </a:t>
            </a:r>
            <a:r>
              <a:rPr lang="en-US" baseline="0" dirty="0" smtClean="0"/>
              <a:t>amount of difficult questions that come out of it, every little thing evokes questions that nobody can agree on</a:t>
            </a:r>
          </a:p>
          <a:p>
            <a:endParaRPr lang="en-US" baseline="0" dirty="0" smtClean="0"/>
          </a:p>
          <a:p>
            <a:r>
              <a:rPr lang="en-US" baseline="0" dirty="0" smtClean="0"/>
              <a:t>Idea that we are individual agents </a:t>
            </a:r>
            <a:r>
              <a:rPr lang="mr-IN" baseline="0" dirty="0" smtClean="0"/>
              <a:t>–</a:t>
            </a:r>
            <a:r>
              <a:rPr lang="en-US" baseline="0" dirty="0" smtClean="0"/>
              <a:t> law should default to individuals desires</a:t>
            </a:r>
          </a:p>
          <a:p>
            <a:r>
              <a:rPr lang="en-US" baseline="0" dirty="0" smtClean="0"/>
              <a:t>So long as it </a:t>
            </a:r>
            <a:r>
              <a:rPr lang="en-US" baseline="0" dirty="0" err="1" smtClean="0"/>
              <a:t>doesn</a:t>
            </a:r>
            <a:r>
              <a:rPr lang="mr-IN" baseline="0" dirty="0" smtClean="0"/>
              <a:t>’</a:t>
            </a:r>
            <a:r>
              <a:rPr lang="en-US" baseline="0" dirty="0" smtClean="0"/>
              <a:t>t interfere with other people </a:t>
            </a:r>
            <a:r>
              <a:rPr lang="en-US" baseline="0" dirty="0" err="1" smtClean="0"/>
              <a:t>persuing</a:t>
            </a:r>
            <a:r>
              <a:rPr lang="en-US" baseline="0" dirty="0" smtClean="0"/>
              <a:t> their best interest</a:t>
            </a:r>
          </a:p>
          <a:p>
            <a:r>
              <a:rPr lang="en-US" baseline="0" dirty="0" smtClean="0"/>
              <a:t>Legislating that people do something defaults to the wishes of the individual </a:t>
            </a:r>
          </a:p>
          <a:p>
            <a:r>
              <a:rPr lang="en-US" baseline="0" dirty="0" smtClean="0"/>
              <a:t>Military draft base on idea that there is a greater good </a:t>
            </a:r>
            <a:r>
              <a:rPr lang="mr-IN" baseline="0" dirty="0" smtClean="0"/>
              <a:t>–</a:t>
            </a:r>
            <a:r>
              <a:rPr lang="en-US" baseline="0" dirty="0" smtClean="0"/>
              <a:t> but it takes away individual’s right to choose </a:t>
            </a:r>
            <a:r>
              <a:rPr lang="mr-IN" baseline="0" dirty="0" smtClean="0"/>
              <a:t>–</a:t>
            </a:r>
            <a:r>
              <a:rPr lang="en-US" baseline="0" dirty="0" smtClean="0"/>
              <a:t> then again, possible that you choosing not to go to fight in war may take away many other people’s best interest </a:t>
            </a:r>
            <a:r>
              <a:rPr lang="mr-IN" baseline="0" dirty="0" smtClean="0"/>
              <a:t>–</a:t>
            </a:r>
            <a:r>
              <a:rPr lang="en-US" baseline="0" dirty="0" smtClean="0"/>
              <a:t> significant threat from invasion, etc.</a:t>
            </a:r>
          </a:p>
          <a:p>
            <a:endParaRPr lang="en-US" baseline="0" dirty="0" smtClean="0"/>
          </a:p>
          <a:p>
            <a:r>
              <a:rPr lang="en-US" baseline="0" dirty="0" smtClean="0"/>
              <a:t>Autonomy refers a lot to Kant</a:t>
            </a:r>
          </a:p>
          <a:p>
            <a:r>
              <a:rPr lang="en-US" baseline="0" dirty="0" smtClean="0"/>
              <a:t>Autonomy important and critical </a:t>
            </a:r>
            <a:r>
              <a:rPr lang="mr-IN" baseline="0" dirty="0" smtClean="0"/>
              <a:t>–</a:t>
            </a:r>
            <a:r>
              <a:rPr lang="en-US" baseline="0" dirty="0" smtClean="0"/>
              <a:t> but tempered by mental capacity</a:t>
            </a:r>
          </a:p>
          <a:p>
            <a:r>
              <a:rPr lang="en-US" baseline="0" dirty="0" smtClean="0"/>
              <a:t>Children </a:t>
            </a:r>
            <a:r>
              <a:rPr lang="en-US" baseline="0" dirty="0" smtClean="0"/>
              <a:t>and incompetent </a:t>
            </a:r>
            <a:r>
              <a:rPr lang="en-US" baseline="0" dirty="0" smtClean="0"/>
              <a:t>exempt</a:t>
            </a:r>
          </a:p>
          <a:p>
            <a:endParaRPr lang="en-US" baseline="0" dirty="0" smtClean="0"/>
          </a:p>
          <a:p>
            <a:r>
              <a:rPr lang="en-US" baseline="0" dirty="0" smtClean="0"/>
              <a:t>Ebola </a:t>
            </a:r>
            <a:r>
              <a:rPr lang="mr-IN" baseline="0" dirty="0" smtClean="0"/>
              <a:t>–</a:t>
            </a:r>
            <a:r>
              <a:rPr lang="en-US" baseline="0" dirty="0" smtClean="0"/>
              <a:t> come back from West Africa, can be </a:t>
            </a:r>
            <a:r>
              <a:rPr lang="en-US" baseline="0" dirty="0" err="1" smtClean="0"/>
              <a:t>forceably</a:t>
            </a:r>
            <a:r>
              <a:rPr lang="en-US" baseline="0" dirty="0" smtClean="0"/>
              <a:t> </a:t>
            </a:r>
            <a:r>
              <a:rPr lang="en-US" baseline="0" dirty="0" smtClean="0"/>
              <a:t>quarantined against your will because you could be a threat from others</a:t>
            </a:r>
          </a:p>
          <a:p>
            <a:endParaRPr lang="en-US" baseline="0" dirty="0" smtClean="0"/>
          </a:p>
          <a:p>
            <a:r>
              <a:rPr lang="en-US" baseline="0" dirty="0" smtClean="0"/>
              <a:t>Supreme court said “everyone” does not include a fetus</a:t>
            </a:r>
          </a:p>
          <a:p>
            <a:endParaRPr lang="en-US" dirty="0" smtClean="0"/>
          </a:p>
        </p:txBody>
      </p:sp>
      <p:sp>
        <p:nvSpPr>
          <p:cNvPr id="4" name="Slide Number Placeholder 3"/>
          <p:cNvSpPr>
            <a:spLocks noGrp="1"/>
          </p:cNvSpPr>
          <p:nvPr>
            <p:ph type="sldNum" sz="quarter" idx="10"/>
          </p:nvPr>
        </p:nvSpPr>
        <p:spPr/>
        <p:txBody>
          <a:bodyPr/>
          <a:lstStyle/>
          <a:p>
            <a:fld id="{CA5D3BF3-D352-46FC-8343-31F56E6730EA}" type="slidenum">
              <a:rPr lang="en-US" smtClean="0"/>
              <a:pPr/>
              <a:t>4</a:t>
            </a:fld>
            <a:endParaRPr lang="en-US" dirty="0"/>
          </a:p>
        </p:txBody>
      </p:sp>
    </p:spTree>
    <p:extLst>
      <p:ext uri="{BB962C8B-B14F-4D97-AF65-F5344CB8AC3E}">
        <p14:creationId xmlns:p14="http://schemas.microsoft.com/office/powerpoint/2010/main" val="1828905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Intentionally</a:t>
            </a:r>
            <a:r>
              <a:rPr lang="en-US" baseline="0" dirty="0" smtClean="0"/>
              <a:t> or accidentally</a:t>
            </a:r>
          </a:p>
          <a:p>
            <a:r>
              <a:rPr lang="en-US" baseline="0" dirty="0" smtClean="0"/>
              <a:t>Negative obligation </a:t>
            </a:r>
            <a:r>
              <a:rPr lang="mr-IN" baseline="0" dirty="0" smtClean="0"/>
              <a:t>–</a:t>
            </a:r>
            <a:r>
              <a:rPr lang="en-US" baseline="0" dirty="0" smtClean="0"/>
              <a:t> do not harm others (intentionally)</a:t>
            </a:r>
          </a:p>
          <a:p>
            <a:endParaRPr lang="en-US" baseline="0" dirty="0" smtClean="0"/>
          </a:p>
          <a:p>
            <a:r>
              <a:rPr lang="en-US" baseline="0" dirty="0" err="1" smtClean="0"/>
              <a:t>Syphillis</a:t>
            </a:r>
            <a:r>
              <a:rPr lang="en-US" baseline="0" dirty="0" smtClean="0"/>
              <a:t> study carried out even after penicillin found as treatment </a:t>
            </a:r>
            <a:r>
              <a:rPr lang="mr-IN" baseline="0" dirty="0" smtClean="0"/>
              <a:t>–</a:t>
            </a:r>
            <a:r>
              <a:rPr lang="en-US" baseline="0" dirty="0" smtClean="0"/>
              <a:t> people died</a:t>
            </a:r>
          </a:p>
          <a:p>
            <a:endParaRPr lang="en-US" dirty="0" smtClean="0"/>
          </a:p>
          <a:p>
            <a:r>
              <a:rPr lang="en-US" dirty="0" smtClean="0"/>
              <a:t>Ewan</a:t>
            </a:r>
            <a:r>
              <a:rPr lang="en-US" baseline="0" dirty="0" smtClean="0"/>
              <a:t> Cameron’s study (look up)</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CA5D3BF3-D352-46FC-8343-31F56E6730EA}" type="slidenum">
              <a:rPr lang="en-US" smtClean="0"/>
              <a:pPr/>
              <a:t>5</a:t>
            </a:fld>
            <a:endParaRPr lang="en-US" dirty="0"/>
          </a:p>
        </p:txBody>
      </p:sp>
    </p:spTree>
    <p:extLst>
      <p:ext uri="{BB962C8B-B14F-4D97-AF65-F5344CB8AC3E}">
        <p14:creationId xmlns:p14="http://schemas.microsoft.com/office/powerpoint/2010/main" val="1177853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Positive</a:t>
            </a:r>
            <a:r>
              <a:rPr lang="en-US" baseline="0" dirty="0" smtClean="0"/>
              <a:t> obligation </a:t>
            </a:r>
          </a:p>
          <a:p>
            <a:r>
              <a:rPr lang="en-US" dirty="0" smtClean="0"/>
              <a:t>Page 75 of textbook </a:t>
            </a:r>
            <a:r>
              <a:rPr lang="mr-IN" dirty="0" smtClean="0"/>
              <a:t>–</a:t>
            </a:r>
            <a:r>
              <a:rPr lang="en-US" dirty="0" smtClean="0"/>
              <a:t> as example</a:t>
            </a:r>
            <a:r>
              <a:rPr lang="en-US" baseline="0" dirty="0" smtClean="0"/>
              <a:t> of conflicts between maleficence and beneficence</a:t>
            </a:r>
          </a:p>
          <a:p>
            <a:r>
              <a:rPr lang="en-US" baseline="0" dirty="0" smtClean="0"/>
              <a:t>Rational calculation -- weigh the benefits vs. risks, balance demands of principles to determine what your actual duty is</a:t>
            </a:r>
          </a:p>
          <a:p>
            <a:r>
              <a:rPr lang="en-US" baseline="0" dirty="0" smtClean="0"/>
              <a:t>In theory not supposed to conflict but often do </a:t>
            </a:r>
            <a:r>
              <a:rPr lang="mr-IN" baseline="0" dirty="0" smtClean="0"/>
              <a:t>–</a:t>
            </a:r>
            <a:r>
              <a:rPr lang="en-US" baseline="0" dirty="0" smtClean="0"/>
              <a:t> when there’s not enough information out there</a:t>
            </a:r>
          </a:p>
          <a:p>
            <a:r>
              <a:rPr lang="en-US" baseline="0" dirty="0" smtClean="0"/>
              <a:t>Perhaps don</a:t>
            </a:r>
            <a:r>
              <a:rPr lang="mr-IN" baseline="0" dirty="0" smtClean="0"/>
              <a:t>’</a:t>
            </a:r>
            <a:r>
              <a:rPr lang="en-US" baseline="0" dirty="0" smtClean="0"/>
              <a:t>t know exactly what the harms are?</a:t>
            </a:r>
          </a:p>
          <a:p>
            <a:r>
              <a:rPr lang="en-US" dirty="0" smtClean="0"/>
              <a:t>Beneficence</a:t>
            </a:r>
            <a:r>
              <a:rPr lang="en-US" baseline="0" dirty="0" smtClean="0"/>
              <a:t> = goodness (display of goodness)</a:t>
            </a:r>
          </a:p>
          <a:p>
            <a:r>
              <a:rPr lang="en-US" dirty="0" smtClean="0"/>
              <a:t>Kind doctor</a:t>
            </a:r>
            <a:r>
              <a:rPr lang="en-US" baseline="0" dirty="0" smtClean="0"/>
              <a:t> could be trusted as one informed</a:t>
            </a:r>
          </a:p>
          <a:p>
            <a:r>
              <a:rPr lang="en-US" baseline="0" dirty="0" smtClean="0"/>
              <a:t>Hippocrates says strive to help</a:t>
            </a:r>
          </a:p>
          <a:p>
            <a:r>
              <a:rPr lang="en-US" baseline="0" dirty="0" smtClean="0"/>
              <a:t>Doctor </a:t>
            </a:r>
            <a:r>
              <a:rPr lang="en-US" baseline="0" dirty="0" smtClean="0"/>
              <a:t>came understood </a:t>
            </a:r>
            <a:r>
              <a:rPr lang="en-US" baseline="0" dirty="0" smtClean="0"/>
              <a:t>as more of a kindly figure </a:t>
            </a:r>
            <a:r>
              <a:rPr lang="mr-IN" baseline="0" dirty="0" smtClean="0"/>
              <a:t>–</a:t>
            </a:r>
            <a:r>
              <a:rPr lang="en-US" baseline="0" dirty="0" smtClean="0"/>
              <a:t> reinforced idea of paternalism </a:t>
            </a:r>
          </a:p>
          <a:p>
            <a:r>
              <a:rPr lang="en-US" baseline="0" dirty="0" smtClean="0"/>
              <a:t>Taken up fairly uncritically </a:t>
            </a:r>
            <a:r>
              <a:rPr lang="mr-IN" baseline="0" dirty="0" smtClean="0"/>
              <a:t>–</a:t>
            </a:r>
            <a:r>
              <a:rPr lang="en-US" baseline="0" dirty="0" smtClean="0"/>
              <a:t> hard to argue physician should not be trying to help</a:t>
            </a:r>
            <a:endParaRPr lang="en-US" dirty="0"/>
          </a:p>
        </p:txBody>
      </p:sp>
      <p:sp>
        <p:nvSpPr>
          <p:cNvPr id="4" name="Slide Number Placeholder 3"/>
          <p:cNvSpPr>
            <a:spLocks noGrp="1"/>
          </p:cNvSpPr>
          <p:nvPr>
            <p:ph type="sldNum" sz="quarter" idx="10"/>
          </p:nvPr>
        </p:nvSpPr>
        <p:spPr/>
        <p:txBody>
          <a:bodyPr/>
          <a:lstStyle/>
          <a:p>
            <a:fld id="{CA5D3BF3-D352-46FC-8343-31F56E6730EA}" type="slidenum">
              <a:rPr lang="en-US" smtClean="0"/>
              <a:pPr/>
              <a:t>6</a:t>
            </a:fld>
            <a:endParaRPr lang="en-US" dirty="0"/>
          </a:p>
        </p:txBody>
      </p:sp>
    </p:spTree>
    <p:extLst>
      <p:ext uri="{BB962C8B-B14F-4D97-AF65-F5344CB8AC3E}">
        <p14:creationId xmlns:p14="http://schemas.microsoft.com/office/powerpoint/2010/main" val="469852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Justice = distribution of medical good (primarily)</a:t>
            </a:r>
          </a:p>
          <a:p>
            <a:r>
              <a:rPr lang="en-US" dirty="0" smtClean="0"/>
              <a:t>How</a:t>
            </a:r>
            <a:r>
              <a:rPr lang="en-US" baseline="0" dirty="0" smtClean="0"/>
              <a:t> do we justify the allocation of medical resources?</a:t>
            </a:r>
          </a:p>
          <a:p>
            <a:r>
              <a:rPr lang="en-US" baseline="0" dirty="0" smtClean="0"/>
              <a:t>Rests on problem of scarcity in medicine </a:t>
            </a:r>
            <a:r>
              <a:rPr lang="mr-IN" baseline="0" dirty="0" smtClean="0"/>
              <a:t>–</a:t>
            </a:r>
            <a:r>
              <a:rPr lang="en-US" baseline="0" dirty="0" smtClean="0"/>
              <a:t> always going to have this problem </a:t>
            </a:r>
          </a:p>
          <a:p>
            <a:r>
              <a:rPr lang="en-US" baseline="0" dirty="0" smtClean="0"/>
              <a:t>A lot of money and resources going into care at the end of life where quality of life is quite poor</a:t>
            </a:r>
          </a:p>
          <a:p>
            <a:r>
              <a:rPr lang="en-US" baseline="0" dirty="0" smtClean="0"/>
              <a:t>How do we maximize greatest benefits at lowest costs?</a:t>
            </a:r>
          </a:p>
          <a:p>
            <a:r>
              <a:rPr lang="en-US" baseline="0" dirty="0" smtClean="0"/>
              <a:t>If we were computers and robots we </a:t>
            </a:r>
            <a:r>
              <a:rPr lang="en-US" baseline="0" dirty="0" err="1" smtClean="0"/>
              <a:t>wouldn</a:t>
            </a:r>
            <a:r>
              <a:rPr lang="mr-IN" baseline="0" dirty="0" smtClean="0"/>
              <a:t>’</a:t>
            </a:r>
            <a:r>
              <a:rPr lang="en-US" baseline="0" dirty="0" smtClean="0"/>
              <a:t>t complain about not getting third heart surgery at 90 to maybe live a few more years</a:t>
            </a:r>
          </a:p>
          <a:p>
            <a:r>
              <a:rPr lang="en-US" baseline="0" dirty="0" smtClean="0"/>
              <a:t>Less resources allocated to things that will cause more happiness and well-being</a:t>
            </a:r>
          </a:p>
          <a:p>
            <a:r>
              <a:rPr lang="en-US" baseline="0" dirty="0" smtClean="0"/>
              <a:t>We only see issue when it’s sort of too late</a:t>
            </a:r>
          </a:p>
          <a:p>
            <a:r>
              <a:rPr lang="en-US" baseline="0" dirty="0" smtClean="0"/>
              <a:t>No one wants to say you can’t have the surgery or “it’s time to unplug granny”</a:t>
            </a:r>
          </a:p>
          <a:p>
            <a:endParaRPr lang="en-US" baseline="0" dirty="0" smtClean="0"/>
          </a:p>
        </p:txBody>
      </p:sp>
      <p:sp>
        <p:nvSpPr>
          <p:cNvPr id="4" name="Slide Number Placeholder 3"/>
          <p:cNvSpPr>
            <a:spLocks noGrp="1"/>
          </p:cNvSpPr>
          <p:nvPr>
            <p:ph type="sldNum" sz="quarter" idx="10"/>
          </p:nvPr>
        </p:nvSpPr>
        <p:spPr/>
        <p:txBody>
          <a:bodyPr/>
          <a:lstStyle/>
          <a:p>
            <a:fld id="{CA5D3BF3-D352-46FC-8343-31F56E6730EA}" type="slidenum">
              <a:rPr lang="en-US" smtClean="0"/>
              <a:pPr/>
              <a:t>7</a:t>
            </a:fld>
            <a:endParaRPr lang="en-US" dirty="0"/>
          </a:p>
        </p:txBody>
      </p:sp>
    </p:spTree>
    <p:extLst>
      <p:ext uri="{BB962C8B-B14F-4D97-AF65-F5344CB8AC3E}">
        <p14:creationId xmlns:p14="http://schemas.microsoft.com/office/powerpoint/2010/main" val="1364390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does this translate framework</a:t>
            </a:r>
            <a:r>
              <a:rPr lang="en-US" baseline="0" dirty="0" smtClean="0"/>
              <a:t> into treating patient in general?</a:t>
            </a:r>
          </a:p>
          <a:p>
            <a:r>
              <a:rPr lang="en-US" baseline="0" dirty="0" smtClean="0"/>
              <a:t>Everyone comes in with preconceptions</a:t>
            </a:r>
          </a:p>
          <a:p>
            <a:r>
              <a:rPr lang="en-US" baseline="0" dirty="0" smtClean="0"/>
              <a:t>Should be unprejudiced and unbiased </a:t>
            </a:r>
            <a:r>
              <a:rPr lang="mr-IN" baseline="0" dirty="0" smtClean="0"/>
              <a:t>–</a:t>
            </a:r>
            <a:r>
              <a:rPr lang="en-US" baseline="0" dirty="0" smtClean="0"/>
              <a:t> reasonably uncontroversial </a:t>
            </a:r>
          </a:p>
          <a:p>
            <a:r>
              <a:rPr lang="en-US" dirty="0" smtClean="0"/>
              <a:t>Accept or refuse = autonomous</a:t>
            </a:r>
            <a:r>
              <a:rPr lang="en-US" baseline="0" dirty="0" smtClean="0"/>
              <a:t> idea </a:t>
            </a:r>
            <a:r>
              <a:rPr lang="mr-IN" baseline="0" dirty="0" smtClean="0"/>
              <a:t>–</a:t>
            </a:r>
            <a:r>
              <a:rPr lang="en-US" baseline="0" dirty="0" smtClean="0"/>
              <a:t> individuals can do this in consultation with health care provider</a:t>
            </a:r>
          </a:p>
          <a:p>
            <a:endParaRPr lang="en-US" baseline="0" dirty="0" smtClean="0"/>
          </a:p>
        </p:txBody>
      </p:sp>
      <p:sp>
        <p:nvSpPr>
          <p:cNvPr id="4" name="Slide Number Placeholder 3"/>
          <p:cNvSpPr>
            <a:spLocks noGrp="1"/>
          </p:cNvSpPr>
          <p:nvPr>
            <p:ph type="sldNum" sz="quarter" idx="10"/>
          </p:nvPr>
        </p:nvSpPr>
        <p:spPr/>
        <p:txBody>
          <a:bodyPr/>
          <a:lstStyle/>
          <a:p>
            <a:fld id="{CA5D3BF3-D352-46FC-8343-31F56E6730EA}" type="slidenum">
              <a:rPr lang="en-US" smtClean="0"/>
              <a:pPr/>
              <a:t>8</a:t>
            </a:fld>
            <a:endParaRPr lang="en-US" dirty="0"/>
          </a:p>
        </p:txBody>
      </p:sp>
    </p:spTree>
    <p:extLst>
      <p:ext uri="{BB962C8B-B14F-4D97-AF65-F5344CB8AC3E}">
        <p14:creationId xmlns:p14="http://schemas.microsoft.com/office/powerpoint/2010/main" val="1763483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Common marker of</a:t>
            </a:r>
            <a:r>
              <a:rPr lang="en-US" baseline="0" dirty="0" smtClean="0"/>
              <a:t> what humanity is</a:t>
            </a:r>
          </a:p>
          <a:p>
            <a:r>
              <a:rPr lang="en-US" baseline="0" dirty="0" smtClean="0"/>
              <a:t>Born human, free, capable of reason</a:t>
            </a:r>
          </a:p>
          <a:p>
            <a:r>
              <a:rPr lang="en-US" baseline="0" dirty="0" smtClean="0"/>
              <a:t>We should act with consciousness due to this</a:t>
            </a:r>
          </a:p>
          <a:p>
            <a:endParaRPr lang="en-US" baseline="0" dirty="0" smtClean="0"/>
          </a:p>
          <a:p>
            <a:r>
              <a:rPr lang="en-US" dirty="0" smtClean="0"/>
              <a:t>Individual</a:t>
            </a:r>
            <a:r>
              <a:rPr lang="en-US" baseline="0" dirty="0" smtClean="0"/>
              <a:t> </a:t>
            </a:r>
            <a:r>
              <a:rPr lang="mr-IN" baseline="0" dirty="0" smtClean="0"/>
              <a:t>–</a:t>
            </a:r>
            <a:r>
              <a:rPr lang="en-US" baseline="0" dirty="0" smtClean="0"/>
              <a:t> we do not like to have our </a:t>
            </a:r>
            <a:r>
              <a:rPr lang="en-US" baseline="0" smtClean="0"/>
              <a:t>autonomy challenged</a:t>
            </a:r>
            <a:endParaRPr lang="en-US" dirty="0"/>
          </a:p>
        </p:txBody>
      </p:sp>
      <p:sp>
        <p:nvSpPr>
          <p:cNvPr id="4" name="Slide Number Placeholder 3"/>
          <p:cNvSpPr>
            <a:spLocks noGrp="1"/>
          </p:cNvSpPr>
          <p:nvPr>
            <p:ph type="sldNum" sz="quarter" idx="10"/>
          </p:nvPr>
        </p:nvSpPr>
        <p:spPr/>
        <p:txBody>
          <a:bodyPr/>
          <a:lstStyle/>
          <a:p>
            <a:fld id="{CA5D3BF3-D352-46FC-8343-31F56E6730EA}" type="slidenum">
              <a:rPr lang="en-US" smtClean="0"/>
              <a:pPr/>
              <a:t>9</a:t>
            </a:fld>
            <a:endParaRPr lang="en-US" dirty="0"/>
          </a:p>
        </p:txBody>
      </p:sp>
    </p:spTree>
    <p:extLst>
      <p:ext uri="{BB962C8B-B14F-4D97-AF65-F5344CB8AC3E}">
        <p14:creationId xmlns:p14="http://schemas.microsoft.com/office/powerpoint/2010/main" val="472078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51435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16133"/>
            <a:ext cx="3679116" cy="470388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p:cNvSpPr/>
          <p:nvPr/>
        </p:nvSpPr>
        <p:spPr>
          <a:xfrm>
            <a:off x="4649096" y="-16133"/>
            <a:ext cx="3505200" cy="1734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33366" y="2031357"/>
            <a:ext cx="3313355" cy="1276620"/>
          </a:xfrm>
        </p:spPr>
        <p:txBody>
          <a:bodyPr>
            <a:normAutofit/>
          </a:bodyPr>
          <a:lstStyle>
            <a:lvl1pPr>
              <a:defRPr sz="3600"/>
            </a:lvl1pPr>
          </a:lstStyle>
          <a:p>
            <a:r>
              <a:rPr lang="en-CA" smtClean="0"/>
              <a:t>Click to edit Master title style</a:t>
            </a:r>
            <a:endParaRPr lang="en-US" dirty="0"/>
          </a:p>
        </p:txBody>
      </p:sp>
      <p:sp>
        <p:nvSpPr>
          <p:cNvPr id="3" name="Subtitle 2"/>
          <p:cNvSpPr>
            <a:spLocks noGrp="1"/>
          </p:cNvSpPr>
          <p:nvPr>
            <p:ph type="subTitle" idx="1"/>
          </p:nvPr>
        </p:nvSpPr>
        <p:spPr>
          <a:xfrm>
            <a:off x="4733366" y="3315810"/>
            <a:ext cx="3309803" cy="945472"/>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a:xfrm>
            <a:off x="4738744" y="1137621"/>
            <a:ext cx="2133600" cy="563236"/>
          </a:xfrm>
        </p:spPr>
        <p:txBody>
          <a:bodyPr anchor="b"/>
          <a:lstStyle>
            <a:lvl1pPr algn="l">
              <a:defRPr sz="2400"/>
            </a:lvl1pPr>
          </a:lstStyle>
          <a:p>
            <a:pPr algn="ctr"/>
            <a:fld id="{047E157E-8DCB-4F70-A0AF-5EB586A91DD4}" type="datetime1">
              <a:rPr lang="en-US" smtClean="0">
                <a:solidFill>
                  <a:srgbClr val="FFFFFF"/>
                </a:solidFill>
              </a:rPr>
              <a:pPr algn="ctr"/>
              <a:t>2/10/17</a:t>
            </a:fld>
            <a:endParaRPr lang="en-US" sz="2000" dirty="0">
              <a:solidFill>
                <a:srgbClr val="FFFFFF"/>
              </a:solidFill>
            </a:endParaRPr>
          </a:p>
        </p:txBody>
      </p:sp>
      <p:sp>
        <p:nvSpPr>
          <p:cNvPr id="50" name="Rectangle 49"/>
          <p:cNvSpPr/>
          <p:nvPr/>
        </p:nvSpPr>
        <p:spPr>
          <a:xfrm>
            <a:off x="4650889" y="4566213"/>
            <a:ext cx="3505200" cy="61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Footer Placeholder 4"/>
          <p:cNvSpPr>
            <a:spLocks noGrp="1"/>
          </p:cNvSpPr>
          <p:nvPr>
            <p:ph type="ftr" sz="quarter" idx="11"/>
          </p:nvPr>
        </p:nvSpPr>
        <p:spPr>
          <a:xfrm>
            <a:off x="5303520" y="4289975"/>
            <a:ext cx="2831592" cy="273844"/>
          </a:xfrm>
        </p:spPr>
        <p:txBody>
          <a:bodyPr>
            <a:normAutofit/>
          </a:bodyPr>
          <a:lstStyle>
            <a:lvl1pPr>
              <a:defRPr>
                <a:solidFill>
                  <a:schemeClr val="accent1"/>
                </a:solidFill>
              </a:defRPr>
            </a:lvl1pPr>
          </a:lstStyle>
          <a:p>
            <a:pPr algn="r"/>
            <a:endParaRPr lang="en-US" dirty="0">
              <a:solidFill>
                <a:schemeClr val="tx2"/>
              </a:solidFill>
            </a:endParaRPr>
          </a:p>
        </p:txBody>
      </p:sp>
      <p:sp>
        <p:nvSpPr>
          <p:cNvPr id="6" name="Slide Number Placeholder 5"/>
          <p:cNvSpPr>
            <a:spLocks noGrp="1"/>
          </p:cNvSpPr>
          <p:nvPr>
            <p:ph type="sldNum" sz="quarter" idx="12"/>
          </p:nvPr>
        </p:nvSpPr>
        <p:spPr>
          <a:xfrm>
            <a:off x="4649096" y="4289975"/>
            <a:ext cx="643666" cy="273844"/>
          </a:xfrm>
        </p:spPr>
        <p:txBody>
          <a:bodyPr/>
          <a:lstStyle>
            <a:lvl1pPr>
              <a:defRPr>
                <a:solidFill>
                  <a:schemeClr val="accent1"/>
                </a:solidFill>
              </a:defRPr>
            </a:lvl1pPr>
          </a:lstStyle>
          <a:p>
            <a:fld id="{8F82E0A0-C266-4798-8C8F-B9F91E9DA37E}" type="slidenum">
              <a:rPr lang="en-US" smtClean="0">
                <a:solidFill>
                  <a:schemeClr val="tx2"/>
                </a:solidFill>
              </a:rPr>
              <a:pPr/>
              <a:t>‹#›</a:t>
            </a:fld>
            <a:endParaRPr lang="en-US" dirty="0">
              <a:solidFill>
                <a:schemeClr val="tx2"/>
              </a:solidFill>
            </a:endParaRPr>
          </a:p>
        </p:txBody>
      </p:sp>
      <p:sp>
        <p:nvSpPr>
          <p:cNvPr id="89" name="Rectangle 88"/>
          <p:cNvSpPr/>
          <p:nvPr/>
        </p:nvSpPr>
        <p:spPr>
          <a:xfrm>
            <a:off x="4650889" y="4566213"/>
            <a:ext cx="3505200" cy="61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10"/>
          </p:nvPr>
        </p:nvSpPr>
        <p:spPr/>
        <p:txBody>
          <a:bodyPr/>
          <a:lstStyle/>
          <a:p>
            <a:fld id="{E4606EA6-EFEA-4C30-9264-4F9291A5780D}" type="datetime1">
              <a:rPr lang="en-US" smtClean="0"/>
              <a:pPr/>
              <a:t>2/10/17</a:t>
            </a:fld>
            <a:endParaRPr lang="en-US" sz="1400" dirty="0">
              <a:solidFill>
                <a:schemeClr val="tx2"/>
              </a:solidFill>
            </a:endParaRPr>
          </a:p>
        </p:txBody>
      </p:sp>
      <p:sp>
        <p:nvSpPr>
          <p:cNvPr id="5" name="Footer Placeholder 4"/>
          <p:cNvSpPr>
            <a:spLocks noGrp="1"/>
          </p:cNvSpPr>
          <p:nvPr>
            <p:ph type="ftr" sz="quarter" idx="11"/>
          </p:nvPr>
        </p:nvSpPr>
        <p:spPr/>
        <p:txBody>
          <a:bodyPr/>
          <a:lstStyle/>
          <a:p>
            <a:pPr algn="r"/>
            <a:endParaRPr lang="en-US" sz="1400" dirty="0">
              <a:solidFill>
                <a:schemeClr val="tx2"/>
              </a:solidFill>
            </a:endParaRPr>
          </a:p>
        </p:txBody>
      </p:sp>
      <p:sp>
        <p:nvSpPr>
          <p:cNvPr id="6" name="Slide Number Placeholder 5"/>
          <p:cNvSpPr>
            <a:spLocks noGrp="1"/>
          </p:cNvSpPr>
          <p:nvPr>
            <p:ph type="sldNum" sz="quarter" idx="12"/>
          </p:nvPr>
        </p:nvSpPr>
        <p:spPr/>
        <p:txBody>
          <a:bodyPr/>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175622"/>
            <a:ext cx="6637468" cy="1021556"/>
          </a:xfrm>
        </p:spPr>
        <p:txBody>
          <a:bodyPr anchor="b"/>
          <a:lstStyle>
            <a:lvl1pPr algn="l">
              <a:defRPr sz="4000" b="0" cap="none" baseline="0"/>
            </a:lvl1pPr>
          </a:lstStyle>
          <a:p>
            <a:r>
              <a:rPr lang="en-CA" smtClean="0"/>
              <a:t>Click to edit Master title style</a:t>
            </a:r>
            <a:endParaRPr lang="en-US" dirty="0"/>
          </a:p>
        </p:txBody>
      </p:sp>
      <p:sp>
        <p:nvSpPr>
          <p:cNvPr id="3" name="Text Placeholder 2"/>
          <p:cNvSpPr>
            <a:spLocks noGrp="1"/>
          </p:cNvSpPr>
          <p:nvPr>
            <p:ph type="body" idx="1"/>
          </p:nvPr>
        </p:nvSpPr>
        <p:spPr>
          <a:xfrm>
            <a:off x="1258646" y="3200400"/>
            <a:ext cx="6637467" cy="1140310"/>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6FCF9F07-3BC7-4570-B054-79111B0A380C}" type="datetime1">
              <a:rPr lang="en-US" smtClean="0"/>
              <a:pPr/>
              <a:t>2/10/17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lgn="ctr"/>
            <a:fld id="{8F82E0A0-C266-4798-8C8F-B9F91E9DA37E}" type="slidenum">
              <a:rPr lang="en-US" sz="2400" b="1" smtClean="0">
                <a:solidFill>
                  <a:srgbClr val="FFFFFF"/>
                </a:solidFill>
              </a:rPr>
              <a:pPr algn="ctr"/>
              <a:t>‹#›</a:t>
            </a:fld>
            <a:endParaRPr lang="en-US" sz="2400" dirty="0">
              <a:solidFill>
                <a:srgbClr val="FFFFFF"/>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5" name="Date Placeholder 4"/>
          <p:cNvSpPr>
            <a:spLocks noGrp="1"/>
          </p:cNvSpPr>
          <p:nvPr>
            <p:ph type="dt" sz="half" idx="10"/>
          </p:nvPr>
        </p:nvSpPr>
        <p:spPr/>
        <p:txBody>
          <a:bodyPr/>
          <a:lstStyle/>
          <a:p>
            <a:fld id="{E4606EA6-EFEA-4C30-9264-4F9291A5780D}" type="datetime1">
              <a:rPr lang="en-US" smtClean="0"/>
              <a:pPr/>
              <a:t>2/10/17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lgn="ctr"/>
            <a:fld id="{8F82E0A0-C266-4798-8C8F-B9F91E9DA37E}" type="slidenum">
              <a:rPr lang="en-US" sz="1400" b="1" smtClean="0">
                <a:solidFill>
                  <a:srgbClr val="FFFFFF"/>
                </a:solidFill>
              </a:rPr>
              <a:pPr algn="ctr"/>
              <a:t>‹#›</a:t>
            </a:fld>
            <a:endParaRPr lang="en-US" dirty="0"/>
          </a:p>
        </p:txBody>
      </p:sp>
      <p:sp>
        <p:nvSpPr>
          <p:cNvPr id="9" name="Content Placeholder 8"/>
          <p:cNvSpPr>
            <a:spLocks noGrp="1"/>
          </p:cNvSpPr>
          <p:nvPr>
            <p:ph sz="quarter" idx="13"/>
          </p:nvPr>
        </p:nvSpPr>
        <p:spPr>
          <a:xfrm>
            <a:off x="1042416" y="1735074"/>
            <a:ext cx="3419856" cy="2619756"/>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11" name="Content Placeholder 10"/>
          <p:cNvSpPr>
            <a:spLocks noGrp="1"/>
          </p:cNvSpPr>
          <p:nvPr>
            <p:ph sz="quarter" idx="14"/>
          </p:nvPr>
        </p:nvSpPr>
        <p:spPr>
          <a:xfrm>
            <a:off x="4645152" y="1735073"/>
            <a:ext cx="3419856" cy="2619756"/>
          </a:xfrm>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1412111" y="1737007"/>
            <a:ext cx="3057148" cy="47982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1041721" y="2231021"/>
            <a:ext cx="3419856" cy="212684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5011838" y="1737007"/>
            <a:ext cx="3055717" cy="47982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152" y="2231021"/>
            <a:ext cx="3419856" cy="212684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7" name="Date Placeholder 6"/>
          <p:cNvSpPr>
            <a:spLocks noGrp="1"/>
          </p:cNvSpPr>
          <p:nvPr>
            <p:ph type="dt" sz="half" idx="10"/>
          </p:nvPr>
        </p:nvSpPr>
        <p:spPr/>
        <p:txBody>
          <a:bodyPr/>
          <a:lstStyle/>
          <a:p>
            <a:fld id="{E4606EA6-EFEA-4C30-9264-4F9291A5780D}" type="datetime1">
              <a:rPr lang="en-US" smtClean="0"/>
              <a:pPr/>
              <a:t>2/10/17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lgn="ctr"/>
            <a:fld id="{8F82E0A0-C266-4798-8C8F-B9F91E9DA37E}" type="slidenum">
              <a:rPr lang="en-US" sz="1400" b="1" smtClean="0">
                <a:solidFill>
                  <a:srgbClr val="FFFFFF"/>
                </a:solidFill>
              </a:rPr>
              <a:pPr algn="ct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6DFADB5D-B7A0-47E3-AD2D-B1A6F8614213}" type="datetime1">
              <a:rPr lang="en-US" smtClean="0"/>
              <a:pPr/>
              <a:t>2/10/17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3F7CB7D-F184-43C7-B6FD-03D728E1BBFF}" type="slidenum">
              <a:rPr lang="en-US" smtClean="0">
                <a:solidFill>
                  <a:srgbClr val="FFFFFF"/>
                </a:solidFill>
              </a:rPr>
              <a:pPr/>
              <a:t>‹#›</a:t>
            </a:fld>
            <a:endParaRPr lang="en-US" dirty="0">
              <a:solidFill>
                <a:srgbClr val="FFFFFF"/>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968126-03FC-49C0-B9B8-2B561CCC3D90}" type="datetime1">
              <a:rPr lang="en-US" smtClean="0"/>
              <a:pPr/>
              <a:t>2/10/17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3F7CB7D-F184-43C7-B6FD-03D728E1BBFF}" type="slidenum">
              <a:rPr lang="en-US" smtClean="0">
                <a:solidFill>
                  <a:schemeClr val="tx2"/>
                </a:solidFill>
              </a:rPr>
              <a:pPr/>
              <a:t>‹#›</a:t>
            </a:fld>
            <a:endParaRPr lang="en-US" dirty="0">
              <a:solidFill>
                <a:schemeClr val="tx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51435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Rectangle 45"/>
          <p:cNvSpPr/>
          <p:nvPr/>
        </p:nvSpPr>
        <p:spPr>
          <a:xfrm>
            <a:off x="4561242" y="-16133"/>
            <a:ext cx="3679116" cy="470388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p:cNvSpPr/>
          <p:nvPr/>
        </p:nvSpPr>
        <p:spPr>
          <a:xfrm>
            <a:off x="4649096" y="-16133"/>
            <a:ext cx="3505200" cy="4679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F49A8198-4617-485E-9585-4840B69DBBA6}" type="datetime1">
              <a:rPr lang="en-US" smtClean="0"/>
              <a:pPr/>
              <a:t>2/10/17</a:t>
            </a:fld>
            <a:endParaRPr lang="en-US" dirty="0"/>
          </a:p>
        </p:txBody>
      </p:sp>
      <p:sp>
        <p:nvSpPr>
          <p:cNvPr id="7" name="Slide Number Placeholder 6"/>
          <p:cNvSpPr>
            <a:spLocks noGrp="1"/>
          </p:cNvSpPr>
          <p:nvPr>
            <p:ph type="sldNum" sz="quarter" idx="12"/>
          </p:nvPr>
        </p:nvSpPr>
        <p:spPr/>
        <p:txBody>
          <a:bodyPr/>
          <a:lstStyle/>
          <a:p>
            <a:fld id="{A3F7CB7D-F184-43C7-B6FD-03D728E1BBFF}" type="slidenum">
              <a:rPr lang="en-US" smtClean="0">
                <a:solidFill>
                  <a:srgbClr val="FFFFFF"/>
                </a:solidFill>
              </a:rPr>
              <a:pPr/>
              <a:t>‹#›</a:t>
            </a:fld>
            <a:endParaRPr lang="en-US" dirty="0">
              <a:solidFill>
                <a:srgbClr val="FFFFFF"/>
              </a:solidFill>
            </a:endParaRPr>
          </a:p>
        </p:txBody>
      </p:sp>
      <p:sp>
        <p:nvSpPr>
          <p:cNvPr id="58" name="Rectangle 57"/>
          <p:cNvSpPr/>
          <p:nvPr/>
        </p:nvSpPr>
        <p:spPr>
          <a:xfrm>
            <a:off x="905572" y="451413"/>
            <a:ext cx="3562257" cy="4236334"/>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1145894" y="642395"/>
            <a:ext cx="3090440" cy="3863051"/>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61" name="Rectangle 60"/>
          <p:cNvSpPr/>
          <p:nvPr/>
        </p:nvSpPr>
        <p:spPr>
          <a:xfrm>
            <a:off x="4650889" y="4566213"/>
            <a:ext cx="3505200" cy="61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ooter Placeholder 5"/>
          <p:cNvSpPr>
            <a:spLocks noGrp="1"/>
          </p:cNvSpPr>
          <p:nvPr>
            <p:ph type="ftr" sz="quarter" idx="11"/>
          </p:nvPr>
        </p:nvSpPr>
        <p:spPr>
          <a:xfrm>
            <a:off x="4641448" y="4293627"/>
            <a:ext cx="3493664" cy="273844"/>
          </a:xfrm>
        </p:spPr>
        <p:txBody>
          <a:bodyPr>
            <a:normAutofit/>
          </a:bodyPr>
          <a:lstStyle/>
          <a:p>
            <a:endParaRPr lang="en-US" dirty="0"/>
          </a:p>
        </p:txBody>
      </p:sp>
      <p:sp>
        <p:nvSpPr>
          <p:cNvPr id="2" name="Title 1"/>
          <p:cNvSpPr>
            <a:spLocks noGrp="1"/>
          </p:cNvSpPr>
          <p:nvPr>
            <p:ph type="title"/>
          </p:nvPr>
        </p:nvSpPr>
        <p:spPr>
          <a:xfrm>
            <a:off x="4739833" y="1993076"/>
            <a:ext cx="3304572" cy="1097365"/>
          </a:xfrm>
        </p:spPr>
        <p:txBody>
          <a:bodyPr anchor="b">
            <a:normAutofit/>
          </a:bodyPr>
          <a:lstStyle>
            <a:lvl1pPr algn="l">
              <a:defRPr sz="2800" b="0"/>
            </a:lvl1pPr>
          </a:lstStyle>
          <a:p>
            <a:r>
              <a:rPr lang="en-CA" smtClean="0"/>
              <a:t>Click to edit Master title style</a:t>
            </a:r>
            <a:endParaRPr lang="en-US"/>
          </a:p>
        </p:txBody>
      </p:sp>
      <p:sp>
        <p:nvSpPr>
          <p:cNvPr id="4" name="Text Placeholder 3"/>
          <p:cNvSpPr>
            <a:spLocks noGrp="1"/>
          </p:cNvSpPr>
          <p:nvPr>
            <p:ph type="body" sz="half" idx="2"/>
          </p:nvPr>
        </p:nvSpPr>
        <p:spPr>
          <a:xfrm>
            <a:off x="4736592" y="3102746"/>
            <a:ext cx="3298784" cy="1138428"/>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51435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4" name="Rectangle 93"/>
          <p:cNvSpPr/>
          <p:nvPr/>
        </p:nvSpPr>
        <p:spPr>
          <a:xfrm>
            <a:off x="4561242" y="-16133"/>
            <a:ext cx="3679116" cy="470388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p:cNvSpPr/>
          <p:nvPr/>
        </p:nvSpPr>
        <p:spPr>
          <a:xfrm>
            <a:off x="4649096" y="-16133"/>
            <a:ext cx="3505200" cy="4679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Rectangle 101"/>
          <p:cNvSpPr/>
          <p:nvPr/>
        </p:nvSpPr>
        <p:spPr>
          <a:xfrm>
            <a:off x="905572" y="451413"/>
            <a:ext cx="3562257" cy="4236334"/>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4650889" y="4566213"/>
            <a:ext cx="3505200" cy="61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34424" y="1995678"/>
            <a:ext cx="3300984" cy="1097280"/>
          </a:xfrm>
        </p:spPr>
        <p:txBody>
          <a:bodyPr anchor="b">
            <a:normAutofit/>
          </a:bodyPr>
          <a:lstStyle>
            <a:lvl1pPr algn="l">
              <a:defRPr sz="2800" b="0"/>
            </a:lvl1pPr>
          </a:lstStyle>
          <a:p>
            <a:r>
              <a:rPr lang="en-CA" smtClean="0"/>
              <a:t>Click to edit Master title style</a:t>
            </a:r>
            <a:endParaRPr lang="en-US"/>
          </a:p>
        </p:txBody>
      </p:sp>
      <p:sp>
        <p:nvSpPr>
          <p:cNvPr id="3" name="Picture Placeholder 2"/>
          <p:cNvSpPr>
            <a:spLocks noGrp="1"/>
          </p:cNvSpPr>
          <p:nvPr>
            <p:ph type="pic" idx="1"/>
          </p:nvPr>
        </p:nvSpPr>
        <p:spPr>
          <a:xfrm>
            <a:off x="1005209" y="520346"/>
            <a:ext cx="3359623" cy="4101084"/>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dirty="0" smtClean="0"/>
              <a:t>Drag picture to placeholder or click icon to add</a:t>
            </a:r>
            <a:endParaRPr lang="en-US" dirty="0"/>
          </a:p>
        </p:txBody>
      </p:sp>
      <p:sp>
        <p:nvSpPr>
          <p:cNvPr id="4" name="Text Placeholder 3"/>
          <p:cNvSpPr>
            <a:spLocks noGrp="1"/>
          </p:cNvSpPr>
          <p:nvPr>
            <p:ph type="body" sz="half" idx="2"/>
          </p:nvPr>
        </p:nvSpPr>
        <p:spPr>
          <a:xfrm>
            <a:off x="4734631" y="3099816"/>
            <a:ext cx="3300573" cy="113967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E4606EA6-EFEA-4C30-9264-4F9291A5780D}" type="datetime1">
              <a:rPr lang="en-US" smtClean="0"/>
              <a:pPr/>
              <a:t>2/10/17</a:t>
            </a:fld>
            <a:endParaRPr lang="en-US" dirty="0"/>
          </a:p>
        </p:txBody>
      </p:sp>
      <p:sp>
        <p:nvSpPr>
          <p:cNvPr id="6" name="Footer Placeholder 5"/>
          <p:cNvSpPr>
            <a:spLocks noGrp="1"/>
          </p:cNvSpPr>
          <p:nvPr>
            <p:ph type="ftr" sz="quarter" idx="11"/>
          </p:nvPr>
        </p:nvSpPr>
        <p:spPr>
          <a:xfrm>
            <a:off x="4641448" y="4293627"/>
            <a:ext cx="3493664" cy="273844"/>
          </a:xfrm>
        </p:spPr>
        <p:txBody>
          <a:bodyPr>
            <a:normAutofit/>
          </a:bodyPr>
          <a:lstStyle/>
          <a:p>
            <a:endParaRPr lang="en-US" dirty="0"/>
          </a:p>
        </p:txBody>
      </p:sp>
      <p:sp>
        <p:nvSpPr>
          <p:cNvPr id="7" name="Slide Number Placeholder 6"/>
          <p:cNvSpPr>
            <a:spLocks noGrp="1"/>
          </p:cNvSpPr>
          <p:nvPr>
            <p:ph type="sldNum" sz="quarter" idx="12"/>
          </p:nvPr>
        </p:nvSpPr>
        <p:spPr/>
        <p:txBody>
          <a:bodyPr/>
          <a:lstStyle/>
          <a:p>
            <a:pPr algn="ctr"/>
            <a:fld id="{8F82E0A0-C266-4798-8C8F-B9F91E9DA37E}" type="slidenum">
              <a:rPr lang="en-US" sz="2800" b="1" smtClean="0">
                <a:solidFill>
                  <a:srgbClr val="FFFFFF"/>
                </a:solidFill>
              </a:rPr>
              <a:pPr algn="ctr"/>
              <a:t>‹#›</a:t>
            </a:fld>
            <a:endParaRPr lang="en-US" sz="280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E4606EA6-EFEA-4C30-9264-4F9291A5780D}" type="datetime1">
              <a:rPr lang="en-US" smtClean="0"/>
              <a:pPr/>
              <a:t>2/10/17</a:t>
            </a:fld>
            <a:endParaRPr lang="en-US" sz="1400" dirty="0">
              <a:solidFill>
                <a:schemeClr val="tx2"/>
              </a:solidFill>
            </a:endParaRPr>
          </a:p>
        </p:txBody>
      </p:sp>
      <p:sp>
        <p:nvSpPr>
          <p:cNvPr id="5" name="Footer Placeholder 4"/>
          <p:cNvSpPr>
            <a:spLocks noGrp="1"/>
          </p:cNvSpPr>
          <p:nvPr>
            <p:ph type="ftr" sz="quarter" idx="11"/>
          </p:nvPr>
        </p:nvSpPr>
        <p:spPr/>
        <p:txBody>
          <a:bodyPr/>
          <a:lstStyle/>
          <a:p>
            <a:pPr algn="r"/>
            <a:endParaRPr lang="en-US" sz="1400" dirty="0">
              <a:solidFill>
                <a:schemeClr val="tx2"/>
              </a:solidFill>
            </a:endParaRPr>
          </a:p>
        </p:txBody>
      </p:sp>
      <p:sp>
        <p:nvSpPr>
          <p:cNvPr id="6" name="Slide Number Placeholder 5"/>
          <p:cNvSpPr>
            <a:spLocks noGrp="1"/>
          </p:cNvSpPr>
          <p:nvPr>
            <p:ph type="sldNum" sz="quarter" idx="12"/>
          </p:nvPr>
        </p:nvSpPr>
        <p:spPr/>
        <p:txBody>
          <a:bodyPr/>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772610"/>
            <a:ext cx="1484453" cy="3585258"/>
          </a:xfrm>
        </p:spPr>
        <p:txBody>
          <a:bodyPr vert="eaVert" anchor="ctr"/>
          <a:lstStyle/>
          <a:p>
            <a:r>
              <a:rPr lang="en-CA" smtClean="0"/>
              <a:t>Click to edit Master title style</a:t>
            </a:r>
            <a:endParaRPr lang="en-US"/>
          </a:p>
        </p:txBody>
      </p:sp>
      <p:sp>
        <p:nvSpPr>
          <p:cNvPr id="3" name="Vertical Text Placeholder 2"/>
          <p:cNvSpPr>
            <a:spLocks noGrp="1"/>
          </p:cNvSpPr>
          <p:nvPr>
            <p:ph type="body" orient="vert" idx="1"/>
          </p:nvPr>
        </p:nvSpPr>
        <p:spPr>
          <a:xfrm>
            <a:off x="1053296" y="772610"/>
            <a:ext cx="5423704" cy="3585258"/>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E4606EA6-EFEA-4C30-9264-4F9291A5780D}" type="datetime1">
              <a:rPr lang="en-US" smtClean="0"/>
              <a:pPr/>
              <a:t>2/10/17</a:t>
            </a:fld>
            <a:endParaRPr lang="en-US" sz="1400" dirty="0">
              <a:solidFill>
                <a:schemeClr val="tx2"/>
              </a:solidFill>
            </a:endParaRPr>
          </a:p>
        </p:txBody>
      </p:sp>
      <p:sp>
        <p:nvSpPr>
          <p:cNvPr id="5" name="Footer Placeholder 4"/>
          <p:cNvSpPr>
            <a:spLocks noGrp="1"/>
          </p:cNvSpPr>
          <p:nvPr>
            <p:ph type="ftr" sz="quarter" idx="11"/>
          </p:nvPr>
        </p:nvSpPr>
        <p:spPr/>
        <p:txBody>
          <a:bodyPr/>
          <a:lstStyle/>
          <a:p>
            <a:pPr algn="r"/>
            <a:endParaRPr lang="en-US" sz="1400" dirty="0">
              <a:solidFill>
                <a:schemeClr val="tx2"/>
              </a:solidFill>
            </a:endParaRPr>
          </a:p>
        </p:txBody>
      </p:sp>
      <p:sp>
        <p:nvSpPr>
          <p:cNvPr id="6" name="Slide Number Placeholder 5"/>
          <p:cNvSpPr>
            <a:spLocks noGrp="1"/>
          </p:cNvSpPr>
          <p:nvPr>
            <p:ph type="sldNum" sz="quarter" idx="12"/>
          </p:nvPr>
        </p:nvSpPr>
        <p:spPr/>
        <p:txBody>
          <a:bodyPr/>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51435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457200" y="250116"/>
            <a:ext cx="8229600" cy="4639235"/>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4561242" y="-16133"/>
            <a:ext cx="3679116" cy="52443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p:cNvSpPr/>
          <p:nvPr/>
        </p:nvSpPr>
        <p:spPr>
          <a:xfrm>
            <a:off x="4649096" y="-16133"/>
            <a:ext cx="3505200" cy="46795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043490" y="770748"/>
            <a:ext cx="7024744" cy="857250"/>
          </a:xfrm>
          <a:prstGeom prst="rect">
            <a:avLst/>
          </a:prstGeom>
        </p:spPr>
        <p:txBody>
          <a:bodyPr vert="horz" lIns="91440" tIns="45720" rIns="91440" bIns="45720" rtlCol="0" anchor="b">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1043493" y="1742739"/>
            <a:ext cx="6777317" cy="263173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5997388" y="168369"/>
            <a:ext cx="2133600" cy="273844"/>
          </a:xfrm>
          <a:prstGeom prst="rect">
            <a:avLst/>
          </a:prstGeom>
        </p:spPr>
        <p:txBody>
          <a:bodyPr vert="horz" lIns="91440" tIns="45720" rIns="91440" bIns="45720" rtlCol="0" anchor="ctr"/>
          <a:lstStyle>
            <a:lvl1pPr algn="r">
              <a:defRPr sz="1200">
                <a:solidFill>
                  <a:srgbClr val="FEFEFE"/>
                </a:solidFill>
              </a:defRPr>
            </a:lvl1pPr>
          </a:lstStyle>
          <a:p>
            <a:fld id="{E4606EA6-EFEA-4C30-9264-4F9291A5780D}" type="datetime1">
              <a:rPr lang="en-US" smtClean="0"/>
              <a:pPr/>
              <a:t>2/10/17</a:t>
            </a:fld>
            <a:endParaRPr lang="en-US" sz="1400" dirty="0">
              <a:solidFill>
                <a:schemeClr val="tx2"/>
              </a:solidFill>
            </a:endParaRPr>
          </a:p>
        </p:txBody>
      </p:sp>
      <p:sp>
        <p:nvSpPr>
          <p:cNvPr id="5" name="Footer Placeholder 4"/>
          <p:cNvSpPr>
            <a:spLocks noGrp="1"/>
          </p:cNvSpPr>
          <p:nvPr>
            <p:ph type="ftr" sz="quarter" idx="3"/>
          </p:nvPr>
        </p:nvSpPr>
        <p:spPr>
          <a:xfrm>
            <a:off x="4641448" y="4389120"/>
            <a:ext cx="3502152" cy="273844"/>
          </a:xfrm>
          <a:prstGeom prst="rect">
            <a:avLst/>
          </a:prstGeom>
        </p:spPr>
        <p:txBody>
          <a:bodyPr vert="horz" lIns="91440" tIns="45720" rIns="91440" bIns="45720" rtlCol="0" anchor="ctr"/>
          <a:lstStyle>
            <a:lvl1pPr algn="r">
              <a:defRPr sz="1200">
                <a:solidFill>
                  <a:schemeClr val="accent1"/>
                </a:solidFill>
              </a:defRPr>
            </a:lvl1pPr>
          </a:lstStyle>
          <a:p>
            <a:pPr algn="r"/>
            <a:endParaRPr lang="en-US" sz="1400" dirty="0">
              <a:solidFill>
                <a:schemeClr val="tx2"/>
              </a:solidFill>
            </a:endParaRPr>
          </a:p>
        </p:txBody>
      </p:sp>
      <p:sp>
        <p:nvSpPr>
          <p:cNvPr id="6" name="Slide Number Placeholder 5"/>
          <p:cNvSpPr>
            <a:spLocks noGrp="1"/>
          </p:cNvSpPr>
          <p:nvPr>
            <p:ph type="sldNum" sz="quarter" idx="4"/>
          </p:nvPr>
        </p:nvSpPr>
        <p:spPr>
          <a:xfrm>
            <a:off x="4649096" y="168369"/>
            <a:ext cx="1332156" cy="273844"/>
          </a:xfrm>
          <a:prstGeom prst="rect">
            <a:avLst/>
          </a:prstGeom>
        </p:spPr>
        <p:txBody>
          <a:bodyPr vert="horz" lIns="91440" tIns="45720" rIns="91440" bIns="45720" rtlCol="0" anchor="ctr"/>
          <a:lstStyle>
            <a:lvl1pPr algn="l">
              <a:defRPr sz="1200">
                <a:solidFill>
                  <a:srgbClr val="FEFEFE"/>
                </a:solidFill>
              </a:defRPr>
            </a:lvl1pPr>
          </a:lstStyle>
          <a:p>
            <a:pPr algn="ctr"/>
            <a:fld id="{8F82E0A0-C266-4798-8C8F-B9F91E9DA37E}" type="slidenum">
              <a:rPr lang="en-US" sz="1400" b="1" smtClean="0">
                <a:solidFill>
                  <a:srgbClr val="FFFFFF"/>
                </a:solidFill>
              </a:rPr>
              <a:pPr algn="ctr"/>
              <a:t>‹#›</a:t>
            </a:fld>
            <a:endParaRPr lang="en-US" sz="1400" b="1" dirty="0">
              <a:solidFill>
                <a:srgbClr val="FFFFFF"/>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ctrTitle"/>
          </p:nvPr>
        </p:nvSpPr>
        <p:spPr/>
        <p:txBody>
          <a:bodyPr/>
          <a:lstStyle>
            <a:extLst/>
          </a:lstStyle>
          <a:p>
            <a:r>
              <a:rPr lang="en-US" dirty="0" smtClean="0"/>
              <a:t>Chapter 4</a:t>
            </a:r>
            <a:endParaRPr lang="en-US" dirty="0"/>
          </a:p>
        </p:txBody>
      </p:sp>
      <p:sp>
        <p:nvSpPr>
          <p:cNvPr id="5" name="Rectangle 4"/>
          <p:cNvSpPr>
            <a:spLocks noGrp="1"/>
          </p:cNvSpPr>
          <p:nvPr>
            <p:ph type="subTitle" idx="1"/>
          </p:nvPr>
        </p:nvSpPr>
        <p:spPr/>
        <p:txBody>
          <a:bodyPr>
            <a:normAutofit/>
          </a:bodyPr>
          <a:lstStyle>
            <a:extLst/>
          </a:lstStyle>
          <a:p>
            <a:r>
              <a:rPr lang="en-US" dirty="0" smtClean="0"/>
              <a:t>The Basic Principles of Bioethics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438150"/>
            <a:ext cx="7024744" cy="762000"/>
          </a:xfrm>
        </p:spPr>
        <p:txBody>
          <a:bodyPr/>
          <a:lstStyle/>
          <a:p>
            <a:r>
              <a:rPr lang="en-US" dirty="0" smtClean="0"/>
              <a:t>Hippocratic Paternalism</a:t>
            </a:r>
            <a:endParaRPr lang="en-US" dirty="0"/>
          </a:p>
        </p:txBody>
      </p:sp>
      <p:sp>
        <p:nvSpPr>
          <p:cNvPr id="3" name="Content Placeholder 2"/>
          <p:cNvSpPr>
            <a:spLocks noGrp="1"/>
          </p:cNvSpPr>
          <p:nvPr>
            <p:ph idx="1"/>
          </p:nvPr>
        </p:nvSpPr>
        <p:spPr>
          <a:xfrm>
            <a:off x="457200" y="1123950"/>
            <a:ext cx="8229599" cy="3810000"/>
          </a:xfrm>
        </p:spPr>
        <p:txBody>
          <a:bodyPr>
            <a:normAutofit fontScale="77500" lnSpcReduction="20000"/>
          </a:bodyPr>
          <a:lstStyle/>
          <a:p>
            <a:r>
              <a:rPr lang="en-US" dirty="0"/>
              <a:t>Hippocrates of Kos </a:t>
            </a:r>
            <a:r>
              <a:rPr lang="en-US" dirty="0" smtClean="0"/>
              <a:t>(460-399 BCE)</a:t>
            </a:r>
          </a:p>
          <a:p>
            <a:pPr lvl="1"/>
            <a:r>
              <a:rPr lang="en-US" dirty="0"/>
              <a:t> Greek physician of the Age of Pericles (Classical Greece</a:t>
            </a:r>
            <a:r>
              <a:rPr lang="en-US" dirty="0" smtClean="0"/>
              <a:t>)</a:t>
            </a:r>
          </a:p>
          <a:p>
            <a:pPr lvl="1"/>
            <a:r>
              <a:rPr lang="en-US" dirty="0" smtClean="0"/>
              <a:t>First to </a:t>
            </a:r>
            <a:r>
              <a:rPr lang="en-US" dirty="0"/>
              <a:t>categorize illnesses as acute, chronic, endemic and epidemic,</a:t>
            </a:r>
            <a:endParaRPr lang="en-US" dirty="0" smtClean="0"/>
          </a:p>
          <a:p>
            <a:pPr lvl="1"/>
            <a:r>
              <a:rPr lang="en-US" dirty="0" smtClean="0"/>
              <a:t>He and </a:t>
            </a:r>
            <a:r>
              <a:rPr lang="en-US" dirty="0"/>
              <a:t>his followers were first to describe many diseases and medical conditions. He is given credit for the first description of clubbing of the fingers, an important diagnostic sign in chronic lung disease, lung </a:t>
            </a:r>
            <a:r>
              <a:rPr lang="en-US" dirty="0" smtClean="0"/>
              <a:t>cancer.</a:t>
            </a:r>
          </a:p>
          <a:p>
            <a:pPr lvl="1"/>
            <a:r>
              <a:rPr lang="en-US" dirty="0"/>
              <a:t> Hippocratic Oath </a:t>
            </a:r>
            <a:endParaRPr lang="en-US" dirty="0" smtClean="0"/>
          </a:p>
          <a:p>
            <a:pPr lvl="2"/>
            <a:r>
              <a:rPr lang="en-US" dirty="0" smtClean="0"/>
              <a:t>“Do no Harm”: = </a:t>
            </a:r>
            <a:r>
              <a:rPr lang="en-US" i="1" dirty="0" smtClean="0"/>
              <a:t>I will use treatment to help the sick according to my ability and judgment, but never with a view to injury and wrong-doing. Neither will I administer a poison to anybody when asked to do so. . . Similarly I will not give to a woman a pessary to cause abortion</a:t>
            </a:r>
            <a:r>
              <a:rPr lang="en-US" i="1" dirty="0"/>
              <a:t>.</a:t>
            </a:r>
            <a:r>
              <a:rPr lang="en-US" i="1" dirty="0" smtClean="0"/>
              <a:t> </a:t>
            </a:r>
            <a:endParaRPr lang="en-US" dirty="0"/>
          </a:p>
          <a:p>
            <a:r>
              <a:rPr lang="en-US" dirty="0" smtClean="0"/>
              <a:t>Medical Paternalism</a:t>
            </a:r>
          </a:p>
          <a:p>
            <a:pPr lvl="1"/>
            <a:r>
              <a:rPr lang="en-US" dirty="0" smtClean="0"/>
              <a:t>Hippocrates was seen as an educated physician, the patient was ignorant (usually illiterate).</a:t>
            </a:r>
          </a:p>
          <a:p>
            <a:pPr lvl="2"/>
            <a:r>
              <a:rPr lang="en-US" dirty="0" smtClean="0"/>
              <a:t>Doctor knows best!</a:t>
            </a:r>
            <a:endParaRPr lang="en-US" dirty="0"/>
          </a:p>
        </p:txBody>
      </p:sp>
    </p:spTree>
    <p:extLst>
      <p:ext uri="{BB962C8B-B14F-4D97-AF65-F5344CB8AC3E}">
        <p14:creationId xmlns:p14="http://schemas.microsoft.com/office/powerpoint/2010/main" val="1406855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438150"/>
            <a:ext cx="7024744" cy="838200"/>
          </a:xfrm>
        </p:spPr>
        <p:txBody>
          <a:bodyPr/>
          <a:lstStyle/>
          <a:p>
            <a:r>
              <a:rPr lang="en-US" dirty="0" smtClean="0"/>
              <a:t>Belmont Principles</a:t>
            </a:r>
            <a:endParaRPr lang="en-US" dirty="0"/>
          </a:p>
        </p:txBody>
      </p:sp>
      <p:sp>
        <p:nvSpPr>
          <p:cNvPr id="3" name="Content Placeholder 2"/>
          <p:cNvSpPr>
            <a:spLocks noGrp="1"/>
          </p:cNvSpPr>
          <p:nvPr>
            <p:ph idx="1"/>
          </p:nvPr>
        </p:nvSpPr>
        <p:spPr>
          <a:xfrm>
            <a:off x="457200" y="1200150"/>
            <a:ext cx="8229599" cy="3657599"/>
          </a:xfrm>
        </p:spPr>
        <p:txBody>
          <a:bodyPr/>
          <a:lstStyle/>
          <a:p>
            <a:r>
              <a:rPr lang="en-US" dirty="0" smtClean="0"/>
              <a:t>The Belmont Report (1978) resulted from a conference of the same title.</a:t>
            </a:r>
          </a:p>
          <a:p>
            <a:pPr lvl="1"/>
            <a:r>
              <a:rPr lang="en-US" dirty="0" smtClean="0"/>
              <a:t>1) Medical professionals have the first duty to their patients</a:t>
            </a:r>
          </a:p>
          <a:p>
            <a:pPr lvl="1"/>
            <a:r>
              <a:rPr lang="en-US" dirty="0" smtClean="0"/>
              <a:t>2) The state has oversight responsibility.</a:t>
            </a:r>
          </a:p>
          <a:p>
            <a:r>
              <a:rPr lang="en-US" i="1" dirty="0" smtClean="0"/>
              <a:t>Principles of Biomedical Ethics </a:t>
            </a:r>
            <a:r>
              <a:rPr lang="en-US" dirty="0" smtClean="0"/>
              <a:t>(1979), Tom Beauchamp &amp; James Childress</a:t>
            </a:r>
          </a:p>
          <a:p>
            <a:pPr lvl="1"/>
            <a:endParaRPr lang="en-US" dirty="0"/>
          </a:p>
        </p:txBody>
      </p:sp>
    </p:spTree>
    <p:extLst>
      <p:ext uri="{BB962C8B-B14F-4D97-AF65-F5344CB8AC3E}">
        <p14:creationId xmlns:p14="http://schemas.microsoft.com/office/powerpoint/2010/main" val="2620769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209550"/>
            <a:ext cx="7024744" cy="609600"/>
          </a:xfrm>
        </p:spPr>
        <p:txBody>
          <a:bodyPr>
            <a:normAutofit fontScale="90000"/>
          </a:bodyPr>
          <a:lstStyle/>
          <a:p>
            <a:r>
              <a:rPr lang="en-US" dirty="0" smtClean="0"/>
              <a:t>Autonomy</a:t>
            </a:r>
            <a:endParaRPr lang="en-US" dirty="0"/>
          </a:p>
        </p:txBody>
      </p:sp>
      <p:sp>
        <p:nvSpPr>
          <p:cNvPr id="3" name="Content Placeholder 2"/>
          <p:cNvSpPr>
            <a:spLocks noGrp="1"/>
          </p:cNvSpPr>
          <p:nvPr>
            <p:ph idx="1"/>
          </p:nvPr>
        </p:nvSpPr>
        <p:spPr>
          <a:xfrm>
            <a:off x="457200" y="742950"/>
            <a:ext cx="8229599" cy="4267200"/>
          </a:xfrm>
        </p:spPr>
        <p:txBody>
          <a:bodyPr>
            <a:normAutofit fontScale="62500" lnSpcReduction="20000"/>
          </a:bodyPr>
          <a:lstStyle/>
          <a:p>
            <a:r>
              <a:rPr lang="en-US" dirty="0" smtClean="0"/>
              <a:t>Autonomy means 1) freedom to act as one chooses (without harming others) and 2) protection from the interference of others</a:t>
            </a:r>
          </a:p>
          <a:p>
            <a:r>
              <a:rPr lang="en-US" dirty="0"/>
              <a:t>The Belmont Conference raised the question discussed at the Nürnberg trials: “should the social good to which the </a:t>
            </a:r>
            <a:r>
              <a:rPr lang="en-US" dirty="0" smtClean="0"/>
              <a:t>results </a:t>
            </a:r>
            <a:r>
              <a:rPr lang="en-US" dirty="0"/>
              <a:t>of biomedical </a:t>
            </a:r>
            <a:r>
              <a:rPr lang="en-US" dirty="0" smtClean="0"/>
              <a:t>experimentation </a:t>
            </a:r>
            <a:r>
              <a:rPr lang="en-US" dirty="0"/>
              <a:t>contributed overrule the </a:t>
            </a:r>
            <a:r>
              <a:rPr lang="en-US" dirty="0" smtClean="0"/>
              <a:t>freedom, wishes, </a:t>
            </a:r>
            <a:r>
              <a:rPr lang="en-US" dirty="0"/>
              <a:t>and choices of individuals?”</a:t>
            </a:r>
          </a:p>
          <a:p>
            <a:pPr lvl="1"/>
            <a:r>
              <a:rPr lang="en-US" dirty="0"/>
              <a:t>The Report decisively chose “respect for autonomy”, which it defined as “weight to autonomous persons” considered opinions and choices while refraining from obstructing their actions </a:t>
            </a:r>
            <a:r>
              <a:rPr lang="en-US" dirty="0" smtClean="0"/>
              <a:t>unless </a:t>
            </a:r>
            <a:r>
              <a:rPr lang="en-US" dirty="0"/>
              <a:t>they are clearly detrimental to others.</a:t>
            </a:r>
          </a:p>
          <a:p>
            <a:pPr lvl="1"/>
            <a:r>
              <a:rPr lang="en-US" dirty="0"/>
              <a:t>Kantian influence: respect for </a:t>
            </a:r>
            <a:r>
              <a:rPr lang="en-US" dirty="0" smtClean="0"/>
              <a:t>persons as “self-legislators”, and to </a:t>
            </a:r>
            <a:r>
              <a:rPr lang="en-US" dirty="0"/>
              <a:t>treat people as ends in </a:t>
            </a:r>
            <a:r>
              <a:rPr lang="en-US" dirty="0" smtClean="0"/>
              <a:t>themselves</a:t>
            </a:r>
          </a:p>
          <a:p>
            <a:pPr lvl="1"/>
            <a:r>
              <a:rPr lang="en-US" dirty="0"/>
              <a:t>For theologians, autonomy underscored the theological doctrine of the sacredness of the individual. </a:t>
            </a:r>
          </a:p>
          <a:p>
            <a:pPr lvl="1"/>
            <a:r>
              <a:rPr lang="en-US" dirty="0"/>
              <a:t>Report acknowledged critical mental capacities (understanding, intending, and voluntary decision capacity)</a:t>
            </a:r>
          </a:p>
          <a:p>
            <a:pPr lvl="2"/>
            <a:r>
              <a:rPr lang="en-US" dirty="0"/>
              <a:t>Exempt: </a:t>
            </a:r>
            <a:r>
              <a:rPr lang="en-US" dirty="0" smtClean="0"/>
              <a:t>children, </a:t>
            </a:r>
            <a:r>
              <a:rPr lang="en-US" dirty="0"/>
              <a:t>those legally or </a:t>
            </a:r>
            <a:r>
              <a:rPr lang="en-US" dirty="0" smtClean="0"/>
              <a:t>medically </a:t>
            </a:r>
            <a:r>
              <a:rPr lang="en-US" dirty="0"/>
              <a:t>incompetent</a:t>
            </a:r>
            <a:r>
              <a:rPr lang="en-US" dirty="0" smtClean="0"/>
              <a:t>.</a:t>
            </a:r>
          </a:p>
          <a:p>
            <a:r>
              <a:rPr lang="en-US" dirty="0" smtClean="0"/>
              <a:t>Some Results</a:t>
            </a:r>
          </a:p>
          <a:p>
            <a:pPr lvl="1"/>
            <a:r>
              <a:rPr lang="en-US" dirty="0" smtClean="0"/>
              <a:t>Quarantines are justified</a:t>
            </a:r>
          </a:p>
          <a:p>
            <a:pPr lvl="1"/>
            <a:r>
              <a:rPr lang="en-US" dirty="0"/>
              <a:t>In 1988, the Supreme Court of Canada decision </a:t>
            </a:r>
            <a:r>
              <a:rPr lang="en-US" dirty="0" smtClean="0"/>
              <a:t>(Morgentaler) citing section </a:t>
            </a:r>
            <a:r>
              <a:rPr lang="en-US" dirty="0"/>
              <a:t>7 of the Canadian Charter of Rights and Freedoms. Section 7 states that: “Everyone has the right to life, liberty, and the security of the person and the right not to be deprived thereof except in accordance with the principles of fundamental justice.</a:t>
            </a:r>
            <a:r>
              <a:rPr lang="en-US" dirty="0" smtClean="0"/>
              <a:t>”</a:t>
            </a:r>
          </a:p>
        </p:txBody>
      </p:sp>
    </p:spTree>
    <p:extLst>
      <p:ext uri="{BB962C8B-B14F-4D97-AF65-F5344CB8AC3E}">
        <p14:creationId xmlns:p14="http://schemas.microsoft.com/office/powerpoint/2010/main" val="1755919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361950"/>
            <a:ext cx="7024744" cy="685800"/>
          </a:xfrm>
        </p:spPr>
        <p:txBody>
          <a:bodyPr>
            <a:normAutofit fontScale="90000"/>
          </a:bodyPr>
          <a:lstStyle/>
          <a:p>
            <a:r>
              <a:rPr lang="en-US" dirty="0" smtClean="0"/>
              <a:t>Nonmaleficence</a:t>
            </a:r>
            <a:endParaRPr lang="en-US" dirty="0"/>
          </a:p>
        </p:txBody>
      </p:sp>
      <p:sp>
        <p:nvSpPr>
          <p:cNvPr id="3" name="Content Placeholder 2"/>
          <p:cNvSpPr>
            <a:spLocks noGrp="1"/>
          </p:cNvSpPr>
          <p:nvPr>
            <p:ph idx="1"/>
          </p:nvPr>
        </p:nvSpPr>
        <p:spPr>
          <a:xfrm>
            <a:off x="457200" y="1123949"/>
            <a:ext cx="8229599" cy="3733801"/>
          </a:xfrm>
        </p:spPr>
        <p:txBody>
          <a:bodyPr>
            <a:normAutofit/>
          </a:bodyPr>
          <a:lstStyle/>
          <a:p>
            <a:r>
              <a:rPr lang="en-US" dirty="0" smtClean="0"/>
              <a:t>Or non-injury requires the medical community not intentionally create needless harm by acts of commission or omission.</a:t>
            </a:r>
          </a:p>
          <a:p>
            <a:r>
              <a:rPr lang="en-US" dirty="0" smtClean="0"/>
              <a:t>Negative obligation</a:t>
            </a:r>
          </a:p>
          <a:p>
            <a:r>
              <a:rPr lang="en-US" dirty="0" smtClean="0"/>
              <a:t>Due Care:</a:t>
            </a:r>
          </a:p>
          <a:p>
            <a:pPr lvl="1"/>
            <a:r>
              <a:rPr lang="en-US" dirty="0" smtClean="0"/>
              <a:t>Follow procedures for care that would be exercised by any reasonable providers under similar circumstances.</a:t>
            </a:r>
          </a:p>
          <a:p>
            <a:pPr lvl="2"/>
            <a:r>
              <a:rPr lang="en-US" dirty="0" smtClean="0">
                <a:latin typeface="Zapf Dingbats"/>
                <a:ea typeface="Zapf Dingbats"/>
                <a:cs typeface="Zapf Dingbats"/>
                <a:sym typeface="Zapf Dingbats"/>
              </a:rPr>
              <a:t>✗ </a:t>
            </a:r>
            <a:r>
              <a:rPr lang="en-US" dirty="0" smtClean="0">
                <a:ea typeface="Zapf Dingbats"/>
                <a:cs typeface="Zapf Dingbats"/>
                <a:sym typeface="Zapf Dingbats"/>
              </a:rPr>
              <a:t>Tuskegee Study/Ewan Cameron’s “psychic driving” experiments</a:t>
            </a:r>
            <a:endParaRPr lang="en-US" dirty="0"/>
          </a:p>
        </p:txBody>
      </p:sp>
    </p:spTree>
    <p:extLst>
      <p:ext uri="{BB962C8B-B14F-4D97-AF65-F5344CB8AC3E}">
        <p14:creationId xmlns:p14="http://schemas.microsoft.com/office/powerpoint/2010/main" val="2876109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361950"/>
            <a:ext cx="7024744" cy="838200"/>
          </a:xfrm>
        </p:spPr>
        <p:txBody>
          <a:bodyPr/>
          <a:lstStyle/>
          <a:p>
            <a:r>
              <a:rPr lang="en-US" dirty="0" smtClean="0"/>
              <a:t>Beneficence</a:t>
            </a:r>
            <a:endParaRPr lang="en-US" dirty="0"/>
          </a:p>
        </p:txBody>
      </p:sp>
      <p:sp>
        <p:nvSpPr>
          <p:cNvPr id="3" name="Content Placeholder 2"/>
          <p:cNvSpPr>
            <a:spLocks noGrp="1"/>
          </p:cNvSpPr>
          <p:nvPr>
            <p:ph idx="1"/>
          </p:nvPr>
        </p:nvSpPr>
        <p:spPr>
          <a:xfrm>
            <a:off x="457200" y="1047750"/>
            <a:ext cx="8229599" cy="3809999"/>
          </a:xfrm>
        </p:spPr>
        <p:txBody>
          <a:bodyPr/>
          <a:lstStyle/>
          <a:p>
            <a:r>
              <a:rPr lang="en-US" dirty="0" smtClean="0"/>
              <a:t>“Strive to help” (Hippocrates)</a:t>
            </a:r>
          </a:p>
          <a:p>
            <a:r>
              <a:rPr lang="en-US" dirty="0" smtClean="0"/>
              <a:t>Positive obligation</a:t>
            </a:r>
          </a:p>
          <a:p>
            <a:pPr lvl="1"/>
            <a:r>
              <a:rPr lang="en-US" dirty="0" smtClean="0"/>
              <a:t>Maximize possible benefits, minimize possible harms</a:t>
            </a:r>
          </a:p>
          <a:p>
            <a:r>
              <a:rPr lang="en-US" dirty="0" smtClean="0"/>
              <a:t>In manner</a:t>
            </a:r>
          </a:p>
          <a:p>
            <a:pPr lvl="1"/>
            <a:r>
              <a:rPr lang="en-US" dirty="0" smtClean="0"/>
              <a:t>Show compassion, mercy, kindness, and generosity</a:t>
            </a:r>
          </a:p>
          <a:p>
            <a:r>
              <a:rPr lang="en-US" dirty="0" smtClean="0"/>
              <a:t>Ancient principle was the partial source of paternalism – the kind doctor could be trusted as one informed one who would look after the patient’s best interest.</a:t>
            </a:r>
            <a:endParaRPr lang="en-US" dirty="0"/>
          </a:p>
        </p:txBody>
      </p:sp>
    </p:spTree>
    <p:extLst>
      <p:ext uri="{BB962C8B-B14F-4D97-AF65-F5344CB8AC3E}">
        <p14:creationId xmlns:p14="http://schemas.microsoft.com/office/powerpoint/2010/main" val="13212541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438150"/>
            <a:ext cx="7024744" cy="685800"/>
          </a:xfrm>
        </p:spPr>
        <p:txBody>
          <a:bodyPr>
            <a:normAutofit fontScale="90000"/>
          </a:bodyPr>
          <a:lstStyle/>
          <a:p>
            <a:r>
              <a:rPr lang="en-US" dirty="0" smtClean="0"/>
              <a:t>Justice</a:t>
            </a:r>
            <a:endParaRPr lang="en-US" dirty="0"/>
          </a:p>
        </p:txBody>
      </p:sp>
      <p:sp>
        <p:nvSpPr>
          <p:cNvPr id="3" name="Content Placeholder 2"/>
          <p:cNvSpPr>
            <a:spLocks noGrp="1"/>
          </p:cNvSpPr>
          <p:nvPr>
            <p:ph idx="1"/>
          </p:nvPr>
        </p:nvSpPr>
        <p:spPr>
          <a:xfrm>
            <a:off x="457200" y="1047750"/>
            <a:ext cx="8229599" cy="3809999"/>
          </a:xfrm>
        </p:spPr>
        <p:txBody>
          <a:bodyPr>
            <a:normAutofit fontScale="70000" lnSpcReduction="20000"/>
          </a:bodyPr>
          <a:lstStyle/>
          <a:p>
            <a:r>
              <a:rPr lang="en-US" i="1" dirty="0" smtClean="0"/>
              <a:t>Who </a:t>
            </a:r>
            <a:r>
              <a:rPr lang="en-US" i="1" dirty="0"/>
              <a:t>ought to receive the benefits of research and bear its burdens? This is a question of justice, in the sense of "fairness in distribution" or "what is deserved." An injustice occurs when some benefit to which a person is entitled is denied without good reason or when some burden is imposed unduly. </a:t>
            </a:r>
            <a:r>
              <a:rPr lang="en-US" i="1" dirty="0" smtClean="0"/>
              <a:t> . . . There </a:t>
            </a:r>
            <a:r>
              <a:rPr lang="en-US" i="1" dirty="0"/>
              <a:t>are several widely accepted formulations of just ways to distribute burdens and benefits. Each formulation mentions some relevant property on the basis of which burdens and benefits should be distributed. These formulations are (1) to each person an equal share, (2) to each person according to individual need, (3) to each person according to individual effort, (4) to each person according to societal contribution, and (5) to each person according to merit</a:t>
            </a:r>
            <a:r>
              <a:rPr lang="en-US" i="1" dirty="0" smtClean="0"/>
              <a:t>.</a:t>
            </a:r>
          </a:p>
          <a:p>
            <a:pPr lvl="1"/>
            <a:r>
              <a:rPr lang="en-US" dirty="0"/>
              <a:t>The Belmont Report</a:t>
            </a:r>
            <a:endParaRPr lang="en-US" dirty="0" smtClean="0"/>
          </a:p>
          <a:p>
            <a:pPr lvl="1"/>
            <a:r>
              <a:rPr lang="en-US" dirty="0" smtClean="0"/>
              <a:t>Persistence of Scarcity</a:t>
            </a:r>
          </a:p>
          <a:p>
            <a:pPr lvl="2"/>
            <a:r>
              <a:rPr lang="en-US" dirty="0" smtClean="0"/>
              <a:t>30% of healthcare dollars (US) are spent in the last year of life, ½ of that in the last 60 days.  This subtracts money from cheaper and more efficient money spent of prevention, screening, etc.</a:t>
            </a:r>
          </a:p>
          <a:p>
            <a:pPr lvl="2"/>
            <a:r>
              <a:rPr lang="en-US" dirty="0" smtClean="0"/>
              <a:t>Investment in public health, vaccines, education or high-tech equipment for rare surgeries?</a:t>
            </a:r>
          </a:p>
          <a:p>
            <a:pPr lvl="1"/>
            <a:endParaRPr lang="en-US" dirty="0"/>
          </a:p>
        </p:txBody>
      </p:sp>
    </p:spTree>
    <p:extLst>
      <p:ext uri="{BB962C8B-B14F-4D97-AF65-F5344CB8AC3E}">
        <p14:creationId xmlns:p14="http://schemas.microsoft.com/office/powerpoint/2010/main" val="3110882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438150"/>
            <a:ext cx="7024744" cy="609600"/>
          </a:xfrm>
        </p:spPr>
        <p:txBody>
          <a:bodyPr>
            <a:normAutofit fontScale="90000"/>
          </a:bodyPr>
          <a:lstStyle/>
          <a:p>
            <a:r>
              <a:rPr lang="en-US" dirty="0" smtClean="0"/>
              <a:t>Transcultural Human Rights</a:t>
            </a:r>
            <a:endParaRPr lang="en-US" dirty="0"/>
          </a:p>
        </p:txBody>
      </p:sp>
      <p:sp>
        <p:nvSpPr>
          <p:cNvPr id="3" name="Content Placeholder 2"/>
          <p:cNvSpPr>
            <a:spLocks noGrp="1"/>
          </p:cNvSpPr>
          <p:nvPr>
            <p:ph idx="1"/>
          </p:nvPr>
        </p:nvSpPr>
        <p:spPr>
          <a:xfrm>
            <a:off x="457200" y="971550"/>
            <a:ext cx="8229599" cy="3886199"/>
          </a:xfrm>
        </p:spPr>
        <p:txBody>
          <a:bodyPr>
            <a:normAutofit fontScale="77500" lnSpcReduction="20000"/>
          </a:bodyPr>
          <a:lstStyle/>
          <a:p>
            <a:r>
              <a:rPr lang="en-US" dirty="0"/>
              <a:t>World Health Organization</a:t>
            </a:r>
          </a:p>
          <a:p>
            <a:pPr lvl="1"/>
            <a:r>
              <a:rPr lang="en-US" dirty="0"/>
              <a:t>Constitution </a:t>
            </a:r>
          </a:p>
          <a:p>
            <a:pPr lvl="2"/>
            <a:r>
              <a:rPr lang="en-US" dirty="0"/>
              <a:t>Article 2: </a:t>
            </a:r>
            <a:r>
              <a:rPr lang="en-US" i="1" dirty="0"/>
              <a:t>The enjoyment of the highest attainable standard of health is one of the fundamental rights of every human being without distinction of race, religion, political belief, economic or social condition</a:t>
            </a:r>
            <a:r>
              <a:rPr lang="en-US" i="1" dirty="0" smtClean="0"/>
              <a:t>.</a:t>
            </a:r>
            <a:endParaRPr lang="en-US" dirty="0"/>
          </a:p>
          <a:p>
            <a:pPr marL="365760" lvl="1" indent="0">
              <a:buNone/>
            </a:pPr>
            <a:r>
              <a:rPr lang="en-US" dirty="0" smtClean="0"/>
              <a:t>Transcultural </a:t>
            </a:r>
            <a:r>
              <a:rPr lang="en-US" dirty="0"/>
              <a:t>Nursing </a:t>
            </a:r>
            <a:r>
              <a:rPr lang="en-US" dirty="0" smtClean="0"/>
              <a:t>Society</a:t>
            </a:r>
          </a:p>
          <a:p>
            <a:pPr marL="365760" lvl="1" indent="0">
              <a:buNone/>
            </a:pPr>
            <a:r>
              <a:rPr lang="en-US" dirty="0"/>
              <a:t>	</a:t>
            </a:r>
            <a:r>
              <a:rPr lang="en-US" dirty="0" smtClean="0"/>
              <a:t>Statement of Human Rights</a:t>
            </a:r>
            <a:endParaRPr lang="en-US" dirty="0"/>
          </a:p>
          <a:p>
            <a:pPr lvl="1"/>
            <a:r>
              <a:rPr lang="en-US" i="1" dirty="0"/>
              <a:t>Regardless of race, ethnicity, national origin, religious and philosophical beliefs, gender, sexual orientation, cultural values, age, and </a:t>
            </a:r>
            <a:r>
              <a:rPr lang="en-US" i="1" dirty="0" smtClean="0"/>
              <a:t>other </a:t>
            </a:r>
            <a:r>
              <a:rPr lang="en-US" i="1" dirty="0"/>
              <a:t>diversities, people have the following universal human rights:</a:t>
            </a:r>
          </a:p>
          <a:p>
            <a:pPr lvl="2"/>
            <a:r>
              <a:rPr lang="en-US" i="1" dirty="0"/>
              <a:t>Respectful care with recognition for personal dignity, privacy and confidentiality</a:t>
            </a:r>
          </a:p>
          <a:p>
            <a:pPr lvl="2"/>
            <a:r>
              <a:rPr lang="en-US" i="1" dirty="0"/>
              <a:t>Informed participation in one’s own </a:t>
            </a:r>
            <a:r>
              <a:rPr lang="en-US" i="1" dirty="0" smtClean="0"/>
              <a:t>healthcare, involvement </a:t>
            </a:r>
            <a:r>
              <a:rPr lang="en-US" i="1" dirty="0"/>
              <a:t>of family members and significant others in healthcare delivery </a:t>
            </a:r>
          </a:p>
          <a:p>
            <a:pPr lvl="2"/>
            <a:r>
              <a:rPr lang="en-US" i="1" dirty="0"/>
              <a:t>Accept or refuse care and negotiate with healthcare providers to achieve culturally congruent </a:t>
            </a:r>
            <a:r>
              <a:rPr lang="en-US" i="1" dirty="0" smtClean="0"/>
              <a:t>care . . .</a:t>
            </a:r>
            <a:endParaRPr lang="en-US" i="1" dirty="0"/>
          </a:p>
          <a:p>
            <a:endParaRPr lang="en-US" dirty="0" smtClean="0"/>
          </a:p>
        </p:txBody>
      </p:sp>
    </p:spTree>
    <p:extLst>
      <p:ext uri="{BB962C8B-B14F-4D97-AF65-F5344CB8AC3E}">
        <p14:creationId xmlns:p14="http://schemas.microsoft.com/office/powerpoint/2010/main" val="231560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490" y="361950"/>
            <a:ext cx="7024744" cy="7620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457200" y="971550"/>
            <a:ext cx="8229599" cy="3962399"/>
          </a:xfrm>
        </p:spPr>
        <p:txBody>
          <a:bodyPr>
            <a:normAutofit fontScale="92500"/>
          </a:bodyPr>
          <a:lstStyle/>
          <a:p>
            <a:r>
              <a:rPr lang="en-US" dirty="0"/>
              <a:t>The </a:t>
            </a:r>
            <a:r>
              <a:rPr lang="en-US" dirty="0" smtClean="0"/>
              <a:t>UN Universal </a:t>
            </a:r>
            <a:r>
              <a:rPr lang="en-US" dirty="0"/>
              <a:t>Declaration of Human Rights (UDHR) </a:t>
            </a:r>
          </a:p>
          <a:p>
            <a:pPr lvl="1"/>
            <a:r>
              <a:rPr lang="en-US" dirty="0" smtClean="0"/>
              <a:t>Article </a:t>
            </a:r>
            <a:r>
              <a:rPr lang="en-US" dirty="0"/>
              <a:t>1</a:t>
            </a:r>
            <a:r>
              <a:rPr lang="en-US" dirty="0" smtClean="0"/>
              <a:t>.</a:t>
            </a:r>
          </a:p>
          <a:p>
            <a:pPr lvl="2"/>
            <a:r>
              <a:rPr lang="en-US" i="1" dirty="0" smtClean="0"/>
              <a:t>All </a:t>
            </a:r>
            <a:r>
              <a:rPr lang="en-US" i="1" dirty="0"/>
              <a:t>human beings are born free and equal in dignity and rights. They are endowed with reason and conscience and should act towards one another in a spirit of brotherhood.</a:t>
            </a:r>
          </a:p>
          <a:p>
            <a:r>
              <a:rPr lang="en-US" dirty="0" smtClean="0"/>
              <a:t>Patient autonomy has gained primary importance among the four principles as it is consistent with the Enlightenment ideal of the individual as locus of certainty (scientific importance), rights, and dignity.  Therefore, it is the individual who can determine “the good life”.</a:t>
            </a:r>
          </a:p>
          <a:p>
            <a:endParaRPr lang="en-US" dirty="0"/>
          </a:p>
        </p:txBody>
      </p:sp>
    </p:spTree>
    <p:extLst>
      <p:ext uri="{BB962C8B-B14F-4D97-AF65-F5344CB8AC3E}">
        <p14:creationId xmlns:p14="http://schemas.microsoft.com/office/powerpoint/2010/main" val="242525801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Austin.thmx</Template>
  <TotalTime>0</TotalTime>
  <Words>1784</Words>
  <Application>Microsoft Macintosh PowerPoint</Application>
  <PresentationFormat>On-screen Show (16:9)</PresentationFormat>
  <Paragraphs>149</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Calibri</vt:lpstr>
      <vt:lpstr>Century Gothic</vt:lpstr>
      <vt:lpstr>Mangal</vt:lpstr>
      <vt:lpstr>Wingdings 2</vt:lpstr>
      <vt:lpstr>Zapf Dingbats</vt:lpstr>
      <vt:lpstr>Austin</vt:lpstr>
      <vt:lpstr>Chapter 4</vt:lpstr>
      <vt:lpstr>Hippocratic Paternalism</vt:lpstr>
      <vt:lpstr>Belmont Principles</vt:lpstr>
      <vt:lpstr>Autonomy</vt:lpstr>
      <vt:lpstr>Nonmaleficence</vt:lpstr>
      <vt:lpstr>Beneficence</vt:lpstr>
      <vt:lpstr>Justice</vt:lpstr>
      <vt:lpstr>Transcultural Human Rights</vt:lpstr>
      <vt:lpstr>Conclusion</vt:lpstr>
    </vt:vector>
  </TitlesOfParts>
  <LinksUpToDate>false</LinksUpToDate>
  <SharedDoc>false</SharedDoc>
  <HyperlinksChanged>false</HyperlinksChanged>
  <AppVersion>15.0030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2010-04-19T20:53:40Z</dcterms:created>
  <dcterms:modified xsi:type="dcterms:W3CDTF">2017-02-10T19:41:22Z</dcterms:modified>
</cp:coreProperties>
</file>