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176.xml" ContentType="application/vnd.openxmlformats-officedocument.presentationml.notesSlide+xml"/>
  <Override PartName="/ppt/notesSlides/notesSlide177.xml" ContentType="application/vnd.openxmlformats-officedocument.presentationml.notesSlide+xml"/>
  <Override PartName="/ppt/notesSlides/notesSlide178.xml" ContentType="application/vnd.openxmlformats-officedocument.presentationml.notesSlide+xml"/>
  <Override PartName="/ppt/notesSlides/notesSlide179.xml" ContentType="application/vnd.openxmlformats-officedocument.presentationml.notesSlide+xml"/>
  <Override PartName="/ppt/notesSlides/notesSlide180.xml" ContentType="application/vnd.openxmlformats-officedocument.presentationml.notesSlide+xml"/>
  <Override PartName="/ppt/notesSlides/notesSlide181.xml" ContentType="application/vnd.openxmlformats-officedocument.presentationml.notesSlide+xml"/>
  <Override PartName="/ppt/notesSlides/notesSlide182.xml" ContentType="application/vnd.openxmlformats-officedocument.presentationml.notesSlide+xml"/>
  <Override PartName="/ppt/notesSlides/notesSlide183.xml" ContentType="application/vnd.openxmlformats-officedocument.presentationml.notesSlide+xml"/>
  <Override PartName="/ppt/notesSlides/notesSlide184.xml" ContentType="application/vnd.openxmlformats-officedocument.presentationml.notesSlide+xml"/>
  <Override PartName="/ppt/notesSlides/notesSlide185.xml" ContentType="application/vnd.openxmlformats-officedocument.presentationml.notesSlide+xml"/>
  <Override PartName="/ppt/notesSlides/notesSlide186.xml" ContentType="application/vnd.openxmlformats-officedocument.presentationml.notesSlide+xml"/>
  <Override PartName="/ppt/notesSlides/notesSlide187.xml" ContentType="application/vnd.openxmlformats-officedocument.presentationml.notesSlide+xml"/>
  <Override PartName="/ppt/notesSlides/notesSlide188.xml" ContentType="application/vnd.openxmlformats-officedocument.presentationml.notesSlide+xml"/>
  <Override PartName="/ppt/notesSlides/notesSlide189.xml" ContentType="application/vnd.openxmlformats-officedocument.presentationml.notesSlide+xml"/>
  <Override PartName="/ppt/notesSlides/notesSlide190.xml" ContentType="application/vnd.openxmlformats-officedocument.presentationml.notesSlide+xml"/>
  <Override PartName="/ppt/notesSlides/notesSlide191.xml" ContentType="application/vnd.openxmlformats-officedocument.presentationml.notesSlide+xml"/>
  <Override PartName="/ppt/notesSlides/notesSlide192.xml" ContentType="application/vnd.openxmlformats-officedocument.presentationml.notesSlide+xml"/>
  <Override PartName="/ppt/notesSlides/notesSlide193.xml" ContentType="application/vnd.openxmlformats-officedocument.presentationml.notesSlide+xml"/>
  <Override PartName="/ppt/notesSlides/notesSlide194.xml" ContentType="application/vnd.openxmlformats-officedocument.presentationml.notesSlide+xml"/>
  <Override PartName="/ppt/notesSlides/notesSlide195.xml" ContentType="application/vnd.openxmlformats-officedocument.presentationml.notesSlide+xml"/>
  <Override PartName="/ppt/notesSlides/notesSlide196.xml" ContentType="application/vnd.openxmlformats-officedocument.presentationml.notesSlide+xml"/>
  <Override PartName="/ppt/notesSlides/notesSlide197.xml" ContentType="application/vnd.openxmlformats-officedocument.presentationml.notesSlide+xml"/>
  <Override PartName="/ppt/notesSlides/notesSlide198.xml" ContentType="application/vnd.openxmlformats-officedocument.presentationml.notesSlide+xml"/>
  <Override PartName="/ppt/notesSlides/notesSlide199.xml" ContentType="application/vnd.openxmlformats-officedocument.presentationml.notesSlide+xml"/>
  <Override PartName="/ppt/notesSlides/notesSlide200.xml" ContentType="application/vnd.openxmlformats-officedocument.presentationml.notesSlide+xml"/>
  <Override PartName="/ppt/notesSlides/notesSlide201.xml" ContentType="application/vnd.openxmlformats-officedocument.presentationml.notesSlide+xml"/>
  <Override PartName="/ppt/notesSlides/notesSlide202.xml" ContentType="application/vnd.openxmlformats-officedocument.presentationml.notesSlide+xml"/>
  <Override PartName="/ppt/notesSlides/notesSlide203.xml" ContentType="application/vnd.openxmlformats-officedocument.presentationml.notesSlide+xml"/>
  <Override PartName="/ppt/notesSlides/notesSlide204.xml" ContentType="application/vnd.openxmlformats-officedocument.presentationml.notesSlide+xml"/>
  <Override PartName="/ppt/notesSlides/notesSlide20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64" r:id="rId1"/>
  </p:sldMasterIdLst>
  <p:notesMasterIdLst>
    <p:notesMasterId r:id="rId208"/>
  </p:notesMasterIdLst>
  <p:handoutMasterIdLst>
    <p:handoutMasterId r:id="rId209"/>
  </p:handoutMasterIdLst>
  <p:sldIdLst>
    <p:sldId id="456" r:id="rId2"/>
    <p:sldId id="474" r:id="rId3"/>
    <p:sldId id="509" r:id="rId4"/>
    <p:sldId id="540" r:id="rId5"/>
    <p:sldId id="510" r:id="rId6"/>
    <p:sldId id="511" r:id="rId7"/>
    <p:sldId id="549" r:id="rId8"/>
    <p:sldId id="464" r:id="rId9"/>
    <p:sldId id="568" r:id="rId10"/>
    <p:sldId id="541" r:id="rId11"/>
    <p:sldId id="470" r:id="rId12"/>
    <p:sldId id="514" r:id="rId13"/>
    <p:sldId id="559" r:id="rId14"/>
    <p:sldId id="557" r:id="rId15"/>
    <p:sldId id="558" r:id="rId16"/>
    <p:sldId id="466" r:id="rId17"/>
    <p:sldId id="561" r:id="rId18"/>
    <p:sldId id="513" r:id="rId19"/>
    <p:sldId id="467" r:id="rId20"/>
    <p:sldId id="508" r:id="rId21"/>
    <p:sldId id="550" r:id="rId22"/>
    <p:sldId id="517" r:id="rId23"/>
    <p:sldId id="519" r:id="rId24"/>
    <p:sldId id="569" r:id="rId25"/>
    <p:sldId id="562" r:id="rId26"/>
    <p:sldId id="574" r:id="rId27"/>
    <p:sldId id="560" r:id="rId28"/>
    <p:sldId id="518" r:id="rId29"/>
    <p:sldId id="520" r:id="rId30"/>
    <p:sldId id="521" r:id="rId31"/>
    <p:sldId id="570" r:id="rId32"/>
    <p:sldId id="475" r:id="rId33"/>
    <p:sldId id="476" r:id="rId34"/>
    <p:sldId id="516" r:id="rId35"/>
    <p:sldId id="555" r:id="rId36"/>
    <p:sldId id="481" r:id="rId37"/>
    <p:sldId id="483" r:id="rId38"/>
    <p:sldId id="523" r:id="rId39"/>
    <p:sldId id="572" r:id="rId40"/>
    <p:sldId id="524" r:id="rId41"/>
    <p:sldId id="525" r:id="rId42"/>
    <p:sldId id="526" r:id="rId43"/>
    <p:sldId id="527" r:id="rId44"/>
    <p:sldId id="552" r:id="rId45"/>
    <p:sldId id="528" r:id="rId46"/>
    <p:sldId id="485" r:id="rId47"/>
    <p:sldId id="486" r:id="rId48"/>
    <p:sldId id="548" r:id="rId49"/>
    <p:sldId id="575" r:id="rId50"/>
    <p:sldId id="576" r:id="rId51"/>
    <p:sldId id="577" r:id="rId52"/>
    <p:sldId id="578" r:id="rId53"/>
    <p:sldId id="579" r:id="rId54"/>
    <p:sldId id="580" r:id="rId55"/>
    <p:sldId id="581" r:id="rId56"/>
    <p:sldId id="582" r:id="rId57"/>
    <p:sldId id="583" r:id="rId58"/>
    <p:sldId id="584" r:id="rId59"/>
    <p:sldId id="585" r:id="rId60"/>
    <p:sldId id="586" r:id="rId61"/>
    <p:sldId id="587" r:id="rId62"/>
    <p:sldId id="588" r:id="rId63"/>
    <p:sldId id="589" r:id="rId64"/>
    <p:sldId id="590" r:id="rId65"/>
    <p:sldId id="591" r:id="rId66"/>
    <p:sldId id="592" r:id="rId67"/>
    <p:sldId id="593" r:id="rId68"/>
    <p:sldId id="594" r:id="rId69"/>
    <p:sldId id="595" r:id="rId70"/>
    <p:sldId id="596" r:id="rId71"/>
    <p:sldId id="597" r:id="rId72"/>
    <p:sldId id="598" r:id="rId73"/>
    <p:sldId id="599" r:id="rId74"/>
    <p:sldId id="600" r:id="rId75"/>
    <p:sldId id="601" r:id="rId76"/>
    <p:sldId id="602" r:id="rId77"/>
    <p:sldId id="603" r:id="rId78"/>
    <p:sldId id="604" r:id="rId79"/>
    <p:sldId id="605" r:id="rId80"/>
    <p:sldId id="606" r:id="rId81"/>
    <p:sldId id="607" r:id="rId82"/>
    <p:sldId id="608" r:id="rId83"/>
    <p:sldId id="609" r:id="rId84"/>
    <p:sldId id="610" r:id="rId85"/>
    <p:sldId id="611" r:id="rId86"/>
    <p:sldId id="612" r:id="rId87"/>
    <p:sldId id="613" r:id="rId88"/>
    <p:sldId id="614" r:id="rId89"/>
    <p:sldId id="615" r:id="rId90"/>
    <p:sldId id="616" r:id="rId91"/>
    <p:sldId id="617" r:id="rId92"/>
    <p:sldId id="618" r:id="rId93"/>
    <p:sldId id="619" r:id="rId94"/>
    <p:sldId id="620" r:id="rId95"/>
    <p:sldId id="621" r:id="rId96"/>
    <p:sldId id="622" r:id="rId97"/>
    <p:sldId id="623" r:id="rId98"/>
    <p:sldId id="624" r:id="rId99"/>
    <p:sldId id="625" r:id="rId100"/>
    <p:sldId id="626" r:id="rId101"/>
    <p:sldId id="627" r:id="rId102"/>
    <p:sldId id="628" r:id="rId103"/>
    <p:sldId id="629" r:id="rId104"/>
    <p:sldId id="630" r:id="rId105"/>
    <p:sldId id="631" r:id="rId106"/>
    <p:sldId id="632" r:id="rId107"/>
    <p:sldId id="633" r:id="rId108"/>
    <p:sldId id="634" r:id="rId109"/>
    <p:sldId id="635" r:id="rId110"/>
    <p:sldId id="636" r:id="rId111"/>
    <p:sldId id="637" r:id="rId112"/>
    <p:sldId id="638" r:id="rId113"/>
    <p:sldId id="639" r:id="rId114"/>
    <p:sldId id="640" r:id="rId115"/>
    <p:sldId id="641" r:id="rId116"/>
    <p:sldId id="642" r:id="rId117"/>
    <p:sldId id="643" r:id="rId118"/>
    <p:sldId id="644" r:id="rId119"/>
    <p:sldId id="645" r:id="rId120"/>
    <p:sldId id="646" r:id="rId121"/>
    <p:sldId id="647" r:id="rId122"/>
    <p:sldId id="648" r:id="rId123"/>
    <p:sldId id="649" r:id="rId124"/>
    <p:sldId id="650" r:id="rId125"/>
    <p:sldId id="651" r:id="rId126"/>
    <p:sldId id="652" r:id="rId127"/>
    <p:sldId id="653" r:id="rId128"/>
    <p:sldId id="654" r:id="rId129"/>
    <p:sldId id="655" r:id="rId130"/>
    <p:sldId id="656" r:id="rId131"/>
    <p:sldId id="657" r:id="rId132"/>
    <p:sldId id="658" r:id="rId133"/>
    <p:sldId id="659" r:id="rId134"/>
    <p:sldId id="660" r:id="rId135"/>
    <p:sldId id="661" r:id="rId136"/>
    <p:sldId id="662" r:id="rId137"/>
    <p:sldId id="663" r:id="rId138"/>
    <p:sldId id="664" r:id="rId139"/>
    <p:sldId id="665" r:id="rId140"/>
    <p:sldId id="666" r:id="rId141"/>
    <p:sldId id="667" r:id="rId142"/>
    <p:sldId id="668" r:id="rId143"/>
    <p:sldId id="669" r:id="rId144"/>
    <p:sldId id="670" r:id="rId145"/>
    <p:sldId id="671" r:id="rId146"/>
    <p:sldId id="672" r:id="rId147"/>
    <p:sldId id="673" r:id="rId148"/>
    <p:sldId id="674" r:id="rId149"/>
    <p:sldId id="675" r:id="rId150"/>
    <p:sldId id="676" r:id="rId151"/>
    <p:sldId id="677" r:id="rId152"/>
    <p:sldId id="678" r:id="rId153"/>
    <p:sldId id="679" r:id="rId154"/>
    <p:sldId id="680" r:id="rId155"/>
    <p:sldId id="681" r:id="rId156"/>
    <p:sldId id="682" r:id="rId157"/>
    <p:sldId id="683" r:id="rId158"/>
    <p:sldId id="684" r:id="rId159"/>
    <p:sldId id="685" r:id="rId160"/>
    <p:sldId id="686" r:id="rId161"/>
    <p:sldId id="687" r:id="rId162"/>
    <p:sldId id="688" r:id="rId163"/>
    <p:sldId id="689" r:id="rId164"/>
    <p:sldId id="690" r:id="rId165"/>
    <p:sldId id="691" r:id="rId166"/>
    <p:sldId id="692" r:id="rId167"/>
    <p:sldId id="693" r:id="rId168"/>
    <p:sldId id="694" r:id="rId169"/>
    <p:sldId id="695" r:id="rId170"/>
    <p:sldId id="696" r:id="rId171"/>
    <p:sldId id="697" r:id="rId172"/>
    <p:sldId id="698" r:id="rId173"/>
    <p:sldId id="699" r:id="rId174"/>
    <p:sldId id="700" r:id="rId175"/>
    <p:sldId id="701" r:id="rId176"/>
    <p:sldId id="702" r:id="rId177"/>
    <p:sldId id="703" r:id="rId178"/>
    <p:sldId id="704" r:id="rId179"/>
    <p:sldId id="705" r:id="rId180"/>
    <p:sldId id="706" r:id="rId181"/>
    <p:sldId id="707" r:id="rId182"/>
    <p:sldId id="708" r:id="rId183"/>
    <p:sldId id="709" r:id="rId184"/>
    <p:sldId id="710" r:id="rId185"/>
    <p:sldId id="711" r:id="rId186"/>
    <p:sldId id="712" r:id="rId187"/>
    <p:sldId id="713" r:id="rId188"/>
    <p:sldId id="714" r:id="rId189"/>
    <p:sldId id="715" r:id="rId190"/>
    <p:sldId id="716" r:id="rId191"/>
    <p:sldId id="717" r:id="rId192"/>
    <p:sldId id="718" r:id="rId193"/>
    <p:sldId id="719" r:id="rId194"/>
    <p:sldId id="720" r:id="rId195"/>
    <p:sldId id="721" r:id="rId196"/>
    <p:sldId id="722" r:id="rId197"/>
    <p:sldId id="723" r:id="rId198"/>
    <p:sldId id="724" r:id="rId199"/>
    <p:sldId id="725" r:id="rId200"/>
    <p:sldId id="726" r:id="rId201"/>
    <p:sldId id="727" r:id="rId202"/>
    <p:sldId id="728" r:id="rId203"/>
    <p:sldId id="729" r:id="rId204"/>
    <p:sldId id="730" r:id="rId205"/>
    <p:sldId id="731" r:id="rId206"/>
    <p:sldId id="732" r:id="rId207"/>
  </p:sldIdLst>
  <p:sldSz cx="9144000" cy="6858000" type="letter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8D9"/>
    <a:srgbClr val="DEFFBD"/>
    <a:srgbClr val="FFED9F"/>
    <a:srgbClr val="CCCCFF"/>
    <a:srgbClr val="CCECFF"/>
    <a:srgbClr val="FFFF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4" autoAdjust="0"/>
    <p:restoredTop sz="85764" autoAdjust="0"/>
  </p:normalViewPr>
  <p:slideViewPr>
    <p:cSldViewPr>
      <p:cViewPr varScale="1">
        <p:scale>
          <a:sx n="76" d="100"/>
          <a:sy n="76" d="100"/>
        </p:scale>
        <p:origin x="-200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42" Type="http://schemas.openxmlformats.org/officeDocument/2006/relationships/slide" Target="slides/slide141.xml"/><Relationship Id="rId143" Type="http://schemas.openxmlformats.org/officeDocument/2006/relationships/slide" Target="slides/slide142.xml"/><Relationship Id="rId144" Type="http://schemas.openxmlformats.org/officeDocument/2006/relationships/slide" Target="slides/slide143.xml"/><Relationship Id="rId145" Type="http://schemas.openxmlformats.org/officeDocument/2006/relationships/slide" Target="slides/slide144.xml"/><Relationship Id="rId146" Type="http://schemas.openxmlformats.org/officeDocument/2006/relationships/slide" Target="slides/slide145.xml"/><Relationship Id="rId147" Type="http://schemas.openxmlformats.org/officeDocument/2006/relationships/slide" Target="slides/slide146.xml"/><Relationship Id="rId148" Type="http://schemas.openxmlformats.org/officeDocument/2006/relationships/slide" Target="slides/slide147.xml"/><Relationship Id="rId149" Type="http://schemas.openxmlformats.org/officeDocument/2006/relationships/slide" Target="slides/slide148.xml"/><Relationship Id="rId180" Type="http://schemas.openxmlformats.org/officeDocument/2006/relationships/slide" Target="slides/slide179.xml"/><Relationship Id="rId181" Type="http://schemas.openxmlformats.org/officeDocument/2006/relationships/slide" Target="slides/slide180.xml"/><Relationship Id="rId182" Type="http://schemas.openxmlformats.org/officeDocument/2006/relationships/slide" Target="slides/slide181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83" Type="http://schemas.openxmlformats.org/officeDocument/2006/relationships/slide" Target="slides/slide182.xml"/><Relationship Id="rId184" Type="http://schemas.openxmlformats.org/officeDocument/2006/relationships/slide" Target="slides/slide183.xml"/><Relationship Id="rId185" Type="http://schemas.openxmlformats.org/officeDocument/2006/relationships/slide" Target="slides/slide184.xml"/><Relationship Id="rId186" Type="http://schemas.openxmlformats.org/officeDocument/2006/relationships/slide" Target="slides/slide185.xml"/><Relationship Id="rId187" Type="http://schemas.openxmlformats.org/officeDocument/2006/relationships/slide" Target="slides/slide186.xml"/><Relationship Id="rId188" Type="http://schemas.openxmlformats.org/officeDocument/2006/relationships/slide" Target="slides/slide187.xml"/><Relationship Id="rId189" Type="http://schemas.openxmlformats.org/officeDocument/2006/relationships/slide" Target="slides/slide18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Relationship Id="rId110" Type="http://schemas.openxmlformats.org/officeDocument/2006/relationships/slide" Target="slides/slide109.xml"/><Relationship Id="rId111" Type="http://schemas.openxmlformats.org/officeDocument/2006/relationships/slide" Target="slides/slide110.xml"/><Relationship Id="rId112" Type="http://schemas.openxmlformats.org/officeDocument/2006/relationships/slide" Target="slides/slide111.xml"/><Relationship Id="rId113" Type="http://schemas.openxmlformats.org/officeDocument/2006/relationships/slide" Target="slides/slide112.xml"/><Relationship Id="rId114" Type="http://schemas.openxmlformats.org/officeDocument/2006/relationships/slide" Target="slides/slide113.xml"/><Relationship Id="rId115" Type="http://schemas.openxmlformats.org/officeDocument/2006/relationships/slide" Target="slides/slide114.xml"/><Relationship Id="rId116" Type="http://schemas.openxmlformats.org/officeDocument/2006/relationships/slide" Target="slides/slide115.xml"/><Relationship Id="rId117" Type="http://schemas.openxmlformats.org/officeDocument/2006/relationships/slide" Target="slides/slide116.xml"/><Relationship Id="rId118" Type="http://schemas.openxmlformats.org/officeDocument/2006/relationships/slide" Target="slides/slide117.xml"/><Relationship Id="rId119" Type="http://schemas.openxmlformats.org/officeDocument/2006/relationships/slide" Target="slides/slide118.xml"/><Relationship Id="rId150" Type="http://schemas.openxmlformats.org/officeDocument/2006/relationships/slide" Target="slides/slide149.xml"/><Relationship Id="rId151" Type="http://schemas.openxmlformats.org/officeDocument/2006/relationships/slide" Target="slides/slide150.xml"/><Relationship Id="rId152" Type="http://schemas.openxmlformats.org/officeDocument/2006/relationships/slide" Target="slides/slide15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53" Type="http://schemas.openxmlformats.org/officeDocument/2006/relationships/slide" Target="slides/slide152.xml"/><Relationship Id="rId154" Type="http://schemas.openxmlformats.org/officeDocument/2006/relationships/slide" Target="slides/slide153.xml"/><Relationship Id="rId155" Type="http://schemas.openxmlformats.org/officeDocument/2006/relationships/slide" Target="slides/slide154.xml"/><Relationship Id="rId156" Type="http://schemas.openxmlformats.org/officeDocument/2006/relationships/slide" Target="slides/slide155.xml"/><Relationship Id="rId157" Type="http://schemas.openxmlformats.org/officeDocument/2006/relationships/slide" Target="slides/slide156.xml"/><Relationship Id="rId158" Type="http://schemas.openxmlformats.org/officeDocument/2006/relationships/slide" Target="slides/slide157.xml"/><Relationship Id="rId159" Type="http://schemas.openxmlformats.org/officeDocument/2006/relationships/slide" Target="slides/slide158.xml"/><Relationship Id="rId190" Type="http://schemas.openxmlformats.org/officeDocument/2006/relationships/slide" Target="slides/slide189.xml"/><Relationship Id="rId191" Type="http://schemas.openxmlformats.org/officeDocument/2006/relationships/slide" Target="slides/slide190.xml"/><Relationship Id="rId192" Type="http://schemas.openxmlformats.org/officeDocument/2006/relationships/slide" Target="slides/slide191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193" Type="http://schemas.openxmlformats.org/officeDocument/2006/relationships/slide" Target="slides/slide192.xml"/><Relationship Id="rId194" Type="http://schemas.openxmlformats.org/officeDocument/2006/relationships/slide" Target="slides/slide193.xml"/><Relationship Id="rId195" Type="http://schemas.openxmlformats.org/officeDocument/2006/relationships/slide" Target="slides/slide194.xml"/><Relationship Id="rId196" Type="http://schemas.openxmlformats.org/officeDocument/2006/relationships/slide" Target="slides/slide195.xml"/><Relationship Id="rId197" Type="http://schemas.openxmlformats.org/officeDocument/2006/relationships/slide" Target="slides/slide196.xml"/><Relationship Id="rId198" Type="http://schemas.openxmlformats.org/officeDocument/2006/relationships/slide" Target="slides/slide197.xml"/><Relationship Id="rId199" Type="http://schemas.openxmlformats.org/officeDocument/2006/relationships/slide" Target="slides/slide19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120" Type="http://schemas.openxmlformats.org/officeDocument/2006/relationships/slide" Target="slides/slide119.xml"/><Relationship Id="rId121" Type="http://schemas.openxmlformats.org/officeDocument/2006/relationships/slide" Target="slides/slide120.xml"/><Relationship Id="rId122" Type="http://schemas.openxmlformats.org/officeDocument/2006/relationships/slide" Target="slides/slide121.xml"/><Relationship Id="rId123" Type="http://schemas.openxmlformats.org/officeDocument/2006/relationships/slide" Target="slides/slide122.xml"/><Relationship Id="rId124" Type="http://schemas.openxmlformats.org/officeDocument/2006/relationships/slide" Target="slides/slide123.xml"/><Relationship Id="rId125" Type="http://schemas.openxmlformats.org/officeDocument/2006/relationships/slide" Target="slides/slide124.xml"/><Relationship Id="rId126" Type="http://schemas.openxmlformats.org/officeDocument/2006/relationships/slide" Target="slides/slide125.xml"/><Relationship Id="rId127" Type="http://schemas.openxmlformats.org/officeDocument/2006/relationships/slide" Target="slides/slide126.xml"/><Relationship Id="rId128" Type="http://schemas.openxmlformats.org/officeDocument/2006/relationships/slide" Target="slides/slide127.xml"/><Relationship Id="rId129" Type="http://schemas.openxmlformats.org/officeDocument/2006/relationships/slide" Target="slides/slide128.xml"/><Relationship Id="rId160" Type="http://schemas.openxmlformats.org/officeDocument/2006/relationships/slide" Target="slides/slide159.xml"/><Relationship Id="rId161" Type="http://schemas.openxmlformats.org/officeDocument/2006/relationships/slide" Target="slides/slide160.xml"/><Relationship Id="rId162" Type="http://schemas.openxmlformats.org/officeDocument/2006/relationships/slide" Target="slides/slide16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63" Type="http://schemas.openxmlformats.org/officeDocument/2006/relationships/slide" Target="slides/slide162.xml"/><Relationship Id="rId164" Type="http://schemas.openxmlformats.org/officeDocument/2006/relationships/slide" Target="slides/slide163.xml"/><Relationship Id="rId165" Type="http://schemas.openxmlformats.org/officeDocument/2006/relationships/slide" Target="slides/slide164.xml"/><Relationship Id="rId166" Type="http://schemas.openxmlformats.org/officeDocument/2006/relationships/slide" Target="slides/slide165.xml"/><Relationship Id="rId167" Type="http://schemas.openxmlformats.org/officeDocument/2006/relationships/slide" Target="slides/slide166.xml"/><Relationship Id="rId168" Type="http://schemas.openxmlformats.org/officeDocument/2006/relationships/slide" Target="slides/slide167.xml"/><Relationship Id="rId169" Type="http://schemas.openxmlformats.org/officeDocument/2006/relationships/slide" Target="slides/slide168.xml"/><Relationship Id="rId200" Type="http://schemas.openxmlformats.org/officeDocument/2006/relationships/slide" Target="slides/slide199.xml"/><Relationship Id="rId201" Type="http://schemas.openxmlformats.org/officeDocument/2006/relationships/slide" Target="slides/slide200.xml"/><Relationship Id="rId202" Type="http://schemas.openxmlformats.org/officeDocument/2006/relationships/slide" Target="slides/slide201.xml"/><Relationship Id="rId203" Type="http://schemas.openxmlformats.org/officeDocument/2006/relationships/slide" Target="slides/slide202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204" Type="http://schemas.openxmlformats.org/officeDocument/2006/relationships/slide" Target="slides/slide203.xml"/><Relationship Id="rId205" Type="http://schemas.openxmlformats.org/officeDocument/2006/relationships/slide" Target="slides/slide204.xml"/><Relationship Id="rId206" Type="http://schemas.openxmlformats.org/officeDocument/2006/relationships/slide" Target="slides/slide205.xml"/><Relationship Id="rId207" Type="http://schemas.openxmlformats.org/officeDocument/2006/relationships/slide" Target="slides/slide206.xml"/><Relationship Id="rId208" Type="http://schemas.openxmlformats.org/officeDocument/2006/relationships/notesMaster" Target="notesMasters/notesMaster1.xml"/><Relationship Id="rId209" Type="http://schemas.openxmlformats.org/officeDocument/2006/relationships/handoutMaster" Target="handoutMasters/handoutMaster1.xml"/><Relationship Id="rId130" Type="http://schemas.openxmlformats.org/officeDocument/2006/relationships/slide" Target="slides/slide129.xml"/><Relationship Id="rId131" Type="http://schemas.openxmlformats.org/officeDocument/2006/relationships/slide" Target="slides/slide130.xml"/><Relationship Id="rId132" Type="http://schemas.openxmlformats.org/officeDocument/2006/relationships/slide" Target="slides/slide131.xml"/><Relationship Id="rId133" Type="http://schemas.openxmlformats.org/officeDocument/2006/relationships/slide" Target="slides/slide132.xml"/><Relationship Id="rId134" Type="http://schemas.openxmlformats.org/officeDocument/2006/relationships/slide" Target="slides/slide133.xml"/><Relationship Id="rId135" Type="http://schemas.openxmlformats.org/officeDocument/2006/relationships/slide" Target="slides/slide134.xml"/><Relationship Id="rId136" Type="http://schemas.openxmlformats.org/officeDocument/2006/relationships/slide" Target="slides/slide135.xml"/><Relationship Id="rId137" Type="http://schemas.openxmlformats.org/officeDocument/2006/relationships/slide" Target="slides/slide136.xml"/><Relationship Id="rId138" Type="http://schemas.openxmlformats.org/officeDocument/2006/relationships/slide" Target="slides/slide137.xml"/><Relationship Id="rId139" Type="http://schemas.openxmlformats.org/officeDocument/2006/relationships/slide" Target="slides/slide138.xml"/><Relationship Id="rId170" Type="http://schemas.openxmlformats.org/officeDocument/2006/relationships/slide" Target="slides/slide169.xml"/><Relationship Id="rId171" Type="http://schemas.openxmlformats.org/officeDocument/2006/relationships/slide" Target="slides/slide170.xml"/><Relationship Id="rId172" Type="http://schemas.openxmlformats.org/officeDocument/2006/relationships/slide" Target="slides/slide171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173" Type="http://schemas.openxmlformats.org/officeDocument/2006/relationships/slide" Target="slides/slide172.xml"/><Relationship Id="rId174" Type="http://schemas.openxmlformats.org/officeDocument/2006/relationships/slide" Target="slides/slide173.xml"/><Relationship Id="rId175" Type="http://schemas.openxmlformats.org/officeDocument/2006/relationships/slide" Target="slides/slide174.xml"/><Relationship Id="rId176" Type="http://schemas.openxmlformats.org/officeDocument/2006/relationships/slide" Target="slides/slide175.xml"/><Relationship Id="rId177" Type="http://schemas.openxmlformats.org/officeDocument/2006/relationships/slide" Target="slides/slide176.xml"/><Relationship Id="rId178" Type="http://schemas.openxmlformats.org/officeDocument/2006/relationships/slide" Target="slides/slide177.xml"/><Relationship Id="rId179" Type="http://schemas.openxmlformats.org/officeDocument/2006/relationships/slide" Target="slides/slide178.xml"/><Relationship Id="rId210" Type="http://schemas.openxmlformats.org/officeDocument/2006/relationships/printerSettings" Target="printerSettings/printerSettings1.bin"/><Relationship Id="rId211" Type="http://schemas.openxmlformats.org/officeDocument/2006/relationships/presProps" Target="presProps.xml"/><Relationship Id="rId212" Type="http://schemas.openxmlformats.org/officeDocument/2006/relationships/viewProps" Target="viewProps.xml"/><Relationship Id="rId213" Type="http://schemas.openxmlformats.org/officeDocument/2006/relationships/theme" Target="theme/theme1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100" Type="http://schemas.openxmlformats.org/officeDocument/2006/relationships/slide" Target="slides/slide99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08" Type="http://schemas.openxmlformats.org/officeDocument/2006/relationships/slide" Target="slides/slide107.xml"/><Relationship Id="rId109" Type="http://schemas.openxmlformats.org/officeDocument/2006/relationships/slide" Target="slides/slide108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40" Type="http://schemas.openxmlformats.org/officeDocument/2006/relationships/slide" Target="slides/slide139.xml"/><Relationship Id="rId141" Type="http://schemas.openxmlformats.org/officeDocument/2006/relationships/slide" Target="slides/slide140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51.xml"/><Relationship Id="rId4" Type="http://schemas.openxmlformats.org/officeDocument/2006/relationships/slide" Target="slides/slide52.xml"/><Relationship Id="rId5" Type="http://schemas.openxmlformats.org/officeDocument/2006/relationships/slide" Target="slides/slide87.xml"/><Relationship Id="rId6" Type="http://schemas.openxmlformats.org/officeDocument/2006/relationships/slide" Target="slides/slide89.xml"/><Relationship Id="rId7" Type="http://schemas.openxmlformats.org/officeDocument/2006/relationships/slide" Target="slides/slide94.xml"/><Relationship Id="rId8" Type="http://schemas.openxmlformats.org/officeDocument/2006/relationships/slide" Target="slides/slide95.xml"/><Relationship Id="rId9" Type="http://schemas.openxmlformats.org/officeDocument/2006/relationships/slide" Target="slides/slide97.xml"/><Relationship Id="rId1" Type="http://schemas.openxmlformats.org/officeDocument/2006/relationships/slide" Target="slides/slide20.xml"/><Relationship Id="rId2" Type="http://schemas.openxmlformats.org/officeDocument/2006/relationships/slide" Target="slides/slide5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18BD1A-2FD8-4079-8385-C43DA72F741A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E4711CD-3259-48D1-B42D-884B6444A21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 d’accomplissement, actualisation ou </a:t>
          </a:r>
          <a:r>
            <a:rPr kumimoji="0" lang="fr-CA" altLang="en-US" b="1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trancendance</a:t>
          </a:r>
          <a:r>
            <a:rPr kumimoji="0" lang="fr-CA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 de soi</a:t>
          </a:r>
        </a:p>
      </dgm:t>
    </dgm:pt>
    <dgm:pt modelId="{BCB12035-CB20-42E0-8685-3B122D3B098F}" type="parTrans" cxnId="{978F4541-0687-45D1-8AF3-88139A3F117E}">
      <dgm:prSet/>
      <dgm:spPr/>
      <dgm:t>
        <a:bodyPr/>
        <a:lstStyle/>
        <a:p>
          <a:endParaRPr lang="fr-CA"/>
        </a:p>
      </dgm:t>
    </dgm:pt>
    <dgm:pt modelId="{5E40E08C-C7DD-4B5A-9E7A-2A039349F236}" type="sibTrans" cxnId="{978F4541-0687-45D1-8AF3-88139A3F117E}">
      <dgm:prSet/>
      <dgm:spPr/>
      <dgm:t>
        <a:bodyPr/>
        <a:lstStyle/>
        <a:p>
          <a:endParaRPr lang="fr-CA"/>
        </a:p>
      </dgm:t>
    </dgm:pt>
    <dgm:pt modelId="{328C028D-9C30-474D-8ED4-14B68ED8CA9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 d’estime</a:t>
          </a:r>
        </a:p>
      </dgm:t>
    </dgm:pt>
    <dgm:pt modelId="{B61DF0B4-243A-41FE-991D-4D8713C51707}" type="parTrans" cxnId="{499A7293-0AEB-4029-9A01-993E01C84B64}">
      <dgm:prSet/>
      <dgm:spPr/>
      <dgm:t>
        <a:bodyPr/>
        <a:lstStyle/>
        <a:p>
          <a:endParaRPr lang="fr-CA"/>
        </a:p>
      </dgm:t>
    </dgm:pt>
    <dgm:pt modelId="{7BA0C0C2-F7E9-4E96-A558-34C99FE93A5E}" type="sibTrans" cxnId="{499A7293-0AEB-4029-9A01-993E01C84B64}">
      <dgm:prSet/>
      <dgm:spPr/>
      <dgm:t>
        <a:bodyPr/>
        <a:lstStyle/>
        <a:p>
          <a:endParaRPr lang="fr-CA"/>
        </a:p>
      </dgm:t>
    </dgm:pt>
    <dgm:pt modelId="{91D953FF-A441-4C54-A4A8-9F1A4D2C387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 d’appartenance et d’amour</a:t>
          </a:r>
        </a:p>
      </dgm:t>
    </dgm:pt>
    <dgm:pt modelId="{45F80C41-A314-43A5-A387-EAA867436A44}" type="parTrans" cxnId="{8E6F0966-1D66-422A-965D-27A759C51C2F}">
      <dgm:prSet/>
      <dgm:spPr/>
      <dgm:t>
        <a:bodyPr/>
        <a:lstStyle/>
        <a:p>
          <a:endParaRPr lang="fr-CA"/>
        </a:p>
      </dgm:t>
    </dgm:pt>
    <dgm:pt modelId="{ED95314C-3E23-4CBF-997D-A97360179891}" type="sibTrans" cxnId="{8E6F0966-1D66-422A-965D-27A759C51C2F}">
      <dgm:prSet/>
      <dgm:spPr/>
      <dgm:t>
        <a:bodyPr/>
        <a:lstStyle/>
        <a:p>
          <a:endParaRPr lang="fr-CA"/>
        </a:p>
      </dgm:t>
    </dgm:pt>
    <dgm:pt modelId="{4A510D6C-86FB-4C86-B539-51AF81CE3B8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</a:t>
          </a:r>
          <a:r>
            <a:rPr kumimoji="0" lang="fr-CA" alt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 </a:t>
          </a:r>
          <a:r>
            <a:rPr kumimoji="0" lang="fr-CA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de sécurité</a:t>
          </a:r>
        </a:p>
      </dgm:t>
    </dgm:pt>
    <dgm:pt modelId="{20D37544-192C-43CD-A981-7377ED08AC9C}" type="parTrans" cxnId="{C2481E7A-F408-4E49-B576-26E69DB0C47A}">
      <dgm:prSet/>
      <dgm:spPr/>
      <dgm:t>
        <a:bodyPr/>
        <a:lstStyle/>
        <a:p>
          <a:endParaRPr lang="fr-CA"/>
        </a:p>
      </dgm:t>
    </dgm:pt>
    <dgm:pt modelId="{EDB81CB0-EB9B-450A-9FCD-844718527079}" type="sibTrans" cxnId="{C2481E7A-F408-4E49-B576-26E69DB0C47A}">
      <dgm:prSet/>
      <dgm:spPr/>
      <dgm:t>
        <a:bodyPr/>
        <a:lstStyle/>
        <a:p>
          <a:endParaRPr lang="fr-CA"/>
        </a:p>
      </dgm:t>
    </dgm:pt>
    <dgm:pt modelId="{CF06A26C-8BBC-4277-82F4-3C0212ADDA7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 physiologiques</a:t>
          </a:r>
        </a:p>
      </dgm:t>
    </dgm:pt>
    <dgm:pt modelId="{D7468381-4FC6-4CDA-A078-E275CCE19912}" type="parTrans" cxnId="{610825DA-49CF-4F4B-8F77-8F6DF26FEE88}">
      <dgm:prSet/>
      <dgm:spPr/>
      <dgm:t>
        <a:bodyPr/>
        <a:lstStyle/>
        <a:p>
          <a:endParaRPr lang="fr-CA"/>
        </a:p>
      </dgm:t>
    </dgm:pt>
    <dgm:pt modelId="{88481103-EF41-471A-99D4-06419FAF451E}" type="sibTrans" cxnId="{610825DA-49CF-4F4B-8F77-8F6DF26FEE88}">
      <dgm:prSet/>
      <dgm:spPr/>
      <dgm:t>
        <a:bodyPr/>
        <a:lstStyle/>
        <a:p>
          <a:endParaRPr lang="fr-CA"/>
        </a:p>
      </dgm:t>
    </dgm:pt>
    <dgm:pt modelId="{A7AB9942-78D1-45DF-97F4-74D0BF9DC3FB}" type="pres">
      <dgm:prSet presAssocID="{E418BD1A-2FD8-4079-8385-C43DA72F741A}" presName="Name0" presStyleCnt="0">
        <dgm:presLayoutVars>
          <dgm:dir/>
          <dgm:animLvl val="lvl"/>
          <dgm:resizeHandles val="exact"/>
        </dgm:presLayoutVars>
      </dgm:prSet>
      <dgm:spPr/>
    </dgm:pt>
    <dgm:pt modelId="{636EF560-4C96-4CA3-BED2-B080B6113D71}" type="pres">
      <dgm:prSet presAssocID="{8E4711CD-3259-48D1-B42D-884B6444A219}" presName="Name8" presStyleCnt="0"/>
      <dgm:spPr/>
    </dgm:pt>
    <dgm:pt modelId="{5BAECAF6-E16C-4FF0-9D99-0484B8085E96}" type="pres">
      <dgm:prSet presAssocID="{8E4711CD-3259-48D1-B42D-884B6444A219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8C0EC622-D820-44C4-95AD-8444F0BBD9CD}" type="pres">
      <dgm:prSet presAssocID="{8E4711CD-3259-48D1-B42D-884B6444A21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9055B738-1900-4D90-B110-B1D9DF613349}" type="pres">
      <dgm:prSet presAssocID="{328C028D-9C30-474D-8ED4-14B68ED8CA99}" presName="Name8" presStyleCnt="0"/>
      <dgm:spPr/>
    </dgm:pt>
    <dgm:pt modelId="{FDD52645-B77A-4E27-84A2-87FEE18B3C04}" type="pres">
      <dgm:prSet presAssocID="{328C028D-9C30-474D-8ED4-14B68ED8CA99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1A9BF5B3-0E91-454E-8930-296F94BEC5E1}" type="pres">
      <dgm:prSet presAssocID="{328C028D-9C30-474D-8ED4-14B68ED8CA9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5E11A5DE-DAF5-4124-9D94-C4230E92FE3B}" type="pres">
      <dgm:prSet presAssocID="{91D953FF-A441-4C54-A4A8-9F1A4D2C387C}" presName="Name8" presStyleCnt="0"/>
      <dgm:spPr/>
    </dgm:pt>
    <dgm:pt modelId="{97D582B1-0B65-4FF6-B1ED-E99C311CB8A9}" type="pres">
      <dgm:prSet presAssocID="{91D953FF-A441-4C54-A4A8-9F1A4D2C387C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C2742009-9187-4C4B-A655-7447337CE4B8}" type="pres">
      <dgm:prSet presAssocID="{91D953FF-A441-4C54-A4A8-9F1A4D2C387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12143E24-CC94-4720-8261-2A071D7AC95A}" type="pres">
      <dgm:prSet presAssocID="{4A510D6C-86FB-4C86-B539-51AF81CE3B8B}" presName="Name8" presStyleCnt="0"/>
      <dgm:spPr/>
    </dgm:pt>
    <dgm:pt modelId="{6CF8E4B3-88A8-4CE8-9422-2B941413EC5A}" type="pres">
      <dgm:prSet presAssocID="{4A510D6C-86FB-4C86-B539-51AF81CE3B8B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3582C083-2C41-469F-9E4C-0CEA00307AD5}" type="pres">
      <dgm:prSet presAssocID="{4A510D6C-86FB-4C86-B539-51AF81CE3B8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DA601FE9-3DFB-45C4-84D0-EE1EBEDBE33A}" type="pres">
      <dgm:prSet presAssocID="{CF06A26C-8BBC-4277-82F4-3C0212ADDA76}" presName="Name8" presStyleCnt="0"/>
      <dgm:spPr/>
    </dgm:pt>
    <dgm:pt modelId="{94C5156E-307E-4540-87C5-DD8383AAB64F}" type="pres">
      <dgm:prSet presAssocID="{CF06A26C-8BBC-4277-82F4-3C0212ADDA76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  <dgm:pt modelId="{348FAB83-D111-45BC-A0C2-718D36D29E17}" type="pres">
      <dgm:prSet presAssocID="{CF06A26C-8BBC-4277-82F4-3C0212ADDA7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fr-CA"/>
        </a:p>
      </dgm:t>
    </dgm:pt>
  </dgm:ptLst>
  <dgm:cxnLst>
    <dgm:cxn modelId="{6353C755-16E6-EF4D-AB8D-6554B3862625}" type="presOf" srcId="{4A510D6C-86FB-4C86-B539-51AF81CE3B8B}" destId="{6CF8E4B3-88A8-4CE8-9422-2B941413EC5A}" srcOrd="0" destOrd="0" presId="urn:microsoft.com/office/officeart/2005/8/layout/pyramid1"/>
    <dgm:cxn modelId="{610825DA-49CF-4F4B-8F77-8F6DF26FEE88}" srcId="{E418BD1A-2FD8-4079-8385-C43DA72F741A}" destId="{CF06A26C-8BBC-4277-82F4-3C0212ADDA76}" srcOrd="4" destOrd="0" parTransId="{D7468381-4FC6-4CDA-A078-E275CCE19912}" sibTransId="{88481103-EF41-471A-99D4-06419FAF451E}"/>
    <dgm:cxn modelId="{C2481E7A-F408-4E49-B576-26E69DB0C47A}" srcId="{E418BD1A-2FD8-4079-8385-C43DA72F741A}" destId="{4A510D6C-86FB-4C86-B539-51AF81CE3B8B}" srcOrd="3" destOrd="0" parTransId="{20D37544-192C-43CD-A981-7377ED08AC9C}" sibTransId="{EDB81CB0-EB9B-450A-9FCD-844718527079}"/>
    <dgm:cxn modelId="{D7A6A83F-64EB-7A42-8403-A05775916C2E}" type="presOf" srcId="{91D953FF-A441-4C54-A4A8-9F1A4D2C387C}" destId="{97D582B1-0B65-4FF6-B1ED-E99C311CB8A9}" srcOrd="0" destOrd="0" presId="urn:microsoft.com/office/officeart/2005/8/layout/pyramid1"/>
    <dgm:cxn modelId="{9EBF21BF-C74F-6049-8070-BFC08FADF0C4}" type="presOf" srcId="{328C028D-9C30-474D-8ED4-14B68ED8CA99}" destId="{FDD52645-B77A-4E27-84A2-87FEE18B3C04}" srcOrd="0" destOrd="0" presId="urn:microsoft.com/office/officeart/2005/8/layout/pyramid1"/>
    <dgm:cxn modelId="{7684CD98-5F03-B14C-BD69-08E7D8F011C0}" type="presOf" srcId="{4A510D6C-86FB-4C86-B539-51AF81CE3B8B}" destId="{3582C083-2C41-469F-9E4C-0CEA00307AD5}" srcOrd="1" destOrd="0" presId="urn:microsoft.com/office/officeart/2005/8/layout/pyramid1"/>
    <dgm:cxn modelId="{3B0CA5D1-ABB4-8A49-8968-FA26509C3F2B}" type="presOf" srcId="{91D953FF-A441-4C54-A4A8-9F1A4D2C387C}" destId="{C2742009-9187-4C4B-A655-7447337CE4B8}" srcOrd="1" destOrd="0" presId="urn:microsoft.com/office/officeart/2005/8/layout/pyramid1"/>
    <dgm:cxn modelId="{BF26A604-C30F-354A-AFD2-2EF473E696C1}" type="presOf" srcId="{8E4711CD-3259-48D1-B42D-884B6444A219}" destId="{5BAECAF6-E16C-4FF0-9D99-0484B8085E96}" srcOrd="0" destOrd="0" presId="urn:microsoft.com/office/officeart/2005/8/layout/pyramid1"/>
    <dgm:cxn modelId="{A4A8E7AC-F02C-CE4C-9F50-66F4321EBD50}" type="presOf" srcId="{328C028D-9C30-474D-8ED4-14B68ED8CA99}" destId="{1A9BF5B3-0E91-454E-8930-296F94BEC5E1}" srcOrd="1" destOrd="0" presId="urn:microsoft.com/office/officeart/2005/8/layout/pyramid1"/>
    <dgm:cxn modelId="{978F4541-0687-45D1-8AF3-88139A3F117E}" srcId="{E418BD1A-2FD8-4079-8385-C43DA72F741A}" destId="{8E4711CD-3259-48D1-B42D-884B6444A219}" srcOrd="0" destOrd="0" parTransId="{BCB12035-CB20-42E0-8685-3B122D3B098F}" sibTransId="{5E40E08C-C7DD-4B5A-9E7A-2A039349F236}"/>
    <dgm:cxn modelId="{28B417E7-1DF3-C848-855A-76506E301330}" type="presOf" srcId="{CF06A26C-8BBC-4277-82F4-3C0212ADDA76}" destId="{94C5156E-307E-4540-87C5-DD8383AAB64F}" srcOrd="0" destOrd="0" presId="urn:microsoft.com/office/officeart/2005/8/layout/pyramid1"/>
    <dgm:cxn modelId="{B419AEA6-8715-4642-9A0D-39FB65BE3C9A}" type="presOf" srcId="{E418BD1A-2FD8-4079-8385-C43DA72F741A}" destId="{A7AB9942-78D1-45DF-97F4-74D0BF9DC3FB}" srcOrd="0" destOrd="0" presId="urn:microsoft.com/office/officeart/2005/8/layout/pyramid1"/>
    <dgm:cxn modelId="{B88EDFB2-8497-0C43-BC4F-73F195621E57}" type="presOf" srcId="{8E4711CD-3259-48D1-B42D-884B6444A219}" destId="{8C0EC622-D820-44C4-95AD-8444F0BBD9CD}" srcOrd="1" destOrd="0" presId="urn:microsoft.com/office/officeart/2005/8/layout/pyramid1"/>
    <dgm:cxn modelId="{499A7293-0AEB-4029-9A01-993E01C84B64}" srcId="{E418BD1A-2FD8-4079-8385-C43DA72F741A}" destId="{328C028D-9C30-474D-8ED4-14B68ED8CA99}" srcOrd="1" destOrd="0" parTransId="{B61DF0B4-243A-41FE-991D-4D8713C51707}" sibTransId="{7BA0C0C2-F7E9-4E96-A558-34C99FE93A5E}"/>
    <dgm:cxn modelId="{8E6F0966-1D66-422A-965D-27A759C51C2F}" srcId="{E418BD1A-2FD8-4079-8385-C43DA72F741A}" destId="{91D953FF-A441-4C54-A4A8-9F1A4D2C387C}" srcOrd="2" destOrd="0" parTransId="{45F80C41-A314-43A5-A387-EAA867436A44}" sibTransId="{ED95314C-3E23-4CBF-997D-A97360179891}"/>
    <dgm:cxn modelId="{C588DBB1-5B90-BE48-81A9-A72895977FC7}" type="presOf" srcId="{CF06A26C-8BBC-4277-82F4-3C0212ADDA76}" destId="{348FAB83-D111-45BC-A0C2-718D36D29E17}" srcOrd="1" destOrd="0" presId="urn:microsoft.com/office/officeart/2005/8/layout/pyramid1"/>
    <dgm:cxn modelId="{83900409-CBD1-4843-B7C3-F4F4962DE80F}" type="presParOf" srcId="{A7AB9942-78D1-45DF-97F4-74D0BF9DC3FB}" destId="{636EF560-4C96-4CA3-BED2-B080B6113D71}" srcOrd="0" destOrd="0" presId="urn:microsoft.com/office/officeart/2005/8/layout/pyramid1"/>
    <dgm:cxn modelId="{CA4DF81C-DE63-A841-B599-CB032EA00BE2}" type="presParOf" srcId="{636EF560-4C96-4CA3-BED2-B080B6113D71}" destId="{5BAECAF6-E16C-4FF0-9D99-0484B8085E96}" srcOrd="0" destOrd="0" presId="urn:microsoft.com/office/officeart/2005/8/layout/pyramid1"/>
    <dgm:cxn modelId="{8BDAA869-8414-154D-818D-F7112D7C35E7}" type="presParOf" srcId="{636EF560-4C96-4CA3-BED2-B080B6113D71}" destId="{8C0EC622-D820-44C4-95AD-8444F0BBD9CD}" srcOrd="1" destOrd="0" presId="urn:microsoft.com/office/officeart/2005/8/layout/pyramid1"/>
    <dgm:cxn modelId="{9C184147-E560-5743-BF76-1C2959E73E1D}" type="presParOf" srcId="{A7AB9942-78D1-45DF-97F4-74D0BF9DC3FB}" destId="{9055B738-1900-4D90-B110-B1D9DF613349}" srcOrd="1" destOrd="0" presId="urn:microsoft.com/office/officeart/2005/8/layout/pyramid1"/>
    <dgm:cxn modelId="{C3EEB90A-626D-C047-9EC8-8D94578C9313}" type="presParOf" srcId="{9055B738-1900-4D90-B110-B1D9DF613349}" destId="{FDD52645-B77A-4E27-84A2-87FEE18B3C04}" srcOrd="0" destOrd="0" presId="urn:microsoft.com/office/officeart/2005/8/layout/pyramid1"/>
    <dgm:cxn modelId="{916E5184-0204-814D-8129-414585804598}" type="presParOf" srcId="{9055B738-1900-4D90-B110-B1D9DF613349}" destId="{1A9BF5B3-0E91-454E-8930-296F94BEC5E1}" srcOrd="1" destOrd="0" presId="urn:microsoft.com/office/officeart/2005/8/layout/pyramid1"/>
    <dgm:cxn modelId="{9EE8B123-327D-B343-B0A5-2B5FEC862170}" type="presParOf" srcId="{A7AB9942-78D1-45DF-97F4-74D0BF9DC3FB}" destId="{5E11A5DE-DAF5-4124-9D94-C4230E92FE3B}" srcOrd="2" destOrd="0" presId="urn:microsoft.com/office/officeart/2005/8/layout/pyramid1"/>
    <dgm:cxn modelId="{B5FC87A2-27CD-654E-91BE-FC79593CD8CF}" type="presParOf" srcId="{5E11A5DE-DAF5-4124-9D94-C4230E92FE3B}" destId="{97D582B1-0B65-4FF6-B1ED-E99C311CB8A9}" srcOrd="0" destOrd="0" presId="urn:microsoft.com/office/officeart/2005/8/layout/pyramid1"/>
    <dgm:cxn modelId="{BE59AC11-1ECE-1946-B1A4-B4397D830B3A}" type="presParOf" srcId="{5E11A5DE-DAF5-4124-9D94-C4230E92FE3B}" destId="{C2742009-9187-4C4B-A655-7447337CE4B8}" srcOrd="1" destOrd="0" presId="urn:microsoft.com/office/officeart/2005/8/layout/pyramid1"/>
    <dgm:cxn modelId="{39EEDF82-BC4F-E64E-A0A2-EB36CB07F149}" type="presParOf" srcId="{A7AB9942-78D1-45DF-97F4-74D0BF9DC3FB}" destId="{12143E24-CC94-4720-8261-2A071D7AC95A}" srcOrd="3" destOrd="0" presId="urn:microsoft.com/office/officeart/2005/8/layout/pyramid1"/>
    <dgm:cxn modelId="{4CD8B61B-392B-6E42-A1FF-14EB877B210C}" type="presParOf" srcId="{12143E24-CC94-4720-8261-2A071D7AC95A}" destId="{6CF8E4B3-88A8-4CE8-9422-2B941413EC5A}" srcOrd="0" destOrd="0" presId="urn:microsoft.com/office/officeart/2005/8/layout/pyramid1"/>
    <dgm:cxn modelId="{3A27F96A-9A95-3649-ABA3-6B5A202BE2A8}" type="presParOf" srcId="{12143E24-CC94-4720-8261-2A071D7AC95A}" destId="{3582C083-2C41-469F-9E4C-0CEA00307AD5}" srcOrd="1" destOrd="0" presId="urn:microsoft.com/office/officeart/2005/8/layout/pyramid1"/>
    <dgm:cxn modelId="{1E44601C-56DA-584A-AD57-56FDA6BD40E3}" type="presParOf" srcId="{A7AB9942-78D1-45DF-97F4-74D0BF9DC3FB}" destId="{DA601FE9-3DFB-45C4-84D0-EE1EBEDBE33A}" srcOrd="4" destOrd="0" presId="urn:microsoft.com/office/officeart/2005/8/layout/pyramid1"/>
    <dgm:cxn modelId="{F43ABD8C-CE2A-3543-9947-173F3186633E}" type="presParOf" srcId="{DA601FE9-3DFB-45C4-84D0-EE1EBEDBE33A}" destId="{94C5156E-307E-4540-87C5-DD8383AAB64F}" srcOrd="0" destOrd="0" presId="urn:microsoft.com/office/officeart/2005/8/layout/pyramid1"/>
    <dgm:cxn modelId="{7BE590B8-8258-B546-BC83-369C1535CB2C}" type="presParOf" srcId="{DA601FE9-3DFB-45C4-84D0-EE1EBEDBE33A}" destId="{348FAB83-D111-45BC-A0C2-718D36D29E17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ECAF6-E16C-4FF0-9D99-0484B8085E96}">
      <dsp:nvSpPr>
        <dsp:cNvPr id="0" name=""/>
        <dsp:cNvSpPr/>
      </dsp:nvSpPr>
      <dsp:spPr>
        <a:xfrm>
          <a:off x="2286000" y="0"/>
          <a:ext cx="1143000" cy="762000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sz="8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 d’accomplissement, actualisation ou </a:t>
          </a:r>
          <a:r>
            <a:rPr kumimoji="0" lang="fr-CA" altLang="en-US" sz="800" b="1" i="0" u="none" strike="noStrike" kern="1200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trancendance</a:t>
          </a:r>
          <a:r>
            <a:rPr kumimoji="0" lang="fr-CA" altLang="en-US" sz="8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 de soi</a:t>
          </a:r>
        </a:p>
      </dsp:txBody>
      <dsp:txXfrm>
        <a:off x="2286000" y="0"/>
        <a:ext cx="1143000" cy="762000"/>
      </dsp:txXfrm>
    </dsp:sp>
    <dsp:sp modelId="{FDD52645-B77A-4E27-84A2-87FEE18B3C04}">
      <dsp:nvSpPr>
        <dsp:cNvPr id="0" name=""/>
        <dsp:cNvSpPr/>
      </dsp:nvSpPr>
      <dsp:spPr>
        <a:xfrm>
          <a:off x="1714500" y="761999"/>
          <a:ext cx="2286000" cy="762000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sz="8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 d’estime</a:t>
          </a:r>
        </a:p>
      </dsp:txBody>
      <dsp:txXfrm>
        <a:off x="2114550" y="761999"/>
        <a:ext cx="1485900" cy="762000"/>
      </dsp:txXfrm>
    </dsp:sp>
    <dsp:sp modelId="{97D582B1-0B65-4FF6-B1ED-E99C311CB8A9}">
      <dsp:nvSpPr>
        <dsp:cNvPr id="0" name=""/>
        <dsp:cNvSpPr/>
      </dsp:nvSpPr>
      <dsp:spPr>
        <a:xfrm>
          <a:off x="1143000" y="1523999"/>
          <a:ext cx="3429000" cy="762000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sz="8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 d’appartenance et d’amour</a:t>
          </a:r>
        </a:p>
      </dsp:txBody>
      <dsp:txXfrm>
        <a:off x="1743074" y="1523999"/>
        <a:ext cx="2228850" cy="762000"/>
      </dsp:txXfrm>
    </dsp:sp>
    <dsp:sp modelId="{6CF8E4B3-88A8-4CE8-9422-2B941413EC5A}">
      <dsp:nvSpPr>
        <dsp:cNvPr id="0" name=""/>
        <dsp:cNvSpPr/>
      </dsp:nvSpPr>
      <dsp:spPr>
        <a:xfrm>
          <a:off x="571500" y="2286000"/>
          <a:ext cx="4572000" cy="762000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sz="8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</a:t>
          </a:r>
          <a:r>
            <a:rPr kumimoji="0" lang="fr-CA" altLang="en-US" sz="8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 </a:t>
          </a:r>
          <a:r>
            <a:rPr kumimoji="0" lang="fr-CA" altLang="en-US" sz="8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de sécurité</a:t>
          </a:r>
        </a:p>
      </dsp:txBody>
      <dsp:txXfrm>
        <a:off x="1371599" y="2286000"/>
        <a:ext cx="2971800" cy="762000"/>
      </dsp:txXfrm>
    </dsp:sp>
    <dsp:sp modelId="{94C5156E-307E-4540-87C5-DD8383AAB64F}">
      <dsp:nvSpPr>
        <dsp:cNvPr id="0" name=""/>
        <dsp:cNvSpPr/>
      </dsp:nvSpPr>
      <dsp:spPr>
        <a:xfrm>
          <a:off x="0" y="3048000"/>
          <a:ext cx="5715000" cy="762000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CA" altLang="en-US" sz="8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Arial" charset="0"/>
            </a:rPr>
            <a:t>Besoins physiologiques</a:t>
          </a:r>
        </a:p>
      </dsp:txBody>
      <dsp:txXfrm>
        <a:off x="1000124" y="3048000"/>
        <a:ext cx="3714750" cy="762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412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412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95B9A4B1-681D-429F-AFA9-27CF50A51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663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5325"/>
            <a:ext cx="4649788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5706"/>
            <a:ext cx="5486400" cy="4184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728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728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4C0AFA5E-6662-4758-AADD-EA1234BB4D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570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6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6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6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6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6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6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6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8.xml"/></Relationships>
</file>

<file path=ppt/notesSlides/_rels/notesSlide6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9.xml"/></Relationships>
</file>

<file path=ppt/notesSlides/_rels/notesSlide7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0.xml"/></Relationships>
</file>

<file path=ppt/notesSlides/_rels/notesSlide7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7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7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7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7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7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7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7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8.xml"/></Relationships>
</file>

<file path=ppt/notesSlides/_rels/notesSlide7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9.xml"/></Relationships>
</file>

<file path=ppt/notesSlides/_rels/notesSlide8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0.xml"/></Relationships>
</file>

<file path=ppt/notesSlides/_rels/notesSlide8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1.xml"/></Relationships>
</file>

<file path=ppt/notesSlides/_rels/notesSlide8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2.xml"/></Relationships>
</file>

<file path=ppt/notesSlides/_rels/notesSlide8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3.xml"/></Relationships>
</file>

<file path=ppt/notesSlides/_rels/notesSlide8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4.xml"/></Relationships>
</file>

<file path=ppt/notesSlides/_rels/notesSlide8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5.xml"/></Relationships>
</file>

<file path=ppt/notesSlides/_rels/notesSlide8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6.xml"/></Relationships>
</file>

<file path=ppt/notesSlides/_rels/notesSlide8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7.xml"/></Relationships>
</file>

<file path=ppt/notesSlides/_rels/notesSlide8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8.xml"/></Relationships>
</file>

<file path=ppt/notesSlides/_rels/notesSlide8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9.xml"/></Relationships>
</file>

<file path=ppt/notesSlides/_rels/notesSlide9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0.xml"/></Relationships>
</file>

<file path=ppt/notesSlides/_rels/notesSlide9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1.xml"/></Relationships>
</file>

<file path=ppt/notesSlides/_rels/notesSlide9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2.xml"/></Relationships>
</file>

<file path=ppt/notesSlides/_rels/notesSlide9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3.xml"/></Relationships>
</file>

<file path=ppt/notesSlides/_rels/notesSlide9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4.xml"/></Relationships>
</file>

<file path=ppt/notesSlides/_rels/notesSlide9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5.xml"/></Relationships>
</file>

<file path=ppt/notesSlides/_rels/notesSlide9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_rels/notesSlide9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8.xml"/></Relationships>
</file>

<file path=ppt/notesSlides/_rels/notesSlide9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9.xml"/></Relationships>
</file>

<file path=ppt/notesSlides/_rels/notesSlide9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0.xml"/></Relationships>
</file>

<file path=ppt/notesSlides/_rels/notesSlide10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1.xml"/></Relationships>
</file>

<file path=ppt/notesSlides/_rels/notesSlide10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2.xml"/></Relationships>
</file>

<file path=ppt/notesSlides/_rels/notesSlide10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3.xml"/></Relationships>
</file>

<file path=ppt/notesSlides/_rels/notesSlide10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4.xml"/></Relationships>
</file>

<file path=ppt/notesSlides/_rels/notesSlide10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5.xml"/></Relationships>
</file>

<file path=ppt/notesSlides/_rels/notesSlide10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6.xml"/></Relationships>
</file>

<file path=ppt/notesSlides/_rels/notesSlide10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7.xml"/></Relationships>
</file>

<file path=ppt/notesSlides/_rels/notesSlide10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8.xml"/></Relationships>
</file>

<file path=ppt/notesSlides/_rels/notesSlide10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9.xml"/></Relationships>
</file>

<file path=ppt/notesSlides/_rels/notesSlide10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0.xml"/></Relationships>
</file>

<file path=ppt/notesSlides/_rels/notesSlide1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1.xml"/></Relationships>
</file>

<file path=ppt/notesSlides/_rels/notesSlide1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2.xml"/></Relationships>
</file>

<file path=ppt/notesSlides/_rels/notesSlide1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3.xml"/></Relationships>
</file>

<file path=ppt/notesSlides/_rels/notesSlide1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4.xml"/></Relationships>
</file>

<file path=ppt/notesSlides/_rels/notesSlide1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5.xml"/></Relationships>
</file>

<file path=ppt/notesSlides/_rels/notesSlide1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6.xml"/></Relationships>
</file>

<file path=ppt/notesSlides/_rels/notesSlide1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7.xml"/></Relationships>
</file>

<file path=ppt/notesSlides/_rels/notesSlide1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8.xml"/></Relationships>
</file>

<file path=ppt/notesSlides/_rels/notesSlide1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9.xml"/></Relationships>
</file>

<file path=ppt/notesSlides/_rels/notesSlide1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0.xml"/></Relationships>
</file>

<file path=ppt/notesSlides/_rels/notesSlide1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1.xml"/></Relationships>
</file>

<file path=ppt/notesSlides/_rels/notesSlide1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2.xml"/></Relationships>
</file>

<file path=ppt/notesSlides/_rels/notesSlide1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3.xml"/></Relationships>
</file>

<file path=ppt/notesSlides/_rels/notesSlide1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4.xml"/></Relationships>
</file>

<file path=ppt/notesSlides/_rels/notesSlide1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5.xml"/></Relationships>
</file>

<file path=ppt/notesSlides/_rels/notesSlide1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6.xml"/></Relationships>
</file>

<file path=ppt/notesSlides/_rels/notesSlide1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7.xml"/></Relationships>
</file>

<file path=ppt/notesSlides/_rels/notesSlide1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8.xml"/></Relationships>
</file>

<file path=ppt/notesSlides/_rels/notesSlide1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9.xml"/></Relationships>
</file>

<file path=ppt/notesSlides/_rels/notesSlide1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0.xml"/></Relationships>
</file>

<file path=ppt/notesSlides/_rels/notesSlide1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1.xml"/></Relationships>
</file>

<file path=ppt/notesSlides/_rels/notesSlide1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2.xml"/></Relationships>
</file>

<file path=ppt/notesSlides/_rels/notesSlide1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3.xml"/></Relationships>
</file>

<file path=ppt/notesSlides/_rels/notesSlide1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4.xml"/></Relationships>
</file>

<file path=ppt/notesSlides/_rels/notesSlide1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5.xml"/></Relationships>
</file>

<file path=ppt/notesSlides/_rels/notesSlide1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6.xml"/></Relationships>
</file>

<file path=ppt/notesSlides/_rels/notesSlide1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7.xml"/></Relationships>
</file>

<file path=ppt/notesSlides/_rels/notesSlide1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8.xml"/></Relationships>
</file>

<file path=ppt/notesSlides/_rels/notesSlide1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9.xml"/></Relationships>
</file>

<file path=ppt/notesSlides/_rels/notesSlide1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0.xml"/></Relationships>
</file>

<file path=ppt/notesSlides/_rels/notesSlide1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1.xml"/></Relationships>
</file>

<file path=ppt/notesSlides/_rels/notesSlide1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2.xml"/></Relationships>
</file>

<file path=ppt/notesSlides/_rels/notesSlide1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3.xml"/></Relationships>
</file>

<file path=ppt/notesSlides/_rels/notesSlide1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4.xml"/></Relationships>
</file>

<file path=ppt/notesSlides/_rels/notesSlide1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5.xml"/></Relationships>
</file>

<file path=ppt/notesSlides/_rels/notesSlide1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6.xml"/></Relationships>
</file>

<file path=ppt/notesSlides/_rels/notesSlide1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7.xml"/></Relationships>
</file>

<file path=ppt/notesSlides/_rels/notesSlide1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8.xml"/></Relationships>
</file>

<file path=ppt/notesSlides/_rels/notesSlide1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9.xml"/></Relationships>
</file>

<file path=ppt/notesSlides/_rels/notesSlide1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0.xml"/></Relationships>
</file>

<file path=ppt/notesSlides/_rels/notesSlide1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1.xml"/></Relationships>
</file>

<file path=ppt/notesSlides/_rels/notesSlide1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2.xml"/></Relationships>
</file>

<file path=ppt/notesSlides/_rels/notesSlide1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3.xml"/></Relationships>
</file>

<file path=ppt/notesSlides/_rels/notesSlide15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4.xml"/></Relationships>
</file>

<file path=ppt/notesSlides/_rels/notesSlide15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5.xml"/></Relationships>
</file>

<file path=ppt/notesSlides/_rels/notesSlide15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6.xml"/></Relationships>
</file>

<file path=ppt/notesSlides/_rels/notesSlide15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7.xml"/></Relationships>
</file>

<file path=ppt/notesSlides/_rels/notesSlide15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8.xml"/></Relationships>
</file>

<file path=ppt/notesSlides/_rels/notesSlide15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9.xml"/></Relationships>
</file>

<file path=ppt/notesSlides/_rels/notesSlide15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0.xml"/></Relationships>
</file>

<file path=ppt/notesSlides/_rels/notesSlide16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1.xml"/></Relationships>
</file>

<file path=ppt/notesSlides/_rels/notesSlide16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2.xml"/></Relationships>
</file>

<file path=ppt/notesSlides/_rels/notesSlide16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3.xml"/></Relationships>
</file>

<file path=ppt/notesSlides/_rels/notesSlide16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4.xml"/></Relationships>
</file>

<file path=ppt/notesSlides/_rels/notesSlide16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5.xml"/></Relationships>
</file>

<file path=ppt/notesSlides/_rels/notesSlide16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6.xml"/></Relationships>
</file>

<file path=ppt/notesSlides/_rels/notesSlide16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7.xml"/></Relationships>
</file>

<file path=ppt/notesSlides/_rels/notesSlide16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8.xml"/></Relationships>
</file>

<file path=ppt/notesSlides/_rels/notesSlide16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9.xml"/></Relationships>
</file>

<file path=ppt/notesSlides/_rels/notesSlide16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0.xml"/></Relationships>
</file>

<file path=ppt/notesSlides/_rels/notesSlide17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1.xml"/></Relationships>
</file>

<file path=ppt/notesSlides/_rels/notesSlide17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2.xml"/></Relationships>
</file>

<file path=ppt/notesSlides/_rels/notesSlide17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3.xml"/></Relationships>
</file>

<file path=ppt/notesSlides/_rels/notesSlide17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4.xml"/></Relationships>
</file>

<file path=ppt/notesSlides/_rels/notesSlide17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5.xml"/></Relationships>
</file>

<file path=ppt/notesSlides/_rels/notesSlide17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6.xml"/></Relationships>
</file>

<file path=ppt/notesSlides/_rels/notesSlide17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7.xml"/></Relationships>
</file>

<file path=ppt/notesSlides/_rels/notesSlide17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8.xml"/></Relationships>
</file>

<file path=ppt/notesSlides/_rels/notesSlide17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9.xml"/></Relationships>
</file>

<file path=ppt/notesSlides/_rels/notesSlide17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0.xml"/></Relationships>
</file>

<file path=ppt/notesSlides/_rels/notesSlide18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1.xml"/></Relationships>
</file>

<file path=ppt/notesSlides/_rels/notesSlide18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2.xml"/></Relationships>
</file>

<file path=ppt/notesSlides/_rels/notesSlide18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3.xml"/></Relationships>
</file>

<file path=ppt/notesSlides/_rels/notesSlide18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4.xml"/></Relationships>
</file>

<file path=ppt/notesSlides/_rels/notesSlide18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5.xml"/></Relationships>
</file>

<file path=ppt/notesSlides/_rels/notesSlide18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6.xml"/></Relationships>
</file>

<file path=ppt/notesSlides/_rels/notesSlide18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7.xml"/></Relationships>
</file>

<file path=ppt/notesSlides/_rels/notesSlide18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8.xml"/></Relationships>
</file>

<file path=ppt/notesSlides/_rels/notesSlide18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9.xml"/></Relationships>
</file>

<file path=ppt/notesSlides/_rels/notesSlide18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0.xml"/></Relationships>
</file>

<file path=ppt/notesSlides/_rels/notesSlide19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1.xml"/></Relationships>
</file>

<file path=ppt/notesSlides/_rels/notesSlide19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2.xml"/></Relationships>
</file>

<file path=ppt/notesSlides/_rels/notesSlide19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3.xml"/></Relationships>
</file>

<file path=ppt/notesSlides/_rels/notesSlide19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4.xml"/></Relationships>
</file>

<file path=ppt/notesSlides/_rels/notesSlide19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5.xml"/></Relationships>
</file>

<file path=ppt/notesSlides/_rels/notesSlide19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6.xml"/></Relationships>
</file>

<file path=ppt/notesSlides/_rels/notesSlide19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7.xml"/></Relationships>
</file>

<file path=ppt/notesSlides/_rels/notesSlide19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8.xml"/></Relationships>
</file>

<file path=ppt/notesSlides/_rels/notesSlide19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9.xml"/></Relationships>
</file>

<file path=ppt/notesSlides/_rels/notesSlide19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0.xml"/></Relationships>
</file>

<file path=ppt/notesSlides/_rels/notesSlide20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1.xml"/></Relationships>
</file>

<file path=ppt/notesSlides/_rels/notesSlide20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2.xml"/></Relationships>
</file>

<file path=ppt/notesSlides/_rels/notesSlide20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3.xml"/></Relationships>
</file>

<file path=ppt/notesSlides/_rels/notesSlide20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4.xml"/></Relationships>
</file>

<file path=ppt/notesSlides/_rels/notesSlide20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5.xml"/></Relationships>
</file>

<file path=ppt/notesSlides/_rels/notesSlide20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D1CA3C-00B6-44A0-979D-16DB1864811A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270821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FCCAAF-4BEB-4745-83B5-3AEEC4020368}" type="slidenum">
              <a:rPr lang="en-US" smtClean="0">
                <a:cs typeface="Arial" charset="0"/>
              </a:rPr>
              <a:pPr/>
              <a:t>2</a:t>
            </a:fld>
            <a:endParaRPr lang="en-US" smtClean="0">
              <a:cs typeface="Arial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Les</a:t>
            </a:r>
            <a:r>
              <a:rPr lang="fr-CA" baseline="0" dirty="0" smtClean="0"/>
              <a:t> impacts psychologique des maladies p. ex (cancer)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719690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BD6682-A8BF-4992-842D-B6B8FECFD23D}" type="slidenum">
              <a:rPr lang="en-US" smtClean="0">
                <a:cs typeface="Arial" charset="0"/>
              </a:rPr>
              <a:pPr/>
              <a:t>3</a:t>
            </a:fld>
            <a:endParaRPr lang="en-US" smtClean="0">
              <a:cs typeface="Arial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Rôle du stress dans </a:t>
            </a:r>
            <a:r>
              <a:rPr lang="fr-CA" smtClean="0"/>
              <a:t>la maladie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509706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67EF3C-D8BD-4AF5-8606-8D424381BEFB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Sens de contrôle diminuer </a:t>
            </a:r>
          </a:p>
          <a:p>
            <a:pPr eaLnBrk="1" hangingPunct="1"/>
            <a:r>
              <a:rPr lang="fr-CA" dirty="0" smtClean="0"/>
              <a:t>Personnalité menacé</a:t>
            </a:r>
            <a:r>
              <a:rPr lang="fr-CA" baseline="0" dirty="0" smtClean="0"/>
              <a:t> </a:t>
            </a:r>
          </a:p>
          <a:p>
            <a:pPr eaLnBrk="1" hangingPunct="1"/>
            <a:r>
              <a:rPr lang="fr-CA" baseline="0" dirty="0" smtClean="0"/>
              <a:t>Imprévisibilité </a:t>
            </a:r>
          </a:p>
          <a:p>
            <a:pPr eaLnBrk="1" hangingPunct="1"/>
            <a:r>
              <a:rPr lang="fr-CA" baseline="0" dirty="0" smtClean="0"/>
              <a:t>Nouveauté </a:t>
            </a:r>
          </a:p>
          <a:p>
            <a:pPr eaLnBrk="1" hangingPunct="1"/>
            <a:r>
              <a:rPr lang="fr-CA" baseline="0" dirty="0" smtClean="0"/>
              <a:t>(SPIN)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916439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2378D8-B3D9-4DE5-AF9A-8DB01F0C0F32}" type="slidenum">
              <a:rPr lang="en-US" smtClean="0">
                <a:cs typeface="Arial" charset="0"/>
              </a:rPr>
              <a:pPr/>
              <a:t>5</a:t>
            </a:fld>
            <a:endParaRPr lang="en-US" smtClean="0">
              <a:cs typeface="Arial" charset="0"/>
            </a:endParaRPr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2373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21D369-B5F5-4818-8D5B-50B7527571ED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err="1" smtClean="0"/>
              <a:t>Menacant</a:t>
            </a:r>
            <a:r>
              <a:rPr lang="fr-CA" baseline="0" dirty="0" smtClean="0"/>
              <a:t> ou pas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3341985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761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5DCC02-61C9-4D9C-85E9-0788872D6F76}" type="slidenum">
              <a:rPr lang="en-US" smtClean="0">
                <a:cs typeface="Arial" charset="0"/>
              </a:rPr>
              <a:pPr/>
              <a:t>8</a:t>
            </a:fld>
            <a:endParaRPr lang="en-US" smtClean="0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Augmente performance mais quand trop extrêmes,</a:t>
            </a:r>
            <a:r>
              <a:rPr lang="fr-CA" baseline="0" dirty="0" smtClean="0"/>
              <a:t> elle diminue notre performance (concentration)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012153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5DCC02-61C9-4D9C-85E9-0788872D6F76}" type="slidenum">
              <a:rPr lang="en-US" smtClean="0">
                <a:cs typeface="Arial" charset="0"/>
              </a:rPr>
              <a:pPr/>
              <a:t>9</a:t>
            </a:fld>
            <a:endParaRPr lang="en-US" smtClean="0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/>
              <a:t>Prolongé</a:t>
            </a:r>
            <a:r>
              <a:rPr lang="fr-CA" baseline="0" dirty="0" smtClean="0"/>
              <a:t> = effets plus en plus néfastes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baseline="0" dirty="0" smtClean="0"/>
              <a:t>Ex: perte d’emploi: impact sur la santé si pogne pas une job toute suite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6513501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2844D0-B677-4258-8602-0EB573C79C61}" type="slidenum">
              <a:rPr lang="en-US" smtClean="0">
                <a:cs typeface="Arial" charset="0"/>
              </a:rPr>
              <a:pPr/>
              <a:t>10</a:t>
            </a:fld>
            <a:endParaRPr lang="en-US" smtClean="0">
              <a:cs typeface="Arial" charset="0"/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551038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2A877C-5566-40A1-B109-709ABF0EC1DD}" type="slidenum">
              <a:rPr lang="en-US" smtClean="0">
                <a:cs typeface="Arial" charset="0"/>
              </a:rPr>
              <a:pPr/>
              <a:t>11</a:t>
            </a:fld>
            <a:endParaRPr lang="en-US" smtClean="0">
              <a:cs typeface="Arial" charset="0"/>
            </a:endParaRPr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434993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5BAE3F-6B84-4412-88C1-A4C0854D8E36}" type="slidenum">
              <a:rPr lang="en-US" smtClean="0">
                <a:cs typeface="Arial" charset="0"/>
              </a:rPr>
              <a:pPr/>
              <a:t>12</a:t>
            </a:fld>
            <a:endParaRPr lang="en-US" smtClean="0">
              <a:cs typeface="Arial" charset="0"/>
            </a:endParaRPr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18 à 24 ans = niveau de stress le plus important (plus de facteurs)</a:t>
            </a:r>
          </a:p>
          <a:p>
            <a:pPr eaLnBrk="1" hangingPunct="1"/>
            <a:r>
              <a:rPr lang="fr-CA" dirty="0" smtClean="0"/>
              <a:t>Événement </a:t>
            </a:r>
            <a:r>
              <a:rPr lang="fr-CA" dirty="0" err="1" smtClean="0"/>
              <a:t>poisitif</a:t>
            </a:r>
            <a:r>
              <a:rPr lang="fr-CA" dirty="0" smtClean="0"/>
              <a:t> peut stresser aussi (</a:t>
            </a:r>
            <a:r>
              <a:rPr lang="fr-CA" dirty="0" err="1" smtClean="0"/>
              <a:t>marriage</a:t>
            </a:r>
            <a:r>
              <a:rPr lang="fr-CA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21491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A9A1FD-7B41-42CD-A497-CC3566EC3889}" type="slidenum">
              <a:rPr lang="en-US" smtClean="0">
                <a:cs typeface="Arial" charset="0"/>
              </a:rPr>
              <a:pPr/>
              <a:t>13</a:t>
            </a:fld>
            <a:endParaRPr lang="en-US" smtClean="0">
              <a:cs typeface="Arial" charset="0"/>
            </a:endParaRPr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1- argent</a:t>
            </a:r>
          </a:p>
          <a:p>
            <a:pPr eaLnBrk="1" hangingPunct="1"/>
            <a:r>
              <a:rPr lang="fr-CA" dirty="0" smtClean="0"/>
              <a:t>2- travail</a:t>
            </a:r>
          </a:p>
          <a:p>
            <a:pPr eaLnBrk="1" hangingPunct="1"/>
            <a:r>
              <a:rPr lang="fr-CA" dirty="0" smtClean="0"/>
              <a:t>Les</a:t>
            </a:r>
            <a:r>
              <a:rPr lang="fr-CA" baseline="0" dirty="0" smtClean="0"/>
              <a:t> plus stressant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514016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084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21D369-B5F5-4818-8D5B-50B7527571ED}" type="slidenum">
              <a:rPr lang="en-US" smtClean="0">
                <a:cs typeface="Arial" charset="0"/>
              </a:rPr>
              <a:pPr/>
              <a:t>15</a:t>
            </a:fld>
            <a:endParaRPr lang="en-US" smtClean="0">
              <a:cs typeface="Arial" charset="0"/>
            </a:endParaRPr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b="1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5128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0E31EE-7784-499A-9C30-939193B70BE9}" type="slidenum">
              <a:rPr lang="en-US" smtClean="0">
                <a:cs typeface="Arial" charset="0"/>
              </a:rPr>
              <a:pPr/>
              <a:t>16</a:t>
            </a:fld>
            <a:endParaRPr lang="en-US" smtClean="0">
              <a:cs typeface="Arial" charset="0"/>
            </a:endParaRPr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10439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0E31EE-7784-499A-9C30-939193B70BE9}" type="slidenum">
              <a:rPr lang="en-US" smtClean="0">
                <a:cs typeface="Arial" charset="0"/>
              </a:rPr>
              <a:pPr/>
              <a:t>17</a:t>
            </a:fld>
            <a:endParaRPr lang="en-US" smtClean="0">
              <a:cs typeface="Arial" charset="0"/>
            </a:endParaRPr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b="1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2956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5D9767-10DE-4D9A-8DD3-F4D568F9ACC5}" type="slidenum">
              <a:rPr lang="en-US" smtClean="0">
                <a:cs typeface="Arial" charset="0"/>
              </a:rPr>
              <a:pPr/>
              <a:t>18</a:t>
            </a:fld>
            <a:endParaRPr lang="en-US" smtClean="0">
              <a:cs typeface="Arial" charset="0"/>
            </a:endParaRPr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965904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947426-A719-4E8C-BFF3-E51684726B6D}" type="slidenum">
              <a:rPr lang="en-US" smtClean="0">
                <a:cs typeface="Arial" charset="0"/>
              </a:rPr>
              <a:pPr/>
              <a:t>19</a:t>
            </a:fld>
            <a:endParaRPr lang="en-US" smtClean="0">
              <a:cs typeface="Arial" charset="0"/>
            </a:endParaRPr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Font typeface="Wingdings" pitchFamily="2" charset="2"/>
              <a:buChar char="Ø"/>
            </a:pPr>
            <a:r>
              <a:rPr lang="fr-CA" dirty="0" smtClean="0"/>
              <a:t>Peut</a:t>
            </a:r>
            <a:r>
              <a:rPr lang="fr-CA" baseline="0" dirty="0" smtClean="0"/>
              <a:t> faire face au stress jusqu’à un certain point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9478674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345661-A4E9-41C5-9860-B17E4D7A56EE}" type="slidenum">
              <a:rPr lang="en-US" smtClean="0">
                <a:cs typeface="Arial" charset="0"/>
              </a:rPr>
              <a:pPr/>
              <a:t>20</a:t>
            </a:fld>
            <a:endParaRPr lang="en-US" smtClean="0">
              <a:cs typeface="Arial" charset="0"/>
            </a:endParaRPr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35523352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/>
              <a:t>Femmes plus </a:t>
            </a:r>
            <a:r>
              <a:rPr lang="en-CA" dirty="0" err="1" smtClean="0"/>
              <a:t>stresser</a:t>
            </a:r>
            <a:r>
              <a:rPr lang="en-CA" dirty="0" smtClean="0"/>
              <a:t> chez la</a:t>
            </a:r>
            <a:r>
              <a:rPr lang="en-CA" baseline="0" dirty="0" smtClean="0"/>
              <a:t> femme (plus </a:t>
            </a:r>
            <a:r>
              <a:rPr lang="en-CA" baseline="0" dirty="0" err="1" smtClean="0"/>
              <a:t>longtemps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cher</a:t>
            </a:r>
            <a:r>
              <a:rPr lang="en-CA" baseline="0" dirty="0" smtClean="0"/>
              <a:t> la femme </a:t>
            </a:r>
            <a:r>
              <a:rPr lang="en-CA" baseline="0" dirty="0" err="1" smtClean="0"/>
              <a:t>dans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une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journee</a:t>
            </a:r>
            <a:r>
              <a:rPr lang="en-CA" baseline="0" dirty="0" smtClean="0"/>
              <a:t>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3166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C821C-74DC-461F-BAAD-B40FA486C21F}" type="slidenum">
              <a:rPr lang="en-US" smtClean="0">
                <a:cs typeface="Arial" charset="0"/>
              </a:rPr>
              <a:pPr/>
              <a:t>22</a:t>
            </a:fld>
            <a:endParaRPr lang="en-US" smtClean="0">
              <a:cs typeface="Arial" charset="0"/>
            </a:endParaRPr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403960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9B1C5-AB97-481F-9BE5-A82EF4D5C8F8}" type="slidenum">
              <a:rPr lang="en-US" smtClean="0">
                <a:cs typeface="Arial" charset="0"/>
              </a:rPr>
              <a:pPr/>
              <a:t>23</a:t>
            </a:fld>
            <a:endParaRPr lang="en-US" smtClean="0">
              <a:cs typeface="Arial" charset="0"/>
            </a:endParaRPr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b="1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7550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9B1C5-AB97-481F-9BE5-A82EF4D5C8F8}" type="slidenum">
              <a:rPr lang="en-US" smtClean="0">
                <a:cs typeface="Arial" charset="0"/>
              </a:rPr>
              <a:pPr/>
              <a:t>24</a:t>
            </a:fld>
            <a:endParaRPr lang="en-US" smtClean="0">
              <a:cs typeface="Arial" charset="0"/>
            </a:endParaRPr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73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9B1C5-AB97-481F-9BE5-A82EF4D5C8F8}" type="slidenum">
              <a:rPr lang="en-US" smtClean="0">
                <a:cs typeface="Arial" charset="0"/>
              </a:rPr>
              <a:pPr/>
              <a:t>25</a:t>
            </a:fld>
            <a:endParaRPr lang="en-US" smtClean="0">
              <a:cs typeface="Arial" charset="0"/>
            </a:endParaRPr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488839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116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E4C9D5-F393-4688-A069-36ABC8D5DAB5}" type="slidenum">
              <a:rPr lang="en-US" smtClean="0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96076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54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29D1AB-490F-44A4-B87F-DACF7E253836}" type="slidenum">
              <a:rPr lang="en-US" smtClean="0">
                <a:cs typeface="Arial" charset="0"/>
              </a:rPr>
              <a:pPr/>
              <a:t>28</a:t>
            </a:fld>
            <a:endParaRPr lang="en-US" smtClean="0">
              <a:cs typeface="Arial" charset="0"/>
            </a:endParaRPr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+ stress = + vulnérable au rhume donc stress agit sur </a:t>
            </a:r>
            <a:r>
              <a:rPr lang="fr-CA" dirty="0" err="1" smtClean="0"/>
              <a:t>syst</a:t>
            </a:r>
            <a:r>
              <a:rPr lang="fr-CA" baseline="0" dirty="0" smtClean="0"/>
              <a:t> immunitaire 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0433704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761A10-B1D0-40E4-9C7F-C7A34216B5F6}" type="slidenum">
              <a:rPr lang="en-US" smtClean="0">
                <a:cs typeface="Arial" charset="0"/>
              </a:rPr>
              <a:pPr/>
              <a:t>29</a:t>
            </a:fld>
            <a:endParaRPr lang="en-US" smtClean="0">
              <a:cs typeface="Arial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Lorsque</a:t>
            </a:r>
            <a:r>
              <a:rPr lang="en-US" dirty="0" smtClean="0"/>
              <a:t> conjoint</a:t>
            </a:r>
            <a:r>
              <a:rPr lang="en-US" baseline="0" dirty="0" smtClean="0"/>
              <a:t> avec SIDA </a:t>
            </a:r>
            <a:r>
              <a:rPr lang="en-US" baseline="0" dirty="0" err="1" smtClean="0"/>
              <a:t>meurt</a:t>
            </a:r>
            <a:r>
              <a:rPr lang="en-US" baseline="0" dirty="0" smtClean="0"/>
              <a:t>, le SIDA d </a:t>
            </a:r>
            <a:r>
              <a:rPr lang="en-US" baseline="0" dirty="0" err="1" smtClean="0"/>
              <a:t>lautre</a:t>
            </a:r>
            <a:r>
              <a:rPr lang="en-US" baseline="0" dirty="0" smtClean="0"/>
              <a:t> conjoint </a:t>
            </a:r>
            <a:r>
              <a:rPr lang="en-US" baseline="0" dirty="0" err="1" smtClean="0"/>
              <a:t>augmente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vite</a:t>
            </a:r>
            <a:r>
              <a:rPr lang="en-US" baseline="0" dirty="0" smtClean="0"/>
              <a:t> (influence du stress)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1530592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3240DA-AD45-4EBA-839C-3B930FDF33E7}" type="slidenum">
              <a:rPr lang="en-US" smtClean="0">
                <a:cs typeface="Arial" charset="0"/>
              </a:rPr>
              <a:pPr/>
              <a:t>30</a:t>
            </a:fld>
            <a:endParaRPr lang="en-US" smtClean="0">
              <a:cs typeface="Arial" charset="0"/>
            </a:endParaRPr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Éviter</a:t>
            </a:r>
            <a:r>
              <a:rPr lang="en-US" dirty="0" smtClean="0"/>
              <a:t> le stress et </a:t>
            </a:r>
            <a:r>
              <a:rPr lang="en-US" dirty="0" err="1" smtClean="0"/>
              <a:t>avoir</a:t>
            </a:r>
            <a:r>
              <a:rPr lang="en-US" dirty="0" smtClean="0"/>
              <a:t> </a:t>
            </a:r>
            <a:r>
              <a:rPr lang="en-US" dirty="0" err="1" smtClean="0"/>
              <a:t>une</a:t>
            </a:r>
            <a:r>
              <a:rPr lang="en-US" dirty="0" smtClean="0"/>
              <a:t> attitude </a:t>
            </a:r>
            <a:r>
              <a:rPr lang="en-US" dirty="0" err="1" smtClean="0"/>
              <a:t>détendue</a:t>
            </a:r>
            <a:r>
              <a:rPr lang="en-US" dirty="0" smtClean="0"/>
              <a:t> et </a:t>
            </a:r>
            <a:r>
              <a:rPr lang="en-US" dirty="0" err="1" smtClean="0"/>
              <a:t>pleine</a:t>
            </a:r>
            <a:r>
              <a:rPr lang="en-US" dirty="0" smtClean="0"/>
              <a:t> </a:t>
            </a:r>
            <a:r>
              <a:rPr lang="en-US" dirty="0" err="1" smtClean="0"/>
              <a:t>d’espoir</a:t>
            </a:r>
            <a:r>
              <a:rPr lang="en-US" dirty="0" smtClean="0"/>
              <a:t> ne </a:t>
            </a:r>
            <a:r>
              <a:rPr lang="en-US" dirty="0" err="1" smtClean="0"/>
              <a:t>peut</a:t>
            </a:r>
            <a:r>
              <a:rPr lang="en-US" dirty="0" smtClean="0"/>
              <a:t> pas </a:t>
            </a:r>
            <a:r>
              <a:rPr lang="en-US" dirty="0" err="1" smtClean="0"/>
              <a:t>détourner</a:t>
            </a:r>
            <a:r>
              <a:rPr lang="en-US" dirty="0" smtClean="0"/>
              <a:t> un cancer </a:t>
            </a:r>
            <a:r>
              <a:rPr lang="en-US" dirty="0" err="1" smtClean="0"/>
              <a:t>avancé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0996250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Stress ne rend pas </a:t>
            </a:r>
            <a:r>
              <a:rPr lang="en-CA" dirty="0" err="1" smtClean="0"/>
              <a:t>malade</a:t>
            </a:r>
            <a:r>
              <a:rPr lang="en-CA" dirty="0" smtClean="0"/>
              <a:t> </a:t>
            </a:r>
            <a:r>
              <a:rPr lang="en-CA" dirty="0" err="1" smtClean="0"/>
              <a:t>mais</a:t>
            </a:r>
            <a:r>
              <a:rPr lang="en-CA" dirty="0" smtClean="0"/>
              <a:t> plus </a:t>
            </a:r>
            <a:r>
              <a:rPr lang="en-CA" dirty="0" err="1" smtClean="0"/>
              <a:t>vulnérables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67271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81406D-6875-4F60-A63F-60F3A5BBF39A}" type="slidenum">
              <a:rPr lang="en-US" smtClean="0">
                <a:cs typeface="Arial" charset="0"/>
              </a:rPr>
              <a:pPr/>
              <a:t>32</a:t>
            </a:fld>
            <a:endParaRPr lang="en-US" smtClean="0">
              <a:cs typeface="Arial" charset="0"/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Ne </a:t>
            </a:r>
            <a:r>
              <a:rPr lang="en-US" dirty="0" err="1" smtClean="0"/>
              <a:t>peut</a:t>
            </a:r>
            <a:r>
              <a:rPr lang="en-US" dirty="0" smtClean="0"/>
              <a:t> ignorer </a:t>
            </a:r>
            <a:r>
              <a:rPr lang="en-US" dirty="0" err="1" smtClean="0"/>
              <a:t>l’héridité</a:t>
            </a:r>
            <a:r>
              <a:rPr lang="en-US" dirty="0" smtClean="0"/>
              <a:t>,</a:t>
            </a:r>
            <a:r>
              <a:rPr lang="en-US" baseline="0" dirty="0" smtClean="0"/>
              <a:t> pas faire </a:t>
            </a:r>
            <a:r>
              <a:rPr lang="en-US" baseline="0" dirty="0" err="1" smtClean="0"/>
              <a:t>d’exercice</a:t>
            </a:r>
            <a:r>
              <a:rPr lang="en-US" baseline="0" dirty="0" smtClean="0"/>
              <a:t>, le </a:t>
            </a:r>
            <a:r>
              <a:rPr lang="en-US" baseline="0" dirty="0" err="1" smtClean="0"/>
              <a:t>tabac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l’obèsité</a:t>
            </a:r>
            <a:r>
              <a:rPr lang="en-US" baseline="0" dirty="0" smtClean="0"/>
              <a:t> </a:t>
            </a:r>
          </a:p>
          <a:p>
            <a:pPr eaLnBrk="1" hangingPunct="1"/>
            <a:r>
              <a:rPr lang="en-US" baseline="0" dirty="0" smtClean="0"/>
              <a:t>Stress = Hypertension = </a:t>
            </a:r>
            <a:r>
              <a:rPr lang="en-US" baseline="0" dirty="0" err="1" smtClean="0"/>
              <a:t>maladie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coronarienne</a:t>
            </a:r>
            <a:r>
              <a:rPr lang="en-US" baseline="0" dirty="0" smtClean="0"/>
              <a:t>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583606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B30169-A5C5-46B8-8CAF-F1B0DCB333D6}" type="slidenum">
              <a:rPr lang="en-US" smtClean="0">
                <a:cs typeface="Arial" charset="0"/>
              </a:rPr>
              <a:pPr/>
              <a:t>33</a:t>
            </a:fld>
            <a:endParaRPr lang="en-US" smtClean="0">
              <a:cs typeface="Arial" charset="0"/>
            </a:endParaRPr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Personnalité plus vulnérable aux crise de cœur</a:t>
            </a:r>
            <a:r>
              <a:rPr lang="fr-CA" baseline="0" dirty="0" smtClean="0"/>
              <a:t> </a:t>
            </a:r>
          </a:p>
          <a:p>
            <a:pPr eaLnBrk="1" hangingPunct="1"/>
            <a:r>
              <a:rPr lang="fr-CA" baseline="0" dirty="0" smtClean="0"/>
              <a:t>A = compétitif, </a:t>
            </a:r>
            <a:r>
              <a:rPr lang="fr-CA" baseline="0" dirty="0" err="1" smtClean="0"/>
              <a:t>peformance</a:t>
            </a:r>
            <a:r>
              <a:rPr lang="fr-CA" baseline="0" dirty="0" smtClean="0"/>
              <a:t>, course, toujours occupé, efficacité</a:t>
            </a:r>
          </a:p>
          <a:p>
            <a:pPr eaLnBrk="1" hangingPunct="1"/>
            <a:r>
              <a:rPr lang="fr-CA" baseline="0" dirty="0" smtClean="0"/>
              <a:t>B = gestionnaire</a:t>
            </a:r>
          </a:p>
          <a:p>
            <a:pPr eaLnBrk="1" hangingPunct="1"/>
            <a:r>
              <a:rPr lang="fr-CA" baseline="0" dirty="0" smtClean="0"/>
              <a:t>D = comme type A </a:t>
            </a:r>
            <a:r>
              <a:rPr lang="fr-CA" baseline="0" dirty="0" err="1" smtClean="0"/>
              <a:t>intérièrement</a:t>
            </a:r>
            <a:r>
              <a:rPr lang="fr-CA" baseline="0" dirty="0" smtClean="0"/>
              <a:t> mais puisque socialement pas accepté d’être impatient, il le contrôle donc pas visible mais même impact</a:t>
            </a:r>
          </a:p>
        </p:txBody>
      </p:sp>
    </p:spTree>
    <p:extLst>
      <p:ext uri="{BB962C8B-B14F-4D97-AF65-F5344CB8AC3E}">
        <p14:creationId xmlns:p14="http://schemas.microsoft.com/office/powerpoint/2010/main" val="12214493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B17F7E-975F-4A5D-AEBE-5CFFB3A64433}" type="slidenum">
              <a:rPr lang="en-US" smtClean="0">
                <a:cs typeface="Arial" charset="0"/>
              </a:rPr>
              <a:pPr/>
              <a:t>34</a:t>
            </a:fld>
            <a:endParaRPr lang="en-US" smtClean="0">
              <a:cs typeface="Arial" charset="0"/>
            </a:endParaRPr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/>
              <a:t>Trop </a:t>
            </a:r>
            <a:r>
              <a:rPr lang="fr-CA" dirty="0" err="1" smtClean="0"/>
              <a:t>pessimsite</a:t>
            </a:r>
            <a:r>
              <a:rPr lang="fr-CA" baseline="0" dirty="0" smtClean="0"/>
              <a:t> ne vont pas au docteur donc mauvais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8740783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7D54BF-1FD2-4D21-9530-26211945CCDA}" type="slidenum">
              <a:rPr lang="en-US"/>
              <a:pPr/>
              <a:t>35</a:t>
            </a:fld>
            <a:endParaRPr lang="en-US"/>
          </a:p>
        </p:txBody>
      </p:sp>
      <p:sp>
        <p:nvSpPr>
          <p:cNvPr id="78541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5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415791"/>
            <a:ext cx="5029200" cy="418338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dirty="0" err="1" smtClean="0"/>
              <a:t>Dépression</a:t>
            </a:r>
            <a:r>
              <a:rPr lang="en-US" dirty="0" smtClean="0"/>
              <a:t> </a:t>
            </a:r>
            <a:r>
              <a:rPr lang="en-US" dirty="0" err="1" smtClean="0"/>
              <a:t>semble</a:t>
            </a:r>
            <a:r>
              <a:rPr lang="en-US" dirty="0" smtClean="0"/>
              <a:t> </a:t>
            </a:r>
            <a:r>
              <a:rPr lang="en-US" dirty="0" err="1" smtClean="0"/>
              <a:t>correler</a:t>
            </a:r>
            <a:r>
              <a:rPr lang="en-US" dirty="0" smtClean="0"/>
              <a:t> avec les</a:t>
            </a:r>
            <a:r>
              <a:rPr lang="en-US" baseline="0" dirty="0" smtClean="0"/>
              <a:t> troubles </a:t>
            </a:r>
            <a:r>
              <a:rPr lang="en-US" baseline="0" dirty="0" err="1" smtClean="0"/>
              <a:t>cardiaque</a:t>
            </a:r>
            <a:r>
              <a:rPr lang="en-US" baseline="0" dirty="0" smtClean="0"/>
              <a:t>(2x plus)</a:t>
            </a:r>
          </a:p>
          <a:p>
            <a:r>
              <a:rPr lang="en-US" baseline="0" dirty="0" err="1" smtClean="0"/>
              <a:t>Dépression</a:t>
            </a:r>
            <a:r>
              <a:rPr lang="en-US" baseline="0" dirty="0" smtClean="0"/>
              <a:t> suite a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crise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cardique</a:t>
            </a:r>
            <a:r>
              <a:rPr lang="en-US" baseline="0" dirty="0" smtClean="0"/>
              <a:t> = plus </a:t>
            </a:r>
            <a:r>
              <a:rPr lang="en-US" baseline="0" dirty="0" err="1" smtClean="0"/>
              <a:t>succeptible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recidive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67253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FDEB6C-946F-4708-AB1B-3CA9BDCBEDE6}" type="slidenum">
              <a:rPr lang="en-US" smtClean="0">
                <a:cs typeface="Arial" charset="0"/>
              </a:rPr>
              <a:pPr/>
              <a:t>36</a:t>
            </a:fld>
            <a:endParaRPr lang="en-US" smtClean="0">
              <a:cs typeface="Arial" charset="0"/>
            </a:endParaRPr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5711450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4B7514-1985-4A8B-BA9F-F119061DB08F}" type="slidenum">
              <a:rPr lang="en-US" smtClean="0">
                <a:cs typeface="Arial" charset="0"/>
              </a:rPr>
              <a:pPr/>
              <a:t>37</a:t>
            </a:fld>
            <a:endParaRPr lang="en-US" smtClean="0">
              <a:cs typeface="Arial" charset="0"/>
            </a:endParaRPr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err="1" smtClean="0"/>
              <a:t>Alarm</a:t>
            </a:r>
            <a:r>
              <a:rPr lang="fr-CA" dirty="0" smtClean="0"/>
              <a:t> –</a:t>
            </a:r>
            <a:r>
              <a:rPr lang="fr-CA" baseline="0" dirty="0" smtClean="0"/>
              <a:t> </a:t>
            </a:r>
            <a:r>
              <a:rPr lang="fr-CA" baseline="0" dirty="0" err="1" smtClean="0"/>
              <a:t>combatre</a:t>
            </a:r>
            <a:r>
              <a:rPr lang="fr-CA" baseline="0" dirty="0" smtClean="0"/>
              <a:t> – normal</a:t>
            </a:r>
          </a:p>
          <a:p>
            <a:pPr eaLnBrk="1" hangingPunct="1"/>
            <a:r>
              <a:rPr lang="fr-CA" baseline="0" dirty="0" err="1" smtClean="0"/>
              <a:t>Alarm</a:t>
            </a:r>
            <a:r>
              <a:rPr lang="fr-CA" baseline="0" dirty="0" smtClean="0"/>
              <a:t> – fuir – normal</a:t>
            </a:r>
          </a:p>
          <a:p>
            <a:pPr eaLnBrk="1" hangingPunct="1"/>
            <a:r>
              <a:rPr lang="fr-CA" baseline="0" dirty="0" err="1" smtClean="0"/>
              <a:t>Alarm</a:t>
            </a:r>
            <a:r>
              <a:rPr lang="fr-CA" baseline="0" dirty="0" smtClean="0"/>
              <a:t> – </a:t>
            </a:r>
            <a:r>
              <a:rPr lang="fr-CA" baseline="0" dirty="0" err="1" smtClean="0"/>
              <a:t>coping</a:t>
            </a:r>
            <a:r>
              <a:rPr lang="fr-CA" baseline="0" dirty="0" smtClean="0"/>
              <a:t> – normal</a:t>
            </a:r>
          </a:p>
          <a:p>
            <a:pPr eaLnBrk="1" hangingPunct="1"/>
            <a:r>
              <a:rPr lang="fr-CA" baseline="0" dirty="0" err="1" smtClean="0"/>
              <a:t>Alarm</a:t>
            </a:r>
            <a:r>
              <a:rPr lang="fr-CA" baseline="0" dirty="0" smtClean="0"/>
              <a:t> – pas de </a:t>
            </a:r>
            <a:r>
              <a:rPr lang="fr-CA" baseline="0" dirty="0" err="1" smtClean="0"/>
              <a:t>coping</a:t>
            </a:r>
            <a:r>
              <a:rPr lang="fr-CA" baseline="0" dirty="0" smtClean="0"/>
              <a:t> = épuisement = Maladie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217034007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48DFD2-AE08-46B6-A8A5-3C5515877F21}" type="slidenum">
              <a:rPr lang="en-US" smtClean="0">
                <a:cs typeface="Arial" charset="0"/>
              </a:rPr>
              <a:pPr/>
              <a:t>38</a:t>
            </a:fld>
            <a:endParaRPr lang="en-US" smtClean="0">
              <a:cs typeface="Arial" charset="0"/>
            </a:endParaRPr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185018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48DFD2-AE08-46B6-A8A5-3C5515877F21}" type="slidenum">
              <a:rPr lang="en-US" smtClean="0">
                <a:cs typeface="Arial" charset="0"/>
              </a:rPr>
              <a:pPr/>
              <a:t>39</a:t>
            </a:fld>
            <a:endParaRPr lang="en-US" smtClean="0">
              <a:cs typeface="Arial" charset="0"/>
            </a:endParaRPr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Contrôle</a:t>
            </a:r>
            <a:r>
              <a:rPr lang="en-US" dirty="0" smtClean="0"/>
              <a:t> </a:t>
            </a:r>
            <a:r>
              <a:rPr lang="en-US" dirty="0" err="1" smtClean="0"/>
              <a:t>permet</a:t>
            </a:r>
            <a:r>
              <a:rPr lang="en-US" dirty="0" smtClean="0"/>
              <a:t> de</a:t>
            </a:r>
            <a:r>
              <a:rPr lang="en-US" baseline="0" dirty="0" smtClean="0"/>
              <a:t> faire face au stress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274949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DF5CE0-797D-4C49-A29B-4F88E1B3F6F7}" type="slidenum">
              <a:rPr lang="en-US" smtClean="0">
                <a:cs typeface="Arial" charset="0"/>
              </a:rPr>
              <a:pPr/>
              <a:t>40</a:t>
            </a:fld>
            <a:endParaRPr lang="en-US" smtClean="0">
              <a:cs typeface="Arial" charset="0"/>
            </a:endParaRPr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 err="1" smtClean="0"/>
              <a:t>Resultat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d’ulcère</a:t>
            </a:r>
            <a:r>
              <a:rPr lang="en-US" baseline="0" dirty="0" smtClean="0"/>
              <a:t> au rat </a:t>
            </a:r>
            <a:r>
              <a:rPr lang="en-US" baseline="0" dirty="0" err="1" smtClean="0"/>
              <a:t>directeur</a:t>
            </a:r>
            <a:r>
              <a:rPr lang="en-US" baseline="0" dirty="0" smtClean="0"/>
              <a:t> car plus de </a:t>
            </a:r>
            <a:r>
              <a:rPr lang="en-US" baseline="0" dirty="0" err="1" smtClean="0"/>
              <a:t>contrôle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de stress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Locus</a:t>
            </a:r>
            <a:r>
              <a:rPr lang="en-US" baseline="0" dirty="0" smtClean="0"/>
              <a:t> interne: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err="1" smtClean="0"/>
              <a:t>Meillleur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contôle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soi</a:t>
            </a:r>
            <a:endParaRPr lang="en-US" baseline="0" dirty="0" smtClean="0"/>
          </a:p>
          <a:p>
            <a:pPr marL="171450" indent="-171450" eaLnBrk="1" hangingPunct="1">
              <a:buFontTx/>
              <a:buChar char="-"/>
            </a:pPr>
            <a:r>
              <a:rPr lang="en-US" baseline="0" dirty="0" err="1" smtClean="0"/>
              <a:t>Meilleure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réussite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scolaire</a:t>
            </a:r>
            <a:r>
              <a:rPr lang="en-US" baseline="0" dirty="0" smtClean="0"/>
              <a:t>(</a:t>
            </a:r>
            <a:r>
              <a:rPr lang="en-US" baseline="0" dirty="0" err="1" smtClean="0"/>
              <a:t>examen</a:t>
            </a:r>
            <a:r>
              <a:rPr lang="en-US" baseline="0" dirty="0" smtClean="0"/>
              <a:t>)</a:t>
            </a:r>
          </a:p>
          <a:p>
            <a:pPr marL="628650" lvl="1" indent="-171450" eaLnBrk="1" hangingPunct="1">
              <a:buFontTx/>
              <a:buChar char="-"/>
            </a:pPr>
            <a:r>
              <a:rPr lang="en-US" baseline="0" dirty="0" smtClean="0"/>
              <a:t> Non </a:t>
            </a:r>
            <a:r>
              <a:rPr lang="en-US" baseline="0" dirty="0" err="1" smtClean="0"/>
              <a:t>selement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croient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davanage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qu’ils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peivent</a:t>
            </a:r>
            <a:r>
              <a:rPr lang="en-US" baseline="0" dirty="0" smtClean="0"/>
              <a:t> influencer </a:t>
            </a:r>
            <a:r>
              <a:rPr lang="en-US" baseline="0" dirty="0" err="1" smtClean="0"/>
              <a:t>leur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destin</a:t>
            </a:r>
            <a:endParaRPr lang="en-US" baseline="0" dirty="0" smtClean="0"/>
          </a:p>
          <a:p>
            <a:pPr marL="628650" lvl="1" indent="-171450" eaLnBrk="1" hangingPunct="1">
              <a:buFontTx/>
              <a:buChar char="-"/>
            </a:pPr>
            <a:r>
              <a:rPr lang="en-US" baseline="0" dirty="0" smtClean="0"/>
              <a:t>Il influence </a:t>
            </a:r>
            <a:r>
              <a:rPr lang="en-US" baseline="0" dirty="0" err="1" smtClean="0"/>
              <a:t>réaellement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davantage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environnement</a:t>
            </a:r>
            <a:r>
              <a:rPr lang="en-US" baseline="0" dirty="0" smtClean="0"/>
              <a:t>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610358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6043ED-BF65-4482-95EA-F289B7E82EE0}" type="slidenum">
              <a:rPr lang="en-US" smtClean="0">
                <a:cs typeface="Arial" charset="0"/>
              </a:rPr>
              <a:pPr/>
              <a:t>41</a:t>
            </a:fld>
            <a:endParaRPr lang="en-US" smtClean="0">
              <a:cs typeface="Arial" charset="0"/>
            </a:endParaRPr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Jumeuaux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identituqe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optimistes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frere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soeur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132401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6E62B6-8EFB-4604-B529-2EB776CB8720}" type="slidenum">
              <a:rPr lang="en-US" smtClean="0">
                <a:cs typeface="Arial" charset="0"/>
              </a:rPr>
              <a:pPr/>
              <a:t>42</a:t>
            </a:fld>
            <a:endParaRPr lang="en-US" smtClean="0">
              <a:cs typeface="Arial" charset="0"/>
            </a:endParaRPr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Soutien</a:t>
            </a:r>
            <a:r>
              <a:rPr lang="en-US" dirty="0" smtClean="0"/>
              <a:t> social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meilleur</a:t>
            </a:r>
            <a:r>
              <a:rPr lang="en-US" baseline="0" dirty="0" smtClean="0"/>
              <a:t> santé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8584635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A9E0B3-FCA0-4C95-B036-25488AE5F318}" type="slidenum">
              <a:rPr lang="en-US" smtClean="0">
                <a:cs typeface="Arial" charset="0"/>
              </a:rPr>
              <a:pPr/>
              <a:t>43</a:t>
            </a:fld>
            <a:endParaRPr lang="en-US" smtClean="0">
              <a:cs typeface="Arial" charset="0"/>
            </a:endParaRPr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b="1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0466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0AFA5E-6662-4758-AADD-EA1234BB4D47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9260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E61D03-EF2D-4133-BCDE-42A84CB17EAB}" type="slidenum">
              <a:rPr lang="en-US" smtClean="0">
                <a:cs typeface="Arial" charset="0"/>
              </a:rPr>
              <a:pPr/>
              <a:t>45</a:t>
            </a:fld>
            <a:endParaRPr lang="en-US" smtClean="0">
              <a:cs typeface="Arial" charset="0"/>
            </a:endParaRPr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533915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FE7B71-CBB4-4323-8D24-586F5F55F21C}" type="slidenum">
              <a:rPr lang="en-US" smtClean="0">
                <a:cs typeface="Arial" charset="0"/>
              </a:rPr>
              <a:pPr/>
              <a:t>46</a:t>
            </a:fld>
            <a:endParaRPr lang="en-US" smtClean="0">
              <a:cs typeface="Arial" charset="0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Neurofeedback</a:t>
            </a:r>
            <a:r>
              <a:rPr lang="en-US" dirty="0" smtClean="0"/>
              <a:t> : </a:t>
            </a:r>
            <a:r>
              <a:rPr lang="en-US" dirty="0" err="1" smtClean="0"/>
              <a:t>déficit</a:t>
            </a:r>
            <a:r>
              <a:rPr lang="en-US" dirty="0" smtClean="0"/>
              <a:t> </a:t>
            </a:r>
            <a:r>
              <a:rPr lang="en-US" dirty="0" err="1" smtClean="0"/>
              <a:t>d’attention</a:t>
            </a:r>
            <a:r>
              <a:rPr lang="en-US" dirty="0" smtClean="0"/>
              <a:t> </a:t>
            </a:r>
            <a:r>
              <a:rPr lang="en-US" dirty="0" err="1" smtClean="0"/>
              <a:t>à</a:t>
            </a:r>
            <a:r>
              <a:rPr lang="en-US" dirty="0" smtClean="0"/>
              <a:t>, </a:t>
            </a:r>
            <a:r>
              <a:rPr lang="en-US" dirty="0" err="1" smtClean="0"/>
              <a:t>à</a:t>
            </a:r>
            <a:r>
              <a:rPr lang="en-US" dirty="0" smtClean="0"/>
              <a:t> </a:t>
            </a:r>
            <a:r>
              <a:rPr lang="en-US" dirty="0" err="1" smtClean="0"/>
              <a:t>l’aide</a:t>
            </a:r>
            <a:r>
              <a:rPr lang="en-US" dirty="0" smtClean="0"/>
              <a:t> </a:t>
            </a:r>
            <a:r>
              <a:rPr lang="en-US" dirty="0" err="1" smtClean="0"/>
              <a:t>d’electroque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contrôle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ordi</a:t>
            </a:r>
            <a:r>
              <a:rPr lang="en-US" baseline="0" dirty="0" smtClean="0"/>
              <a:t> avec le </a:t>
            </a:r>
            <a:r>
              <a:rPr lang="en-US" baseline="0" dirty="0" err="1" smtClean="0"/>
              <a:t>cerveau</a:t>
            </a:r>
            <a:r>
              <a:rPr lang="en-US" baseline="0" dirty="0" smtClean="0"/>
              <a:t> (vole un </a:t>
            </a:r>
            <a:r>
              <a:rPr lang="en-US" baseline="0" dirty="0" err="1" smtClean="0"/>
              <a:t>avion</a:t>
            </a:r>
            <a:r>
              <a:rPr lang="en-US" baseline="0" dirty="0" smtClean="0"/>
              <a:t>) --- </a:t>
            </a:r>
            <a:r>
              <a:rPr lang="en-US" baseline="0" dirty="0" err="1" smtClean="0"/>
              <a:t>l’avion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bouge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l’orsquil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utilise</a:t>
            </a:r>
            <a:r>
              <a:rPr lang="en-US" baseline="0" dirty="0" smtClean="0"/>
              <a:t> la bonne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cerveau</a:t>
            </a:r>
            <a:r>
              <a:rPr lang="en-US" baseline="0" dirty="0" smtClean="0"/>
              <a:t> (concentration)</a:t>
            </a:r>
          </a:p>
          <a:p>
            <a:pPr eaLnBrk="1" hangingPunct="1"/>
            <a:r>
              <a:rPr lang="en-US" baseline="0" dirty="0" smtClean="0"/>
              <a:t>Massage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273587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3472F7-6E8D-4A71-B8F6-33BC1B7E2BB2}" type="slidenum">
              <a:rPr lang="en-US" smtClean="0">
                <a:cs typeface="Arial" charset="0"/>
              </a:rPr>
              <a:pPr/>
              <a:t>47</a:t>
            </a:fld>
            <a:endParaRPr lang="en-US" smtClean="0">
              <a:cs typeface="Arial" charset="0"/>
            </a:endParaRPr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67578357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 txBox="1">
            <a:spLocks noGrp="1" noChangeArrowheads="1"/>
          </p:cNvSpPr>
          <p:nvPr/>
        </p:nvSpPr>
        <p:spPr bwMode="auto">
          <a:xfrm>
            <a:off x="3884613" y="8829728"/>
            <a:ext cx="2971800" cy="46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ED43043-C3BE-4329-B659-B153CA02745F}" type="slidenum">
              <a:rPr lang="en-US" sz="1200">
                <a:latin typeface="Times New Roman" pitchFamily="18" charset="0"/>
              </a:rPr>
              <a:pPr algn="r"/>
              <a:t>48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Variables qui </a:t>
            </a:r>
            <a:r>
              <a:rPr lang="en-US" dirty="0" err="1" smtClean="0"/>
              <a:t>peuvent</a:t>
            </a:r>
            <a:r>
              <a:rPr lang="en-US" dirty="0" smtClean="0"/>
              <a:t> </a:t>
            </a:r>
            <a:r>
              <a:rPr lang="en-US" dirty="0" err="1" smtClean="0"/>
              <a:t>intervenir</a:t>
            </a:r>
            <a:r>
              <a:rPr lang="en-US" dirty="0" smtClean="0"/>
              <a:t> : bonne </a:t>
            </a:r>
            <a:r>
              <a:rPr lang="en-US" dirty="0" err="1" smtClean="0"/>
              <a:t>hygienne</a:t>
            </a:r>
            <a:r>
              <a:rPr lang="en-US" dirty="0" smtClean="0"/>
              <a:t>, </a:t>
            </a:r>
            <a:r>
              <a:rPr lang="en-US" dirty="0" err="1" smtClean="0"/>
              <a:t>soutien</a:t>
            </a:r>
            <a:r>
              <a:rPr lang="en-US" dirty="0" smtClean="0"/>
              <a:t> social (</a:t>
            </a:r>
            <a:r>
              <a:rPr lang="en-US" dirty="0" err="1" smtClean="0"/>
              <a:t>mariage</a:t>
            </a:r>
            <a:r>
              <a:rPr lang="en-US" dirty="0" smtClean="0"/>
              <a:t>),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émotions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meilleur</a:t>
            </a:r>
            <a:r>
              <a:rPr lang="en-US" baseline="0" dirty="0" smtClean="0"/>
              <a:t> santé</a:t>
            </a:r>
          </a:p>
          <a:p>
            <a:pPr eaLnBrk="1" hangingPunct="1"/>
            <a:endParaRPr lang="en-US" baseline="0" dirty="0" smtClean="0"/>
          </a:p>
          <a:p>
            <a:pPr eaLnBrk="1" hangingPunct="1"/>
            <a:r>
              <a:rPr lang="en-US" baseline="0" dirty="0" smtClean="0"/>
              <a:t>RÉSUMÉ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err="1" smtClean="0"/>
              <a:t>Événement</a:t>
            </a:r>
            <a:r>
              <a:rPr lang="en-US" baseline="0" dirty="0" smtClean="0"/>
              <a:t> –&gt; </a:t>
            </a:r>
            <a:r>
              <a:rPr lang="en-US" baseline="0" dirty="0" err="1" smtClean="0"/>
              <a:t>Appréciation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personnelle</a:t>
            </a:r>
            <a:r>
              <a:rPr lang="en-US" baseline="0" dirty="0" smtClean="0"/>
              <a:t> = </a:t>
            </a:r>
            <a:r>
              <a:rPr lang="en-US" baseline="0" dirty="0" err="1" smtClean="0"/>
              <a:t>défi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menace (</a:t>
            </a:r>
            <a:r>
              <a:rPr lang="en-US" baseline="0" dirty="0" err="1" smtClean="0"/>
              <a:t>gestion</a:t>
            </a:r>
            <a:r>
              <a:rPr lang="en-US" baseline="0" dirty="0" smtClean="0"/>
              <a:t> de stress)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Type de </a:t>
            </a:r>
            <a:r>
              <a:rPr lang="en-US" baseline="0" dirty="0" err="1" smtClean="0"/>
              <a:t>personalité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Décontracté</a:t>
            </a:r>
            <a:r>
              <a:rPr lang="en-US" baseline="0" dirty="0" smtClean="0"/>
              <a:t>, non </a:t>
            </a:r>
            <a:r>
              <a:rPr lang="en-US" baseline="0" dirty="0" err="1" smtClean="0"/>
              <a:t>déprimé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optimiste</a:t>
            </a:r>
            <a:r>
              <a:rPr lang="en-US" baseline="0" dirty="0" smtClean="0"/>
              <a:t>( Type B)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Hostile, </a:t>
            </a:r>
            <a:r>
              <a:rPr lang="en-US" baseline="0" dirty="0" err="1" smtClean="0"/>
              <a:t>Déprimé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pessimiste</a:t>
            </a:r>
            <a:r>
              <a:rPr lang="en-US" baseline="0" dirty="0" smtClean="0"/>
              <a:t> </a:t>
            </a:r>
          </a:p>
          <a:p>
            <a:pPr marL="171450" indent="-171450" eaLnBrk="1" hangingPunct="1">
              <a:buFontTx/>
              <a:buChar char="-"/>
            </a:pPr>
            <a:r>
              <a:rPr lang="en-US" baseline="0" dirty="0" smtClean="0"/>
              <a:t>Habitudes </a:t>
            </a:r>
            <a:r>
              <a:rPr lang="en-US" baseline="0" dirty="0" err="1" smtClean="0"/>
              <a:t>personelle</a:t>
            </a:r>
            <a:r>
              <a:rPr lang="en-US" baseline="0" dirty="0" smtClean="0"/>
              <a:t>(de vie) : Non </a:t>
            </a:r>
            <a:r>
              <a:rPr lang="en-US" baseline="0" dirty="0" err="1" smtClean="0"/>
              <a:t>fumeur</a:t>
            </a:r>
            <a:r>
              <a:rPr lang="en-US" baseline="0" dirty="0" smtClean="0"/>
              <a:t> , </a:t>
            </a:r>
            <a:r>
              <a:rPr lang="en-US" baseline="0" dirty="0" err="1" smtClean="0"/>
              <a:t>exercice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régulie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saine</a:t>
            </a:r>
            <a:r>
              <a:rPr lang="en-US" baseline="0" dirty="0" smtClean="0"/>
              <a:t> alimentation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fumeur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sédentaire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éééé</a:t>
            </a:r>
            <a:endParaRPr lang="en-US" baseline="0" dirty="0" smtClean="0"/>
          </a:p>
          <a:p>
            <a:pPr marL="171450" indent="-171450" eaLnBrk="1" hangingPunct="1">
              <a:buFontTx/>
              <a:buChar char="-"/>
            </a:pPr>
            <a:r>
              <a:rPr lang="en-US" baseline="0" dirty="0" err="1" smtClean="0"/>
              <a:t>Soutien</a:t>
            </a:r>
            <a:r>
              <a:rPr lang="en-US" baseline="0" dirty="0" smtClean="0"/>
              <a:t> social et </a:t>
            </a:r>
            <a:r>
              <a:rPr lang="en-US" baseline="0" dirty="0" err="1" smtClean="0"/>
              <a:t>spiritualité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Présent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parmanent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non </a:t>
            </a:r>
            <a:r>
              <a:rPr lang="en-US" baseline="0" smtClean="0"/>
              <a:t>présent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75480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92DC32-C4B2-4F33-907C-31A84822F339}" type="slidenum">
              <a:rPr lang="en-US"/>
              <a:pPr/>
              <a:t>49</a:t>
            </a:fld>
            <a:endParaRPr lang="en-US"/>
          </a:p>
        </p:txBody>
      </p:sp>
      <p:sp>
        <p:nvSpPr>
          <p:cNvPr id="966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6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200778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049DDC-AEBD-4D87-A164-FC311691A279}" type="slidenum">
              <a:rPr lang="en-US"/>
              <a:pPr/>
              <a:t>50</a:t>
            </a:fld>
            <a:endParaRPr lang="en-US"/>
          </a:p>
        </p:txBody>
      </p:sp>
      <p:sp>
        <p:nvSpPr>
          <p:cNvPr id="87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Tous</a:t>
            </a:r>
            <a:r>
              <a:rPr lang="en-US" dirty="0" smtClean="0"/>
              <a:t> unique ( </a:t>
            </a:r>
            <a:r>
              <a:rPr lang="en-US" dirty="0" err="1" smtClean="0"/>
              <a:t>même</a:t>
            </a:r>
            <a:r>
              <a:rPr lang="en-US" dirty="0" smtClean="0"/>
              <a:t> </a:t>
            </a:r>
            <a:r>
              <a:rPr lang="en-US" dirty="0" err="1" smtClean="0"/>
              <a:t>jumeaux</a:t>
            </a:r>
            <a:r>
              <a:rPr lang="en-US" dirty="0" smtClean="0"/>
              <a:t> </a:t>
            </a:r>
            <a:r>
              <a:rPr lang="en-US" dirty="0" err="1" smtClean="0"/>
              <a:t>identique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30789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790866-EFC2-4335-9DD4-229B0B52A746}" type="slidenum">
              <a:rPr lang="en-US"/>
              <a:pPr/>
              <a:t>51</a:t>
            </a:fld>
            <a:endParaRPr lang="en-US"/>
          </a:p>
        </p:txBody>
      </p:sp>
      <p:sp>
        <p:nvSpPr>
          <p:cNvPr id="879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9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err="1" smtClean="0"/>
              <a:t>Pulsion</a:t>
            </a:r>
            <a:r>
              <a:rPr lang="en-US" dirty="0" smtClean="0"/>
              <a:t> de </a:t>
            </a:r>
            <a:r>
              <a:rPr lang="en-US" dirty="0" err="1" smtClean="0"/>
              <a:t>survie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pulsion</a:t>
            </a:r>
            <a:r>
              <a:rPr lang="en-US" baseline="0" dirty="0" smtClean="0"/>
              <a:t> aggressive et </a:t>
            </a:r>
            <a:r>
              <a:rPr lang="en-US" baseline="0" dirty="0" err="1" smtClean="0"/>
              <a:t>pulison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sexuel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insconscient</a:t>
            </a:r>
            <a:r>
              <a:rPr lang="en-US" baseline="0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30567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FF55F7-8BBE-4E73-9681-775CFC6B9371}" type="slidenum">
              <a:rPr lang="en-US"/>
              <a:pPr/>
              <a:t>52</a:t>
            </a:fld>
            <a:endParaRPr lang="en-US"/>
          </a:p>
        </p:txBody>
      </p:sp>
      <p:sp>
        <p:nvSpPr>
          <p:cNvPr id="88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217295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B43BCB-BA88-49C7-AEBF-29830E4B34A5}" type="slidenum">
              <a:rPr lang="en-US"/>
              <a:pPr/>
              <a:t>53</a:t>
            </a:fld>
            <a:endParaRPr lang="en-US"/>
          </a:p>
        </p:txBody>
      </p:sp>
      <p:sp>
        <p:nvSpPr>
          <p:cNvPr id="883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32072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24ABE6-ABFC-417B-A06F-CA2544A25515}" type="slidenum">
              <a:rPr lang="en-US"/>
              <a:pPr/>
              <a:t>54</a:t>
            </a:fld>
            <a:endParaRPr lang="en-US"/>
          </a:p>
        </p:txBody>
      </p:sp>
      <p:sp>
        <p:nvSpPr>
          <p:cNvPr id="969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9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Inconscient : enfance, souvenirs</a:t>
            </a:r>
          </a:p>
          <a:p>
            <a:r>
              <a:rPr lang="fr-CA" dirty="0" smtClean="0"/>
              <a:t>Préconscient</a:t>
            </a:r>
            <a:r>
              <a:rPr lang="fr-CA" baseline="0" dirty="0" smtClean="0"/>
              <a:t>: transition de inconscient à conscient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7704237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 err="1" smtClean="0"/>
              <a:t>Typical</a:t>
            </a:r>
            <a:r>
              <a:rPr lang="fr-CA" dirty="0" smtClean="0"/>
              <a:t> </a:t>
            </a:r>
            <a:r>
              <a:rPr lang="fr-CA" dirty="0" err="1" smtClean="0"/>
              <a:t>method</a:t>
            </a:r>
            <a:endParaRPr lang="fr-CA" dirty="0" smtClean="0"/>
          </a:p>
          <a:p>
            <a:r>
              <a:rPr lang="fr-CA" dirty="0" smtClean="0"/>
              <a:t>Essaie d’aller du conscient au inconscient en parlant de tous ce qui passe par la</a:t>
            </a:r>
            <a:r>
              <a:rPr lang="fr-CA" baseline="0" dirty="0" smtClean="0"/>
              <a:t> tête (aller au conflit d’origine)</a:t>
            </a: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46823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D321E5-F553-4C67-A334-07BAD4DDF93E}" type="slidenum">
              <a:rPr lang="en-US"/>
              <a:pPr/>
              <a:t>56</a:t>
            </a:fld>
            <a:endParaRPr lang="en-US"/>
          </a:p>
        </p:txBody>
      </p:sp>
      <p:sp>
        <p:nvSpPr>
          <p:cNvPr id="967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7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Manifeste : ce qu’on souvient</a:t>
            </a:r>
          </a:p>
          <a:p>
            <a:r>
              <a:rPr lang="fr-CA" dirty="0" smtClean="0"/>
              <a:t>Latent : la signification du rêve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2969570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20E624-CFE2-45E6-9FD1-88B485796781}" type="slidenum">
              <a:rPr lang="en-US"/>
              <a:pPr/>
              <a:t>57</a:t>
            </a:fld>
            <a:endParaRPr lang="en-US"/>
          </a:p>
        </p:txBody>
      </p:sp>
      <p:sp>
        <p:nvSpPr>
          <p:cNvPr id="96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91295603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BEB2C-06B6-4DDA-8278-F197422CA150}" type="slidenum">
              <a:rPr lang="en-US"/>
              <a:pPr/>
              <a:t>58</a:t>
            </a:fld>
            <a:endParaRPr lang="en-US"/>
          </a:p>
        </p:txBody>
      </p:sp>
      <p:sp>
        <p:nvSpPr>
          <p:cNvPr id="88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Ca</a:t>
            </a:r>
            <a:r>
              <a:rPr lang="en-US" dirty="0" smtClean="0"/>
              <a:t>: </a:t>
            </a:r>
            <a:r>
              <a:rPr lang="en-US" dirty="0" err="1" smtClean="0"/>
              <a:t>c’est</a:t>
            </a:r>
            <a:r>
              <a:rPr lang="en-US" dirty="0" smtClean="0"/>
              <a:t> la base: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pulsions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biologique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agressif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survie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sexuel</a:t>
            </a:r>
            <a:r>
              <a:rPr lang="en-US" baseline="0" dirty="0" smtClean="0"/>
              <a:t>)/</a:t>
            </a:r>
            <a:r>
              <a:rPr lang="en-US" baseline="0" dirty="0" err="1" smtClean="0"/>
              <a:t>désirs</a:t>
            </a:r>
            <a:endParaRPr lang="en-US" baseline="0" dirty="0" smtClean="0"/>
          </a:p>
          <a:p>
            <a:r>
              <a:rPr lang="en-US" baseline="0" dirty="0" err="1" smtClean="0"/>
              <a:t>Surmoi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idéaux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normes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valeurs</a:t>
            </a:r>
            <a:endParaRPr lang="en-US" baseline="0" dirty="0" smtClean="0"/>
          </a:p>
          <a:p>
            <a:r>
              <a:rPr lang="en-US" baseline="0" dirty="0" err="1" smtClean="0"/>
              <a:t>Moi</a:t>
            </a:r>
            <a:r>
              <a:rPr lang="en-US" baseline="0" dirty="0" smtClean="0"/>
              <a:t> : </a:t>
            </a:r>
            <a:r>
              <a:rPr lang="en-US" baseline="0" dirty="0" err="1" smtClean="0"/>
              <a:t>personalité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résultat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conflit</a:t>
            </a:r>
            <a:r>
              <a:rPr lang="en-US" baseline="0" dirty="0" smtClean="0"/>
              <a:t> entre le </a:t>
            </a:r>
            <a:r>
              <a:rPr lang="en-US" baseline="0" dirty="0" err="1" smtClean="0"/>
              <a:t>Ca</a:t>
            </a:r>
            <a:r>
              <a:rPr lang="en-US" baseline="0" dirty="0" smtClean="0"/>
              <a:t> et le </a:t>
            </a:r>
            <a:r>
              <a:rPr lang="en-US" baseline="0" dirty="0" err="1" smtClean="0"/>
              <a:t>Surmoi</a:t>
            </a:r>
            <a:r>
              <a:rPr lang="en-US" baseline="0" dirty="0" smtClean="0"/>
              <a:t>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5479320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4B3D89-B570-45EF-BFBE-AEDCBF930BC5}" type="slidenum">
              <a:rPr lang="en-US"/>
              <a:pPr/>
              <a:t>59</a:t>
            </a:fld>
            <a:endParaRPr lang="en-US"/>
          </a:p>
        </p:txBody>
      </p:sp>
      <p:sp>
        <p:nvSpPr>
          <p:cNvPr id="97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8747183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4B3D89-B570-45EF-BFBE-AEDCBF930BC5}" type="slidenum">
              <a:rPr lang="en-US"/>
              <a:pPr/>
              <a:t>60</a:t>
            </a:fld>
            <a:endParaRPr lang="en-US"/>
          </a:p>
        </p:txBody>
      </p:sp>
      <p:sp>
        <p:nvSpPr>
          <p:cNvPr id="97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6071341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2DCA7B-98B5-4343-8FFC-69DBF1CDFC03}" type="slidenum">
              <a:rPr lang="en-US"/>
              <a:pPr/>
              <a:t>61</a:t>
            </a:fld>
            <a:endParaRPr lang="en-US"/>
          </a:p>
        </p:txBody>
      </p:sp>
      <p:sp>
        <p:nvSpPr>
          <p:cNvPr id="89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08916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2DCA7B-98B5-4343-8FFC-69DBF1CDFC03}" type="slidenum">
              <a:rPr lang="en-US"/>
              <a:pPr/>
              <a:t>62</a:t>
            </a:fld>
            <a:endParaRPr lang="en-US"/>
          </a:p>
        </p:txBody>
      </p:sp>
      <p:sp>
        <p:nvSpPr>
          <p:cNvPr id="89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Dépendant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l’âge</a:t>
            </a:r>
            <a:r>
              <a:rPr lang="en-US" baseline="0" dirty="0" smtClean="0"/>
              <a:t>/</a:t>
            </a:r>
            <a:r>
              <a:rPr lang="en-US" baseline="0" dirty="0" err="1" smtClean="0"/>
              <a:t>dev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l’individu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avoir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zone de </a:t>
            </a:r>
            <a:r>
              <a:rPr lang="en-US" baseline="0" dirty="0" err="1" smtClean="0"/>
              <a:t>plaisir</a:t>
            </a:r>
            <a:r>
              <a:rPr lang="en-US" baseline="0" dirty="0" smtClean="0"/>
              <a:t>/</a:t>
            </a:r>
            <a:r>
              <a:rPr lang="en-US" baseline="0" dirty="0" err="1" smtClean="0"/>
              <a:t>érogènes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12003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50D719-B732-44F0-AA4A-6BA8447664E8}" type="slidenum">
              <a:rPr lang="en-US"/>
              <a:pPr/>
              <a:t>63</a:t>
            </a:fld>
            <a:endParaRPr lang="en-US"/>
          </a:p>
        </p:txBody>
      </p:sp>
      <p:sp>
        <p:nvSpPr>
          <p:cNvPr id="971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74181645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BFACDA-3B8C-4600-96DD-AD16540AB893}" type="slidenum">
              <a:rPr lang="en-US"/>
              <a:pPr/>
              <a:t>64</a:t>
            </a:fld>
            <a:endParaRPr lang="en-US"/>
          </a:p>
        </p:txBody>
      </p:sp>
      <p:sp>
        <p:nvSpPr>
          <p:cNvPr id="97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Phase Phallique</a:t>
            </a:r>
          </a:p>
          <a:p>
            <a:r>
              <a:rPr lang="fr-CA" dirty="0" smtClean="0"/>
              <a:t>- Peur de la castration (contrôle) donc abandonne et </a:t>
            </a:r>
            <a:r>
              <a:rPr lang="fr-CA" dirty="0" err="1" smtClean="0"/>
              <a:t>lache</a:t>
            </a:r>
            <a:r>
              <a:rPr lang="fr-CA" baseline="0" dirty="0" smtClean="0"/>
              <a:t> de parle de sexe pour un certain temps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46544430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76791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44368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Fixations: </a:t>
            </a:r>
            <a:r>
              <a:rPr lang="en-CA" dirty="0" err="1" smtClean="0"/>
              <a:t>attachement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persistant</a:t>
            </a:r>
            <a:r>
              <a:rPr lang="en-CA" baseline="0" dirty="0" smtClean="0"/>
              <a:t> des </a:t>
            </a:r>
            <a:r>
              <a:rPr lang="en-CA" baseline="0" dirty="0" err="1" smtClean="0"/>
              <a:t>énergies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cherchant</a:t>
            </a:r>
            <a:r>
              <a:rPr lang="en-CA" baseline="0" dirty="0" smtClean="0"/>
              <a:t> le </a:t>
            </a:r>
            <a:r>
              <a:rPr lang="en-CA" baseline="0" dirty="0" err="1" smtClean="0"/>
              <a:t>plaisir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à</a:t>
            </a:r>
            <a:r>
              <a:rPr lang="en-CA" baseline="0" dirty="0" smtClean="0"/>
              <a:t> in </a:t>
            </a:r>
            <a:r>
              <a:rPr lang="en-CA" baseline="0" dirty="0" err="1" smtClean="0"/>
              <a:t>stade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psychosexuels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antérieur</a:t>
            </a:r>
            <a:r>
              <a:rPr lang="en-CA" baseline="0" dirty="0" smtClean="0"/>
              <a:t>, </a:t>
            </a:r>
            <a:r>
              <a:rPr lang="en-CA" baseline="0" dirty="0" err="1" smtClean="0"/>
              <a:t>où</a:t>
            </a:r>
            <a:r>
              <a:rPr lang="en-CA" baseline="0" dirty="0" smtClean="0"/>
              <a:t> les </a:t>
            </a:r>
            <a:r>
              <a:rPr lang="en-CA" baseline="0" dirty="0" err="1" smtClean="0"/>
              <a:t>conflits</a:t>
            </a:r>
            <a:r>
              <a:rPr lang="en-CA" baseline="0" dirty="0" smtClean="0"/>
              <a:t> ne </a:t>
            </a:r>
            <a:r>
              <a:rPr lang="en-CA" baseline="0" dirty="0" err="1" smtClean="0"/>
              <a:t>sont</a:t>
            </a:r>
            <a:r>
              <a:rPr lang="en-CA" baseline="0" dirty="0" smtClean="0"/>
              <a:t> pas </a:t>
            </a:r>
            <a:r>
              <a:rPr lang="en-CA" baseline="0" dirty="0" err="1" smtClean="0"/>
              <a:t>résolus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41595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DFA700-E789-4270-B7EE-9117E5664070}" type="slidenum">
              <a:rPr lang="en-US"/>
              <a:pPr/>
              <a:t>68</a:t>
            </a:fld>
            <a:endParaRPr lang="en-US"/>
          </a:p>
        </p:txBody>
      </p:sp>
      <p:sp>
        <p:nvSpPr>
          <p:cNvPr id="97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3288322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893C9A-78DD-406B-ACB0-08DA21EC0997}" type="slidenum">
              <a:rPr lang="en-US"/>
              <a:pPr/>
              <a:t>69</a:t>
            </a:fld>
            <a:endParaRPr lang="en-US"/>
          </a:p>
        </p:txBody>
      </p:sp>
      <p:sp>
        <p:nvSpPr>
          <p:cNvPr id="89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84267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78506B-84FA-4EE0-8C64-766C958B8B0D}" type="slidenum">
              <a:rPr lang="en-US"/>
              <a:pPr/>
              <a:t>70</a:t>
            </a:fld>
            <a:endParaRPr lang="en-US"/>
          </a:p>
        </p:txBody>
      </p:sp>
      <p:sp>
        <p:nvSpPr>
          <p:cNvPr id="97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 startAt="3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8032867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A1900D-9284-44AB-B224-42BA8F8904F7}" type="slidenum">
              <a:rPr lang="en-US"/>
              <a:pPr/>
              <a:t>71</a:t>
            </a:fld>
            <a:endParaRPr lang="en-US"/>
          </a:p>
        </p:txBody>
      </p:sp>
      <p:sp>
        <p:nvSpPr>
          <p:cNvPr id="975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 startAt="5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02006119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- </a:t>
            </a:r>
            <a:r>
              <a:rPr lang="en-CA" dirty="0" err="1" smtClean="0"/>
              <a:t>Mettre</a:t>
            </a:r>
            <a:r>
              <a:rPr lang="en-CA" dirty="0" smtClean="0"/>
              <a:t> </a:t>
            </a:r>
            <a:r>
              <a:rPr lang="en-CA" dirty="0" err="1" smtClean="0"/>
              <a:t>l’emphase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sur</a:t>
            </a:r>
            <a:r>
              <a:rPr lang="en-CA" baseline="0" dirty="0" smtClean="0"/>
              <a:t> </a:t>
            </a:r>
            <a:r>
              <a:rPr lang="en-CA" baseline="0" dirty="0" err="1" smtClean="0"/>
              <a:t>intéraction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sociales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43854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4ADF71-DFD9-4285-8D60-0E3EFB9FD44D}" type="slidenum">
              <a:rPr lang="en-US"/>
              <a:pPr/>
              <a:t>73</a:t>
            </a:fld>
            <a:endParaRPr lang="en-US"/>
          </a:p>
        </p:txBody>
      </p:sp>
      <p:sp>
        <p:nvSpPr>
          <p:cNvPr id="89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74475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C3B8FF-DCFD-40C8-967A-A56A9B43FCA9}" type="slidenum">
              <a:rPr lang="en-US"/>
              <a:pPr/>
              <a:t>74</a:t>
            </a:fld>
            <a:endParaRPr lang="en-US"/>
          </a:p>
        </p:txBody>
      </p:sp>
      <p:sp>
        <p:nvSpPr>
          <p:cNvPr id="97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95642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5ABC6D-AEBA-47BB-A59A-1E2BFF92107E}" type="slidenum">
              <a:rPr lang="en-US"/>
              <a:pPr/>
              <a:t>75</a:t>
            </a:fld>
            <a:endParaRPr lang="en-US"/>
          </a:p>
        </p:txBody>
      </p:sp>
      <p:sp>
        <p:nvSpPr>
          <p:cNvPr id="97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Combat l’idée que la femme était inférieur(surmoi faible, désir du pénis)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87434566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081745-DAC6-4573-B7BD-670FEF62F2E3}" type="slidenum">
              <a:rPr lang="en-US"/>
              <a:pPr/>
              <a:t>76</a:t>
            </a:fld>
            <a:endParaRPr lang="en-US"/>
          </a:p>
        </p:txBody>
      </p:sp>
      <p:sp>
        <p:nvSpPr>
          <p:cNvPr id="90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théorie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psychodynamique</a:t>
            </a:r>
            <a:endParaRPr lang="en-US" baseline="0" dirty="0" smtClean="0"/>
          </a:p>
          <a:p>
            <a:r>
              <a:rPr lang="en-US" baseline="0" dirty="0" err="1" smtClean="0"/>
              <a:t>Aujourdhui</a:t>
            </a:r>
            <a:r>
              <a:rPr lang="en-US" baseline="0" dirty="0" smtClean="0"/>
              <a:t>: </a:t>
            </a:r>
          </a:p>
          <a:p>
            <a:pPr marL="171450" indent="-171450">
              <a:buFontTx/>
              <a:buChar char="-"/>
            </a:pPr>
            <a:r>
              <a:rPr lang="en-US" baseline="0" dirty="0" err="1" smtClean="0"/>
              <a:t>Existe</a:t>
            </a:r>
            <a:r>
              <a:rPr lang="en-US" baseline="0" dirty="0" smtClean="0"/>
              <a:t> encore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: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Ne </a:t>
            </a:r>
            <a:r>
              <a:rPr lang="en-US" baseline="0" dirty="0" err="1" smtClean="0"/>
              <a:t>crois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sexe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constitue</a:t>
            </a:r>
            <a:r>
              <a:rPr lang="en-US" baseline="0" dirty="0" smtClean="0"/>
              <a:t> la base de la </a:t>
            </a:r>
            <a:r>
              <a:rPr lang="en-US" baseline="0" dirty="0" err="1" smtClean="0"/>
              <a:t>personnalité</a:t>
            </a:r>
            <a:r>
              <a:rPr lang="en-US" baseline="0" dirty="0" smtClean="0"/>
              <a:t> 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Ne </a:t>
            </a:r>
            <a:r>
              <a:rPr lang="en-US" baseline="0" dirty="0" err="1" smtClean="0"/>
              <a:t>parle</a:t>
            </a:r>
            <a:r>
              <a:rPr lang="en-US" baseline="0" dirty="0" smtClean="0"/>
              <a:t> plus en </a:t>
            </a:r>
            <a:r>
              <a:rPr lang="en-US" baseline="0" dirty="0" err="1" smtClean="0"/>
              <a:t>terme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moi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stades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psychosexuels</a:t>
            </a:r>
            <a:endParaRPr lang="en-US" baseline="0" dirty="0" smtClean="0"/>
          </a:p>
          <a:p>
            <a:pPr marL="628650" lvl="1" indent="-171450">
              <a:buFontTx/>
              <a:buChar char="-"/>
            </a:pPr>
            <a:r>
              <a:rPr lang="en-US" baseline="0" dirty="0" err="1" smtClean="0"/>
              <a:t>Croit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l’inconscient</a:t>
            </a:r>
            <a:r>
              <a:rPr lang="en-US" baseline="0" dirty="0" smtClean="0"/>
              <a:t> et aux </a:t>
            </a:r>
            <a:r>
              <a:rPr lang="en-US" baseline="0" dirty="0" err="1" smtClean="0"/>
              <a:t>conflits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intérieurs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33622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A84135-B499-497A-87D2-17E28D33F9D9}" type="slidenum">
              <a:rPr lang="en-US"/>
              <a:pPr/>
              <a:t>77</a:t>
            </a:fld>
            <a:endParaRPr lang="en-US"/>
          </a:p>
        </p:txBody>
      </p:sp>
      <p:sp>
        <p:nvSpPr>
          <p:cNvPr id="97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70906185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DE6491-C6B3-496B-B431-9D6F0DEEA986}" type="slidenum">
              <a:rPr lang="en-US"/>
              <a:pPr/>
              <a:t>78</a:t>
            </a:fld>
            <a:endParaRPr lang="en-US"/>
          </a:p>
        </p:txBody>
      </p:sp>
      <p:sp>
        <p:nvSpPr>
          <p:cNvPr id="979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9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672864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AB76BA-5141-404C-9D85-368786EA4D82}" type="slidenum">
              <a:rPr lang="en-US"/>
              <a:pPr/>
              <a:t>79</a:t>
            </a:fld>
            <a:endParaRPr lang="en-US"/>
          </a:p>
        </p:txBody>
      </p:sp>
      <p:sp>
        <p:nvSpPr>
          <p:cNvPr id="980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0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4038200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D36FAD-BAE1-488F-92AC-19216C3D3BBF}" type="slidenum">
              <a:rPr lang="en-US"/>
              <a:pPr/>
              <a:t>80</a:t>
            </a:fld>
            <a:endParaRPr lang="en-US"/>
          </a:p>
        </p:txBody>
      </p:sp>
      <p:sp>
        <p:nvSpPr>
          <p:cNvPr id="90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257186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7A3C29-72D8-45B8-AF82-978F7AC207B0}" type="slidenum">
              <a:rPr lang="en-US"/>
              <a:pPr/>
              <a:t>81</a:t>
            </a:fld>
            <a:endParaRPr lang="en-US"/>
          </a:p>
        </p:txBody>
      </p:sp>
      <p:sp>
        <p:nvSpPr>
          <p:cNvPr id="90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 startAt="4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43937138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260817-95F5-40B4-8314-47746373D08B}" type="slidenum">
              <a:rPr lang="en-US"/>
              <a:pPr/>
              <a:t>82</a:t>
            </a:fld>
            <a:endParaRPr lang="en-US"/>
          </a:p>
        </p:txBody>
      </p:sp>
      <p:sp>
        <p:nvSpPr>
          <p:cNvPr id="910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726716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5C67B6-1995-4B88-86BF-08CFBCD516B9}" type="slidenum">
              <a:rPr lang="en-US"/>
              <a:pPr/>
              <a:t>83</a:t>
            </a:fld>
            <a:endParaRPr lang="en-US"/>
          </a:p>
        </p:txBody>
      </p:sp>
      <p:sp>
        <p:nvSpPr>
          <p:cNvPr id="91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Un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système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de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traitement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de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l’information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qui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opère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sans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que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l’on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en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soit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conscient</a:t>
            </a:r>
            <a:endParaRPr lang="en-US" dirty="0" smtClean="0">
              <a:effectLst/>
            </a:endParaRPr>
          </a:p>
          <a:p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Ex: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Être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distrait pendant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qu’on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conduit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puis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on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réalise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qu’on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ne se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souvient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plus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d’avoir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conduit pendant les </a:t>
            </a:r>
            <a:r>
              <a:rPr lang="en-US" sz="1200" b="1" i="0" u="sng" kern="1200" dirty="0" err="1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dernières</a:t>
            </a:r>
            <a:r>
              <a:rPr lang="en-US" sz="1200" b="1" i="0" u="sng" kern="1200" dirty="0" smtClean="0">
                <a:solidFill>
                  <a:schemeClr val="tx1"/>
                </a:solidFill>
                <a:effectLst/>
                <a:latin typeface="Times New Roman" pitchFamily="18" charset="0"/>
                <a:ea typeface="+mn-ea"/>
                <a:cs typeface="+mn-cs"/>
              </a:rPr>
              <a:t> 5 minutes</a:t>
            </a:r>
            <a:endParaRPr lang="fr-CA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60690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5C67B6-1995-4B88-86BF-08CFBCD516B9}" type="slidenum">
              <a:rPr lang="en-US"/>
              <a:pPr/>
              <a:t>84</a:t>
            </a:fld>
            <a:endParaRPr lang="en-US"/>
          </a:p>
        </p:txBody>
      </p:sp>
      <p:sp>
        <p:nvSpPr>
          <p:cNvPr id="91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79584782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78444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A595B6-27F8-4996-B246-BA3276108B49}" type="slidenum">
              <a:rPr lang="en-US"/>
              <a:pPr/>
              <a:t>86</a:t>
            </a:fld>
            <a:endParaRPr lang="en-US"/>
          </a:p>
        </p:txBody>
      </p:sp>
      <p:sp>
        <p:nvSpPr>
          <p:cNvPr id="91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69265990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19ABC4-D592-45D5-91A3-2F1C911176BD}" type="slidenum">
              <a:rPr lang="en-US"/>
              <a:pPr/>
              <a:t>87</a:t>
            </a:fld>
            <a:endParaRPr lang="en-US"/>
          </a:p>
        </p:txBody>
      </p:sp>
      <p:sp>
        <p:nvSpPr>
          <p:cNvPr id="982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3491249377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6CE6F-B877-4250-A1CB-AB021E856440}" type="slidenum">
              <a:rPr lang="en-US" smtClean="0"/>
              <a:pPr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096564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7CE11E-84E4-4538-B3B4-DDB34331433B}" type="slidenum">
              <a:rPr lang="en-US"/>
              <a:pPr/>
              <a:t>89</a:t>
            </a:fld>
            <a:endParaRPr lang="en-US"/>
          </a:p>
        </p:txBody>
      </p:sp>
      <p:sp>
        <p:nvSpPr>
          <p:cNvPr id="91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517231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95F661-99D8-47EC-A59C-54EC06804BB4}" type="slidenum">
              <a:rPr lang="en-US"/>
              <a:pPr/>
              <a:t>90</a:t>
            </a:fld>
            <a:endParaRPr lang="en-US"/>
          </a:p>
        </p:txBody>
      </p:sp>
      <p:sp>
        <p:nvSpPr>
          <p:cNvPr id="91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80443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A0E5AF-68B2-4403-95F5-CD313DAE2AA2}" type="slidenum">
              <a:rPr lang="en-US"/>
              <a:pPr/>
              <a:t>91</a:t>
            </a:fld>
            <a:endParaRPr lang="en-US"/>
          </a:p>
        </p:txBody>
      </p:sp>
      <p:sp>
        <p:nvSpPr>
          <p:cNvPr id="91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41428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7AF3B5-C43B-457C-B56A-BB5C8EE987F1}" type="slidenum">
              <a:rPr lang="en-US"/>
              <a:pPr/>
              <a:t>92</a:t>
            </a:fld>
            <a:endParaRPr lang="en-US"/>
          </a:p>
        </p:txBody>
      </p:sp>
      <p:sp>
        <p:nvSpPr>
          <p:cNvPr id="92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328780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7AF3B5-C43B-457C-B56A-BB5C8EE987F1}" type="slidenum">
              <a:rPr lang="en-US"/>
              <a:pPr/>
              <a:t>93</a:t>
            </a:fld>
            <a:endParaRPr lang="en-US"/>
          </a:p>
        </p:txBody>
      </p:sp>
      <p:sp>
        <p:nvSpPr>
          <p:cNvPr id="92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367570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57CBC1-88F4-4E45-9B2D-5423D4C37769}" type="slidenum">
              <a:rPr lang="en-US"/>
              <a:pPr/>
              <a:t>94</a:t>
            </a:fld>
            <a:endParaRPr lang="en-US"/>
          </a:p>
        </p:txBody>
      </p:sp>
      <p:sp>
        <p:nvSpPr>
          <p:cNvPr id="92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19153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57CBC1-88F4-4E45-9B2D-5423D4C37769}" type="slidenum">
              <a:rPr lang="en-US"/>
              <a:pPr/>
              <a:t>95</a:t>
            </a:fld>
            <a:endParaRPr lang="en-US"/>
          </a:p>
        </p:txBody>
      </p:sp>
      <p:sp>
        <p:nvSpPr>
          <p:cNvPr id="92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6653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4EF8B1-20DB-4E67-8AB3-9238E72DB4EE}" type="slidenum">
              <a:rPr lang="en-US"/>
              <a:pPr/>
              <a:t>97</a:t>
            </a:fld>
            <a:endParaRPr lang="en-US"/>
          </a:p>
        </p:txBody>
      </p:sp>
      <p:sp>
        <p:nvSpPr>
          <p:cNvPr id="92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389172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4705AD-B6FC-40B6-BDB9-27EB728476C1}" type="slidenum">
              <a:rPr lang="en-US"/>
              <a:pPr/>
              <a:t>98</a:t>
            </a:fld>
            <a:endParaRPr lang="en-US"/>
          </a:p>
        </p:txBody>
      </p:sp>
      <p:sp>
        <p:nvSpPr>
          <p:cNvPr id="985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5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30490490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E9E20B-1557-4BA9-AD53-307AD41CEF0E}" type="slidenum">
              <a:rPr lang="en-US"/>
              <a:pPr/>
              <a:t>99</a:t>
            </a:fld>
            <a:endParaRPr lang="en-US"/>
          </a:p>
        </p:txBody>
      </p:sp>
      <p:sp>
        <p:nvSpPr>
          <p:cNvPr id="92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226675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722357-642E-41A9-B3B8-0C068F880ADC}" type="slidenum">
              <a:rPr lang="en-US"/>
              <a:pPr/>
              <a:t>100</a:t>
            </a:fld>
            <a:endParaRPr lang="en-US"/>
          </a:p>
        </p:txBody>
      </p:sp>
      <p:sp>
        <p:nvSpPr>
          <p:cNvPr id="986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64797593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CB027C-EDBC-4FCC-8716-C7696E1700A4}" type="slidenum">
              <a:rPr lang="en-US"/>
              <a:pPr/>
              <a:t>101</a:t>
            </a:fld>
            <a:endParaRPr lang="en-US"/>
          </a:p>
        </p:txBody>
      </p:sp>
      <p:sp>
        <p:nvSpPr>
          <p:cNvPr id="92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524513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081D15-8D4E-441D-AB93-F953B9024C54}" type="slidenum">
              <a:rPr lang="en-US"/>
              <a:pPr/>
              <a:t>102</a:t>
            </a:fld>
            <a:endParaRPr lang="en-US"/>
          </a:p>
        </p:txBody>
      </p:sp>
      <p:sp>
        <p:nvSpPr>
          <p:cNvPr id="93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06078697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7C0E6D-999C-4974-A0BA-9D7712044AA0}" type="slidenum">
              <a:rPr lang="en-US"/>
              <a:pPr/>
              <a:t>103</a:t>
            </a:fld>
            <a:endParaRPr lang="en-US"/>
          </a:p>
        </p:txBody>
      </p:sp>
      <p:sp>
        <p:nvSpPr>
          <p:cNvPr id="93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70812331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0F5469-F47B-479A-B0EB-CD3B669AE73D}" type="slidenum">
              <a:rPr lang="en-US"/>
              <a:pPr/>
              <a:t>104</a:t>
            </a:fld>
            <a:endParaRPr lang="en-US"/>
          </a:p>
        </p:txBody>
      </p:sp>
      <p:sp>
        <p:nvSpPr>
          <p:cNvPr id="940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73756438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2F62F3-227F-4A9E-A722-D0A56E5DCE60}" type="slidenum">
              <a:rPr lang="en-US"/>
              <a:pPr/>
              <a:t>105</a:t>
            </a:fld>
            <a:endParaRPr lang="en-US"/>
          </a:p>
        </p:txBody>
      </p:sp>
      <p:sp>
        <p:nvSpPr>
          <p:cNvPr id="942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059521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A1EE76-6904-4A66-9E8C-FDD8B7A33F20}" type="slidenum">
              <a:rPr lang="en-US"/>
              <a:pPr/>
              <a:t>106</a:t>
            </a:fld>
            <a:endParaRPr lang="en-US"/>
          </a:p>
        </p:txBody>
      </p:sp>
      <p:sp>
        <p:nvSpPr>
          <p:cNvPr id="990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26347318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A1EE76-6904-4A66-9E8C-FDD8B7A33F20}" type="slidenum">
              <a:rPr lang="en-US"/>
              <a:pPr/>
              <a:t>107</a:t>
            </a:fld>
            <a:endParaRPr lang="en-US"/>
          </a:p>
        </p:txBody>
      </p:sp>
      <p:sp>
        <p:nvSpPr>
          <p:cNvPr id="990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0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80952480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65B79F-BF63-4CBE-9D22-CC5ADADA286F}" type="slidenum">
              <a:rPr lang="en-US"/>
              <a:pPr/>
              <a:t>108</a:t>
            </a:fld>
            <a:endParaRPr lang="en-US"/>
          </a:p>
        </p:txBody>
      </p:sp>
      <p:sp>
        <p:nvSpPr>
          <p:cNvPr id="94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980140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3E0616-3448-45BF-AE53-28EDCBDB2CFF}" type="slidenum">
              <a:rPr lang="en-US"/>
              <a:pPr/>
              <a:t>109</a:t>
            </a:fld>
            <a:endParaRPr lang="en-US"/>
          </a:p>
        </p:txBody>
      </p:sp>
      <p:sp>
        <p:nvSpPr>
          <p:cNvPr id="99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50297628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8D09D1-A694-48EB-90F6-F36A3D745ECD}" type="slidenum">
              <a:rPr lang="en-US"/>
              <a:pPr/>
              <a:t>110</a:t>
            </a:fld>
            <a:endParaRPr lang="en-US"/>
          </a:p>
        </p:txBody>
      </p:sp>
      <p:sp>
        <p:nvSpPr>
          <p:cNvPr id="948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8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344073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81E394-4689-4599-A5AB-D3DBF88FACE6}" type="slidenum">
              <a:rPr lang="en-US"/>
              <a:pPr/>
              <a:t>111</a:t>
            </a:fld>
            <a:endParaRPr lang="en-US"/>
          </a:p>
        </p:txBody>
      </p:sp>
      <p:sp>
        <p:nvSpPr>
          <p:cNvPr id="993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2536634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Click to reveal bullets.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73B3FE-44E7-4615-A0CD-0472D9E8F3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83227906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b="1" dirty="0" err="1" smtClean="0"/>
              <a:t>Cécité</a:t>
            </a:r>
            <a:r>
              <a:rPr lang="en-US" b="1" dirty="0" smtClean="0"/>
              <a:t>:  </a:t>
            </a:r>
            <a:r>
              <a:rPr lang="en-US" b="0" dirty="0" smtClean="0"/>
              <a:t>Les gens les</a:t>
            </a:r>
            <a:r>
              <a:rPr lang="en-US" b="0" baseline="0" dirty="0" smtClean="0"/>
              <a:t> plus </a:t>
            </a:r>
            <a:r>
              <a:rPr lang="en-US" b="0" baseline="0" dirty="0" err="1" smtClean="0"/>
              <a:t>confiants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en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eux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sont</a:t>
            </a:r>
            <a:r>
              <a:rPr lang="en-US" b="0" baseline="0" dirty="0" smtClean="0"/>
              <a:t> </a:t>
            </a:r>
            <a:r>
              <a:rPr lang="en-US" b="0" baseline="0" dirty="0" err="1" smtClean="0"/>
              <a:t>souvent</a:t>
            </a:r>
            <a:r>
              <a:rPr lang="en-US" b="0" baseline="0" dirty="0" smtClean="0"/>
              <a:t> les plus </a:t>
            </a:r>
            <a:r>
              <a:rPr lang="en-US" b="0" baseline="0" dirty="0" err="1" smtClean="0"/>
              <a:t>incompétents</a:t>
            </a:r>
            <a:r>
              <a:rPr lang="en-US" b="0" baseline="0" dirty="0" smtClean="0"/>
              <a:t>.</a:t>
            </a:r>
            <a:endParaRPr lang="en-US" b="1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73B3FE-44E7-4615-A0CD-0472D9E8F3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4880047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b="1" dirty="0" smtClean="0"/>
              <a:t>Click to reveal bullets.</a:t>
            </a:r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02C267-A4CB-4A24-9C84-B42017C9E69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93691409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8B448C-D8D9-4DB3-81B6-6AED6ED805E0}" type="slidenum">
              <a:rPr lang="en-US"/>
              <a:pPr/>
              <a:t>115</a:t>
            </a:fld>
            <a:endParaRPr lang="en-US"/>
          </a:p>
        </p:txBody>
      </p:sp>
      <p:sp>
        <p:nvSpPr>
          <p:cNvPr id="954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4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355518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C1A8A5-9589-43B9-8147-7E1691672143}" type="slidenum">
              <a:rPr lang="en-US"/>
              <a:pPr/>
              <a:t>116</a:t>
            </a:fld>
            <a:endParaRPr lang="en-US"/>
          </a:p>
        </p:txBody>
      </p:sp>
      <p:sp>
        <p:nvSpPr>
          <p:cNvPr id="956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250284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CCF191-7BFF-47A9-A4A5-0843755C660D}" type="slidenum">
              <a:rPr lang="en-US"/>
              <a:pPr/>
              <a:t>117</a:t>
            </a:fld>
            <a:endParaRPr lang="en-US"/>
          </a:p>
        </p:txBody>
      </p:sp>
      <p:sp>
        <p:nvSpPr>
          <p:cNvPr id="958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40447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27BFDC-2B0F-4CD4-B782-AB8922DDF744}" type="slidenum">
              <a:rPr lang="en-US"/>
              <a:pPr/>
              <a:t>118</a:t>
            </a:fld>
            <a:endParaRPr lang="en-US"/>
          </a:p>
        </p:txBody>
      </p:sp>
      <p:sp>
        <p:nvSpPr>
          <p:cNvPr id="960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None/>
            </a:pPr>
            <a:endParaRPr lang="en-US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09387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27BFDC-2B0F-4CD4-B782-AB8922DDF744}" type="slidenum">
              <a:rPr lang="en-US"/>
              <a:pPr/>
              <a:t>119</a:t>
            </a:fld>
            <a:endParaRPr lang="en-US"/>
          </a:p>
        </p:txBody>
      </p:sp>
      <p:sp>
        <p:nvSpPr>
          <p:cNvPr id="960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088031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94524F-4613-45AE-AB88-D176B4D773BE}" type="slidenum">
              <a:rPr lang="en-US"/>
              <a:pPr/>
              <a:t>120</a:t>
            </a:fld>
            <a:endParaRPr lang="en-US"/>
          </a:p>
        </p:txBody>
      </p:sp>
      <p:sp>
        <p:nvSpPr>
          <p:cNvPr id="964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94889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BC5B62-A6B5-4BC6-8B11-151BCF5207E5}" type="slidenum">
              <a:rPr lang="en-US"/>
              <a:pPr/>
              <a:t>121</a:t>
            </a:fld>
            <a:endParaRPr lang="en-US"/>
          </a:p>
        </p:txBody>
      </p:sp>
      <p:sp>
        <p:nvSpPr>
          <p:cNvPr id="96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985973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588770-085A-4063-AB14-D1F51396F1A8}" type="slidenum">
              <a:rPr lang="en-US"/>
              <a:pPr/>
              <a:t>122</a:t>
            </a:fld>
            <a:endParaRPr lang="en-US"/>
          </a:p>
        </p:txBody>
      </p:sp>
      <p:sp>
        <p:nvSpPr>
          <p:cNvPr id="1462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69846037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7B9096-CF79-41CD-A5FD-DD164FEC0257}" type="slidenum">
              <a:rPr lang="en-US"/>
              <a:pPr/>
              <a:t>123</a:t>
            </a:fld>
            <a:endParaRPr lang="en-US"/>
          </a:p>
        </p:txBody>
      </p:sp>
      <p:sp>
        <p:nvSpPr>
          <p:cNvPr id="1214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4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008288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86622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EC3388-8390-4217-B54D-46433A33A2B4}" type="slidenum">
              <a:rPr lang="en-US"/>
              <a:pPr/>
              <a:t>125</a:t>
            </a:fld>
            <a:endParaRPr lang="en-US"/>
          </a:p>
        </p:txBody>
      </p:sp>
      <p:sp>
        <p:nvSpPr>
          <p:cNvPr id="146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04748296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29867F-A773-44AD-976E-5B71EE55C431}" type="slidenum">
              <a:rPr lang="en-US"/>
              <a:pPr/>
              <a:t>126</a:t>
            </a:fld>
            <a:endParaRPr lang="en-US"/>
          </a:p>
        </p:txBody>
      </p:sp>
      <p:sp>
        <p:nvSpPr>
          <p:cNvPr id="135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795464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C1D062-3B2C-4418-B1E2-A9F56F131EF1}" type="slidenum">
              <a:rPr lang="en-US"/>
              <a:pPr/>
              <a:t>127</a:t>
            </a:fld>
            <a:endParaRPr lang="en-US"/>
          </a:p>
        </p:txBody>
      </p:sp>
      <p:sp>
        <p:nvSpPr>
          <p:cNvPr id="1464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87333357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901E46-A634-44E7-A45F-A4AAC06E01B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25530534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03F270-1C8A-4A56-9D14-08D699DDFBD3}" type="slidenum">
              <a:rPr lang="en-US"/>
              <a:pPr/>
              <a:t>129</a:t>
            </a:fld>
            <a:endParaRPr lang="en-US"/>
          </a:p>
        </p:txBody>
      </p:sp>
      <p:sp>
        <p:nvSpPr>
          <p:cNvPr id="146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3881949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42CDF7-A9E1-4D61-8967-C7431190BE10}" type="slidenum">
              <a:rPr lang="en-US"/>
              <a:pPr/>
              <a:t>130</a:t>
            </a:fld>
            <a:endParaRPr lang="en-US"/>
          </a:p>
        </p:txBody>
      </p:sp>
      <p:sp>
        <p:nvSpPr>
          <p:cNvPr id="135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39291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42CDF7-A9E1-4D61-8967-C7431190BE10}" type="slidenum">
              <a:rPr lang="en-US"/>
              <a:pPr/>
              <a:t>131</a:t>
            </a:fld>
            <a:endParaRPr lang="en-US"/>
          </a:p>
        </p:txBody>
      </p:sp>
      <p:sp>
        <p:nvSpPr>
          <p:cNvPr id="135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656456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572EAE-1E70-4D72-95CA-DE8E63CAF00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1381781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5EAD94-F001-4F8D-BB32-58963EF78C40}" type="slidenum">
              <a:rPr lang="en-US"/>
              <a:pPr/>
              <a:t>133</a:t>
            </a:fld>
            <a:endParaRPr lang="en-US"/>
          </a:p>
        </p:txBody>
      </p:sp>
      <p:sp>
        <p:nvSpPr>
          <p:cNvPr id="135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15262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F6EDCF-5369-4491-A5EF-A0C186D1AFD8}" type="slidenum">
              <a:rPr lang="en-US"/>
              <a:pPr/>
              <a:t>134</a:t>
            </a:fld>
            <a:endParaRPr lang="en-US"/>
          </a:p>
        </p:txBody>
      </p:sp>
      <p:sp>
        <p:nvSpPr>
          <p:cNvPr id="146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3171829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6E55B5-8FA2-4911-A791-50B384E5BCB2}" type="slidenum">
              <a:rPr lang="en-US"/>
              <a:pPr/>
              <a:t>135</a:t>
            </a:fld>
            <a:endParaRPr lang="en-US"/>
          </a:p>
        </p:txBody>
      </p:sp>
      <p:sp>
        <p:nvSpPr>
          <p:cNvPr id="146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61568704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C70FAE-C20B-4D39-B089-E5C07DACEC90}" type="slidenum">
              <a:rPr lang="en-US"/>
              <a:pPr/>
              <a:t>136</a:t>
            </a:fld>
            <a:endParaRPr lang="en-US"/>
          </a:p>
        </p:txBody>
      </p:sp>
      <p:sp>
        <p:nvSpPr>
          <p:cNvPr id="136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047810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43831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5192A7-373B-48E0-8940-6D8B1CA5BC1D}" type="slidenum">
              <a:rPr lang="en-US"/>
              <a:pPr/>
              <a:t>138</a:t>
            </a:fld>
            <a:endParaRPr lang="en-US"/>
          </a:p>
        </p:txBody>
      </p:sp>
      <p:sp>
        <p:nvSpPr>
          <p:cNvPr id="146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50930088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CB7F0F-4E3E-4633-933C-DEA35F4163B3}" type="slidenum">
              <a:rPr lang="en-US"/>
              <a:pPr/>
              <a:t>139</a:t>
            </a:fld>
            <a:endParaRPr lang="en-US"/>
          </a:p>
        </p:txBody>
      </p:sp>
      <p:sp>
        <p:nvSpPr>
          <p:cNvPr id="137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51182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AF2088-B8E0-4C2D-BBE1-2DB003E5817E}" type="slidenum">
              <a:rPr lang="en-US"/>
              <a:pPr/>
              <a:t>140</a:t>
            </a:fld>
            <a:endParaRPr lang="en-US"/>
          </a:p>
        </p:txBody>
      </p:sp>
      <p:sp>
        <p:nvSpPr>
          <p:cNvPr id="147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62024209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71B569-2358-4E11-8C39-9E675EB36294}" type="slidenum">
              <a:rPr lang="en-US"/>
              <a:pPr/>
              <a:t>141</a:t>
            </a:fld>
            <a:endParaRPr lang="en-US"/>
          </a:p>
        </p:txBody>
      </p:sp>
      <p:sp>
        <p:nvSpPr>
          <p:cNvPr id="137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27605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DF5057-3723-463A-8802-DB85058E57F2}" type="slidenum">
              <a:rPr lang="en-US"/>
              <a:pPr/>
              <a:t>142</a:t>
            </a:fld>
            <a:endParaRPr lang="en-US"/>
          </a:p>
        </p:txBody>
      </p:sp>
      <p:sp>
        <p:nvSpPr>
          <p:cNvPr id="147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5737617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BCFF76-7ED9-402B-BD35-6F9EAC841202}" type="slidenum">
              <a:rPr lang="en-US"/>
              <a:pPr/>
              <a:t>143</a:t>
            </a:fld>
            <a:endParaRPr lang="en-US"/>
          </a:p>
        </p:txBody>
      </p:sp>
      <p:sp>
        <p:nvSpPr>
          <p:cNvPr id="1472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13568679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EC5861-BB8B-4A9F-89D5-1C34944C4223}" type="slidenum">
              <a:rPr lang="en-US"/>
              <a:pPr/>
              <a:t>144</a:t>
            </a:fld>
            <a:endParaRPr lang="en-US"/>
          </a:p>
        </p:txBody>
      </p:sp>
      <p:sp>
        <p:nvSpPr>
          <p:cNvPr id="147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31828019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32B52C-4929-46DA-B564-825A2967B57F}" type="slidenum">
              <a:rPr lang="en-US"/>
              <a:pPr/>
              <a:t>145</a:t>
            </a:fld>
            <a:endParaRPr lang="en-US"/>
          </a:p>
        </p:txBody>
      </p:sp>
      <p:sp>
        <p:nvSpPr>
          <p:cNvPr id="147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3679370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93769D-1648-4B8A-B8A8-1D5AB16D9E7E}" type="slidenum">
              <a:rPr lang="en-US"/>
              <a:pPr/>
              <a:t>146</a:t>
            </a:fld>
            <a:endParaRPr lang="en-US"/>
          </a:p>
        </p:txBody>
      </p:sp>
      <p:sp>
        <p:nvSpPr>
          <p:cNvPr id="137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321561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2E7702-2E07-4681-84EF-F2D22906D114}" type="slidenum">
              <a:rPr lang="en-US"/>
              <a:pPr/>
              <a:t>147</a:t>
            </a:fld>
            <a:endParaRPr lang="en-US"/>
          </a:p>
        </p:txBody>
      </p:sp>
      <p:sp>
        <p:nvSpPr>
          <p:cNvPr id="147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0177487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449058"/>
      </p:ext>
    </p:extLst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E705F0-5D71-49BF-AB0E-8648B015F5DE}" type="slidenum">
              <a:rPr lang="en-US"/>
              <a:pPr/>
              <a:t>149</a:t>
            </a:fld>
            <a:endParaRPr lang="en-US"/>
          </a:p>
        </p:txBody>
      </p:sp>
      <p:sp>
        <p:nvSpPr>
          <p:cNvPr id="147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83410551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290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EC53D0-1D18-425F-AE88-55F34844E4A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58219975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7AE048-16F2-4933-BEC4-896D745B5ED7}" type="slidenum">
              <a:rPr lang="en-US"/>
              <a:pPr/>
              <a:t>151</a:t>
            </a:fld>
            <a:endParaRPr lang="en-US"/>
          </a:p>
        </p:txBody>
      </p:sp>
      <p:sp>
        <p:nvSpPr>
          <p:cNvPr id="138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115524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D19E58-5F07-4C71-808E-CCAFADF608CF}" type="slidenum">
              <a:rPr lang="en-US"/>
              <a:pPr/>
              <a:t>152</a:t>
            </a:fld>
            <a:endParaRPr lang="en-US"/>
          </a:p>
        </p:txBody>
      </p:sp>
      <p:sp>
        <p:nvSpPr>
          <p:cNvPr id="148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893289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7A06FC-15B9-4821-A4C8-16A7F4412A61}" type="slidenum">
              <a:rPr lang="en-US"/>
              <a:pPr/>
              <a:t>153</a:t>
            </a:fld>
            <a:endParaRPr lang="en-US"/>
          </a:p>
        </p:txBody>
      </p:sp>
      <p:sp>
        <p:nvSpPr>
          <p:cNvPr id="148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1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9091136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B19BDC-6CC1-4F12-AEB2-4DE1CA1B3E20}" type="slidenum">
              <a:rPr lang="en-US"/>
              <a:pPr/>
              <a:t>154</a:t>
            </a:fld>
            <a:endParaRPr lang="en-US"/>
          </a:p>
        </p:txBody>
      </p:sp>
      <p:sp>
        <p:nvSpPr>
          <p:cNvPr id="138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491068"/>
      </p:ext>
    </p:extLst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6EBD0F-1790-41BC-9E13-002FBDB2BCE3}" type="slidenum">
              <a:rPr lang="en-US"/>
              <a:pPr/>
              <a:t>155</a:t>
            </a:fld>
            <a:endParaRPr lang="en-US"/>
          </a:p>
        </p:txBody>
      </p:sp>
      <p:sp>
        <p:nvSpPr>
          <p:cNvPr id="148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3921273"/>
      </p:ext>
    </p:extLst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49417"/>
      </p:ext>
    </p:extLst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CFBBDF-7209-4155-BB9C-F1CA11E222A0}" type="slidenum">
              <a:rPr lang="en-US"/>
              <a:pPr/>
              <a:t>157</a:t>
            </a:fld>
            <a:endParaRPr lang="en-US"/>
          </a:p>
        </p:txBody>
      </p:sp>
      <p:sp>
        <p:nvSpPr>
          <p:cNvPr id="139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409019"/>
      </p:ext>
    </p:extLst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62685"/>
      </p:ext>
    </p:extLst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372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2184D2-5AF4-4A41-B5B5-04E693DF6DE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41547197"/>
      </p:ext>
    </p:extLst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66511"/>
      </p:ext>
    </p:extLst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3BCAE3-4224-43E4-A932-71BE46F4B8A1}" type="slidenum">
              <a:rPr lang="en-US"/>
              <a:pPr/>
              <a:t>161</a:t>
            </a:fld>
            <a:endParaRPr lang="en-US"/>
          </a:p>
        </p:txBody>
      </p:sp>
      <p:sp>
        <p:nvSpPr>
          <p:cNvPr id="139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738987"/>
      </p:ext>
    </p:extLst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756F88-6E67-416C-8E23-DAA7FDB55FC1}" type="slidenum">
              <a:rPr lang="en-US"/>
              <a:pPr/>
              <a:t>162</a:t>
            </a:fld>
            <a:endParaRPr lang="en-US"/>
          </a:p>
        </p:txBody>
      </p:sp>
      <p:sp>
        <p:nvSpPr>
          <p:cNvPr id="148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44730615"/>
      </p:ext>
    </p:extLst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130192"/>
      </p:ext>
    </p:extLst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2F5CC6-4CC9-4097-95E7-0401CA72A6B8}" type="slidenum">
              <a:rPr lang="en-US"/>
              <a:pPr/>
              <a:t>164</a:t>
            </a:fld>
            <a:endParaRPr lang="en-US"/>
          </a:p>
        </p:txBody>
      </p:sp>
      <p:sp>
        <p:nvSpPr>
          <p:cNvPr id="140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796929"/>
      </p:ext>
    </p:extLst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DE2DBA-36A3-4873-B785-58831F80DEFC}" type="slidenum">
              <a:rPr lang="en-US"/>
              <a:pPr/>
              <a:t>165</a:t>
            </a:fld>
            <a:endParaRPr lang="en-US"/>
          </a:p>
        </p:txBody>
      </p:sp>
      <p:sp>
        <p:nvSpPr>
          <p:cNvPr id="1489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9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91880271"/>
      </p:ext>
    </p:extLst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10B739-E1D1-417D-983E-357466D74E44}" type="slidenum">
              <a:rPr lang="en-US"/>
              <a:pPr/>
              <a:t>166</a:t>
            </a:fld>
            <a:endParaRPr lang="en-US"/>
          </a:p>
        </p:txBody>
      </p:sp>
      <p:sp>
        <p:nvSpPr>
          <p:cNvPr id="149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323772"/>
      </p:ext>
    </p:extLst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EA62AB-D1F0-4B14-94F1-4DEE54CB4ACF}" type="slidenum">
              <a:rPr lang="en-US"/>
              <a:pPr/>
              <a:t>167</a:t>
            </a:fld>
            <a:endParaRPr lang="en-US"/>
          </a:p>
        </p:txBody>
      </p:sp>
      <p:sp>
        <p:nvSpPr>
          <p:cNvPr id="140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69779"/>
      </p:ext>
    </p:extLst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7E9919-2F90-4A28-8698-4253C021545F}" type="slidenum">
              <a:rPr lang="en-US"/>
              <a:pPr/>
              <a:t>168</a:t>
            </a:fld>
            <a:endParaRPr lang="en-US"/>
          </a:p>
        </p:txBody>
      </p:sp>
      <p:sp>
        <p:nvSpPr>
          <p:cNvPr id="141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lvl="1" eaLnBrk="1" hangingPunct="1"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767164"/>
      </p:ext>
    </p:extLst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B3DFD0-8AE2-478B-8A52-EE72D645178C}" type="slidenum">
              <a:rPr lang="en-US"/>
              <a:pPr/>
              <a:t>169</a:t>
            </a:fld>
            <a:endParaRPr lang="en-US"/>
          </a:p>
        </p:txBody>
      </p:sp>
      <p:sp>
        <p:nvSpPr>
          <p:cNvPr id="141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710664"/>
      </p:ext>
    </p:extLst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69AAD0-CAA9-4269-9D8E-1B295F8BCAD0}" type="slidenum">
              <a:rPr lang="en-US"/>
              <a:pPr/>
              <a:t>170</a:t>
            </a:fld>
            <a:endParaRPr lang="en-US"/>
          </a:p>
        </p:txBody>
      </p:sp>
      <p:sp>
        <p:nvSpPr>
          <p:cNvPr id="149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34383719"/>
      </p:ext>
    </p:extLst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49AEE-1ED0-4543-92CA-F6561637143F}" type="slidenum">
              <a:rPr lang="en-US"/>
              <a:pPr/>
              <a:t>171</a:t>
            </a:fld>
            <a:endParaRPr lang="en-US"/>
          </a:p>
        </p:txBody>
      </p:sp>
      <p:sp>
        <p:nvSpPr>
          <p:cNvPr id="149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77640516"/>
      </p:ext>
    </p:extLst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886683"/>
      </p:ext>
    </p:extLst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92EF81-9A31-493C-96CD-ADC188826E51}" type="slidenum">
              <a:rPr lang="en-US"/>
              <a:pPr/>
              <a:t>173</a:t>
            </a:fld>
            <a:endParaRPr lang="en-US"/>
          </a:p>
        </p:txBody>
      </p:sp>
      <p:sp>
        <p:nvSpPr>
          <p:cNvPr id="141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429232"/>
      </p:ext>
    </p:extLst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E49409-3D92-49A7-A04A-65448493CB81}" type="slidenum">
              <a:rPr lang="en-US"/>
              <a:pPr/>
              <a:t>174</a:t>
            </a:fld>
            <a:endParaRPr lang="en-US"/>
          </a:p>
        </p:txBody>
      </p:sp>
      <p:sp>
        <p:nvSpPr>
          <p:cNvPr id="141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920818"/>
      </p:ext>
    </p:extLst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8EACFB-DF3D-4EB7-8E34-35202C2D1654}" type="slidenum">
              <a:rPr lang="en-US"/>
              <a:pPr/>
              <a:t>175</a:t>
            </a:fld>
            <a:endParaRPr lang="en-US"/>
          </a:p>
        </p:txBody>
      </p:sp>
      <p:sp>
        <p:nvSpPr>
          <p:cNvPr id="149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62913593"/>
      </p:ext>
    </p:extLst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51FC49-3774-476D-9EEF-937FE36856B5}" type="slidenum">
              <a:rPr lang="en-US"/>
              <a:pPr/>
              <a:t>176</a:t>
            </a:fld>
            <a:endParaRPr lang="en-US"/>
          </a:p>
        </p:txBody>
      </p:sp>
      <p:sp>
        <p:nvSpPr>
          <p:cNvPr id="149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93313000"/>
      </p:ext>
    </p:extLst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56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EF4990-BE0A-40EB-A79D-BA7EF7FA970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7801634"/>
      </p:ext>
    </p:extLst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27BA64-B7ED-464F-A501-33D6E14DA872}" type="slidenum">
              <a:rPr lang="en-US"/>
              <a:pPr/>
              <a:t>178</a:t>
            </a:fld>
            <a:endParaRPr lang="en-US"/>
          </a:p>
        </p:txBody>
      </p:sp>
      <p:sp>
        <p:nvSpPr>
          <p:cNvPr id="142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906416"/>
      </p:ext>
    </p:extLst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932A46-7872-43FB-98F0-894E0F8804B1}" type="slidenum">
              <a:rPr lang="en-US"/>
              <a:pPr/>
              <a:t>179</a:t>
            </a:fld>
            <a:endParaRPr lang="en-US"/>
          </a:p>
        </p:txBody>
      </p:sp>
      <p:sp>
        <p:nvSpPr>
          <p:cNvPr id="149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7263560"/>
      </p:ext>
    </p:extLst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B0D438-1B5E-4F42-AEB2-8EA75EFA7906}" type="slidenum">
              <a:rPr lang="en-US"/>
              <a:pPr/>
              <a:t>180</a:t>
            </a:fld>
            <a:endParaRPr lang="en-US"/>
          </a:p>
        </p:txBody>
      </p:sp>
      <p:sp>
        <p:nvSpPr>
          <p:cNvPr id="149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7612754"/>
      </p:ext>
    </p:extLst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E147F8-B283-4D1A-9E17-FA911A6A6719}" type="slidenum">
              <a:rPr lang="en-US"/>
              <a:pPr/>
              <a:t>181</a:t>
            </a:fld>
            <a:endParaRPr lang="en-US"/>
          </a:p>
        </p:txBody>
      </p:sp>
      <p:sp>
        <p:nvSpPr>
          <p:cNvPr id="149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7744902"/>
      </p:ext>
    </p:extLst>
  </p:cSld>
  <p:clrMapOvr>
    <a:masterClrMapping/>
  </p:clrMapOvr>
</p:notes>
</file>

<file path=ppt/notesSlides/notesSlide1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0F70F0-E132-4033-8D30-0712B248FDD4}" type="slidenum">
              <a:rPr lang="en-US"/>
              <a:pPr/>
              <a:t>182</a:t>
            </a:fld>
            <a:endParaRPr lang="en-US"/>
          </a:p>
        </p:txBody>
      </p:sp>
      <p:sp>
        <p:nvSpPr>
          <p:cNvPr id="1499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62418002"/>
      </p:ext>
    </p:extLst>
  </p:cSld>
  <p:clrMapOvr>
    <a:masterClrMapping/>
  </p:clrMapOvr>
</p:notes>
</file>

<file path=ppt/notesSlides/notesSlide1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D83D82-0E0C-4F42-8B34-1A62555BF97C}" type="slidenum">
              <a:rPr lang="en-US"/>
              <a:pPr/>
              <a:t>183</a:t>
            </a:fld>
            <a:endParaRPr lang="en-US"/>
          </a:p>
        </p:txBody>
      </p:sp>
      <p:sp>
        <p:nvSpPr>
          <p:cNvPr id="150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1820014"/>
      </p:ext>
    </p:extLst>
  </p:cSld>
  <p:clrMapOvr>
    <a:masterClrMapping/>
  </p:clrMapOvr>
</p:notes>
</file>

<file path=ppt/notesSlides/notesSlide1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40BC9A-F510-4EB6-AC26-FC27207F76A0}" type="slidenum">
              <a:rPr lang="en-US"/>
              <a:pPr/>
              <a:t>184</a:t>
            </a:fld>
            <a:endParaRPr lang="en-US"/>
          </a:p>
        </p:txBody>
      </p:sp>
      <p:sp>
        <p:nvSpPr>
          <p:cNvPr id="150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77258582"/>
      </p:ext>
    </p:extLst>
  </p:cSld>
  <p:clrMapOvr>
    <a:masterClrMapping/>
  </p:clrMapOvr>
</p:notes>
</file>

<file path=ppt/notesSlides/notesSlide1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65D439-BC8B-403F-9A0F-C860130ABE2E}" type="slidenum">
              <a:rPr lang="en-US"/>
              <a:pPr/>
              <a:t>185</a:t>
            </a:fld>
            <a:endParaRPr lang="en-US"/>
          </a:p>
        </p:txBody>
      </p:sp>
      <p:sp>
        <p:nvSpPr>
          <p:cNvPr id="142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97524"/>
      </p:ext>
    </p:extLst>
  </p:cSld>
  <p:clrMapOvr>
    <a:masterClrMapping/>
  </p:clrMapOvr>
</p:notes>
</file>

<file path=ppt/notesSlides/notesSlide1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65D439-BC8B-403F-9A0F-C860130ABE2E}" type="slidenum">
              <a:rPr lang="en-US"/>
              <a:pPr/>
              <a:t>186</a:t>
            </a:fld>
            <a:endParaRPr lang="en-US"/>
          </a:p>
        </p:txBody>
      </p:sp>
      <p:sp>
        <p:nvSpPr>
          <p:cNvPr id="142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Explications possible: 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Imitation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Apprentissage</a:t>
            </a:r>
            <a:r>
              <a:rPr lang="en-US" dirty="0" smtClean="0"/>
              <a:t> par observation 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Amorçage</a:t>
            </a:r>
            <a:r>
              <a:rPr lang="en-US" dirty="0" smtClean="0"/>
              <a:t> </a:t>
            </a:r>
            <a:r>
              <a:rPr lang="en-US" dirty="0" err="1" smtClean="0"/>
              <a:t>cognitif</a:t>
            </a:r>
            <a:r>
              <a:rPr lang="en-US" dirty="0" smtClean="0"/>
              <a:t> (</a:t>
            </a:r>
            <a:r>
              <a:rPr lang="en-US" dirty="0" err="1" smtClean="0"/>
              <a:t>pensées</a:t>
            </a:r>
            <a:r>
              <a:rPr lang="en-US" dirty="0" smtClean="0"/>
              <a:t>)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Activation </a:t>
            </a:r>
            <a:r>
              <a:rPr lang="en-US" dirty="0" err="1" smtClean="0"/>
              <a:t>physiologique</a:t>
            </a: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err="1" smtClean="0"/>
              <a:t>Désensibilisation</a:t>
            </a:r>
            <a:r>
              <a:rPr lang="en-US" dirty="0" smtClean="0"/>
              <a:t> </a:t>
            </a:r>
            <a:r>
              <a:rPr lang="en-US" dirty="0" err="1" smtClean="0"/>
              <a:t>émotionnelle</a:t>
            </a:r>
            <a:r>
              <a:rPr lang="en-US" dirty="0" smtClean="0"/>
              <a:t> (</a:t>
            </a:r>
            <a:r>
              <a:rPr lang="en-US" dirty="0" err="1" smtClean="0"/>
              <a:t>peu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d’empathie</a:t>
            </a:r>
            <a:r>
              <a:rPr lang="en-US" baseline="0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394118"/>
      </p:ext>
    </p:extLst>
  </p:cSld>
  <p:clrMapOvr>
    <a:masterClrMapping/>
  </p:clrMapOvr>
</p:notes>
</file>

<file path=ppt/notesSlides/notesSlide1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908204"/>
      </p:ext>
    </p:extLst>
  </p:cSld>
  <p:clrMapOvr>
    <a:masterClrMapping/>
  </p:clrMapOvr>
</p:notes>
</file>

<file path=ppt/notesSlides/notesSlide1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430294"/>
      </p:ext>
    </p:extLst>
  </p:cSld>
  <p:clrMapOvr>
    <a:masterClrMapping/>
  </p:clrMapOvr>
</p:notes>
</file>

<file path=ppt/notesSlides/notesSlide1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659696"/>
      </p:ext>
    </p:extLst>
  </p:cSld>
  <p:clrMapOvr>
    <a:masterClrMapping/>
  </p:clrMapOvr>
</p:notes>
</file>

<file path=ppt/notesSlides/notesSlide1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A45DA7-E966-4BE1-8158-74E6F84081C4}" type="slidenum">
              <a:rPr lang="en-US"/>
              <a:pPr/>
              <a:t>190</a:t>
            </a:fld>
            <a:endParaRPr lang="en-US"/>
          </a:p>
        </p:txBody>
      </p:sp>
      <p:sp>
        <p:nvSpPr>
          <p:cNvPr id="143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Proximité</a:t>
            </a:r>
            <a:r>
              <a:rPr lang="en-US" baseline="0" dirty="0" smtClean="0"/>
              <a:t> = contact = </a:t>
            </a:r>
            <a:r>
              <a:rPr lang="en-US" baseline="0" dirty="0" err="1" smtClean="0"/>
              <a:t>amitié</a:t>
            </a:r>
            <a:endParaRPr lang="en-US" baseline="0" dirty="0" smtClean="0"/>
          </a:p>
          <a:p>
            <a:r>
              <a:rPr lang="en-US" baseline="0" dirty="0" err="1" smtClean="0"/>
              <a:t>Effet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d’exposiiton</a:t>
            </a:r>
            <a:r>
              <a:rPr lang="en-US" baseline="0" dirty="0" smtClean="0"/>
              <a:t> simple: </a:t>
            </a:r>
            <a:r>
              <a:rPr lang="en-US" baseline="0" dirty="0" err="1" smtClean="0"/>
              <a:t>exemple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pingouin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blanc</a:t>
            </a:r>
            <a:r>
              <a:rPr lang="en-US" baseline="0" dirty="0" smtClean="0"/>
              <a:t>(rare) </a:t>
            </a:r>
            <a:r>
              <a:rPr lang="en-US" baseline="0" dirty="0" err="1" smtClean="0"/>
              <a:t>fut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accepté</a:t>
            </a:r>
            <a:r>
              <a:rPr lang="en-US" baseline="0" dirty="0" smtClean="0"/>
              <a:t> 3 </a:t>
            </a:r>
            <a:r>
              <a:rPr lang="en-US" baseline="0" dirty="0" err="1" smtClean="0"/>
              <a:t>semaines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dû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l’exposition</a:t>
            </a:r>
            <a:r>
              <a:rPr lang="en-US" baseline="0" dirty="0" smtClean="0"/>
              <a:t> simple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587732"/>
      </p:ext>
    </p:extLst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B44BB1-2916-47EA-A702-7016FCE23B89}" type="slidenum">
              <a:rPr lang="en-US"/>
              <a:pPr/>
              <a:t>191</a:t>
            </a:fld>
            <a:endParaRPr lang="en-US"/>
          </a:p>
        </p:txBody>
      </p:sp>
      <p:sp>
        <p:nvSpPr>
          <p:cNvPr id="150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Société</a:t>
            </a:r>
            <a:r>
              <a:rPr lang="fr-CA" baseline="0" dirty="0" smtClean="0"/>
              <a:t> : plus beau = plus compétent, plus gentil, sagesse</a:t>
            </a:r>
          </a:p>
          <a:p>
            <a:endParaRPr lang="fr-CA" baseline="0" dirty="0" smtClean="0"/>
          </a:p>
          <a:p>
            <a:r>
              <a:rPr lang="fr-CA" baseline="0" dirty="0" smtClean="0"/>
              <a:t>*Mais pas corrélé à l’estime de soi et au bonheur!* car rare sont les personne qui se trouve généralement laid et belle personne se questionne si les réussite sont liée à sa </a:t>
            </a:r>
            <a:r>
              <a:rPr lang="fr-CA" baseline="0" dirty="0" err="1" smtClean="0"/>
              <a:t>beaut</a:t>
            </a:r>
            <a:r>
              <a:rPr lang="fr-CA" baseline="0" dirty="0" smtClean="0"/>
              <a:t> ou ses compétences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22897985"/>
      </p:ext>
    </p:extLst>
  </p:cSld>
  <p:clrMapOvr>
    <a:masterClrMapping/>
  </p:clrMapOvr>
</p:notes>
</file>

<file path=ppt/notesSlides/notesSlide1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1767"/>
      </p:ext>
    </p:extLst>
  </p:cSld>
  <p:clrMapOvr>
    <a:masterClrMapping/>
  </p:clrMapOvr>
</p:notes>
</file>

<file path=ppt/notesSlides/notesSlide1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722E65-1A75-4563-B685-9874B9AD6E3A}" type="slidenum">
              <a:rPr lang="en-US" smtClean="0"/>
              <a:pPr/>
              <a:t>193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03217"/>
      </p:ext>
    </p:extLst>
  </p:cSld>
  <p:clrMapOvr>
    <a:masterClrMapping/>
  </p:clrMapOvr>
</p:notes>
</file>

<file path=ppt/notesSlides/notesSlide1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E71E0E-C159-4898-8A23-4CDFA5FB7075}" type="slidenum">
              <a:rPr lang="en-US"/>
              <a:pPr/>
              <a:t>194</a:t>
            </a:fld>
            <a:endParaRPr lang="en-US"/>
          </a:p>
        </p:txBody>
      </p:sp>
      <p:sp>
        <p:nvSpPr>
          <p:cNvPr id="150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92412544"/>
      </p:ext>
    </p:extLst>
  </p:cSld>
  <p:clrMapOvr>
    <a:masterClrMapping/>
  </p:clrMapOvr>
</p:notes>
</file>

<file path=ppt/notesSlides/notesSlide1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618A45-29EA-486A-A7E1-F7B62B23C00A}" type="slidenum">
              <a:rPr lang="en-US"/>
              <a:pPr/>
              <a:t>195</a:t>
            </a:fld>
            <a:endParaRPr lang="en-US"/>
          </a:p>
        </p:txBody>
      </p:sp>
      <p:sp>
        <p:nvSpPr>
          <p:cNvPr id="143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Augment </a:t>
            </a:r>
            <a:r>
              <a:rPr lang="en-US" dirty="0" err="1" smtClean="0"/>
              <a:t>niveaux</a:t>
            </a:r>
            <a:r>
              <a:rPr lang="en-US" dirty="0" smtClean="0"/>
              <a:t> </a:t>
            </a:r>
            <a:r>
              <a:rPr lang="en-US" dirty="0" err="1" smtClean="0"/>
              <a:t>d’hormones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019037"/>
      </p:ext>
    </p:extLst>
  </p:cSld>
  <p:clrMapOvr>
    <a:masterClrMapping/>
  </p:clrMapOvr>
</p:notes>
</file>

<file path=ppt/notesSlides/notesSlide1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F220A3-2731-4EA0-BCA9-56C81575C178}" type="slidenum">
              <a:rPr lang="en-US"/>
              <a:pPr/>
              <a:t>196</a:t>
            </a:fld>
            <a:endParaRPr lang="en-US"/>
          </a:p>
        </p:txBody>
      </p:sp>
      <p:sp>
        <p:nvSpPr>
          <p:cNvPr id="144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43825"/>
      </p:ext>
    </p:extLst>
  </p:cSld>
  <p:clrMapOvr>
    <a:masterClrMapping/>
  </p:clrMapOvr>
</p:notes>
</file>

<file path=ppt/notesSlides/notesSlide1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8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Style </a:t>
            </a:r>
            <a:r>
              <a:rPr lang="en-US" dirty="0" err="1" smtClean="0"/>
              <a:t>amoureux</a:t>
            </a:r>
            <a:r>
              <a:rPr lang="en-US" dirty="0" smtClean="0"/>
              <a:t> </a:t>
            </a:r>
            <a:r>
              <a:rPr lang="en-US" dirty="0" err="1" smtClean="0"/>
              <a:t>différents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hommes</a:t>
            </a:r>
            <a:r>
              <a:rPr lang="en-US" baseline="0" dirty="0" smtClean="0"/>
              <a:t> VS femmes</a:t>
            </a:r>
          </a:p>
          <a:p>
            <a:pPr eaLnBrk="1" hangingPunct="1">
              <a:spcBef>
                <a:spcPct val="0"/>
              </a:spcBef>
            </a:pPr>
            <a:r>
              <a:rPr lang="en-US" baseline="0" dirty="0" smtClean="0"/>
              <a:t>- Qui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plus </a:t>
            </a:r>
            <a:r>
              <a:rPr lang="en-US" baseline="0" dirty="0" err="1" smtClean="0"/>
              <a:t>passionné</a:t>
            </a:r>
            <a:r>
              <a:rPr lang="en-US" baseline="0" dirty="0" smtClean="0"/>
              <a:t>? </a:t>
            </a:r>
            <a:r>
              <a:rPr lang="en-US" baseline="0" dirty="0" err="1" smtClean="0"/>
              <a:t>Hommes</a:t>
            </a:r>
            <a:endParaRPr lang="en-US" baseline="0" dirty="0" smtClean="0"/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baseline="0" dirty="0" smtClean="0"/>
              <a:t>Qui </a:t>
            </a:r>
            <a:r>
              <a:rPr lang="en-US" baseline="0" dirty="0" err="1" smtClean="0"/>
              <a:t>tombe</a:t>
            </a:r>
            <a:r>
              <a:rPr lang="en-US" baseline="0" dirty="0" smtClean="0"/>
              <a:t> en amour le plus </a:t>
            </a:r>
            <a:r>
              <a:rPr lang="en-US" baseline="0" dirty="0" err="1" smtClean="0"/>
              <a:t>rapidement</a:t>
            </a:r>
            <a:r>
              <a:rPr lang="en-US" baseline="0" dirty="0" smtClean="0"/>
              <a:t>? </a:t>
            </a:r>
            <a:r>
              <a:rPr lang="en-US" baseline="0" dirty="0" err="1" smtClean="0"/>
              <a:t>Hommes</a:t>
            </a:r>
            <a:r>
              <a:rPr lang="en-US" baseline="0" dirty="0" smtClean="0"/>
              <a:t> 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baseline="0" dirty="0" smtClean="0"/>
              <a:t>Qui </a:t>
            </a:r>
            <a:r>
              <a:rPr lang="en-US" baseline="0" dirty="0" err="1" smtClean="0"/>
              <a:t>laisse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davanatge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lors</a:t>
            </a:r>
            <a:r>
              <a:rPr lang="en-US" baseline="0" dirty="0" smtClean="0"/>
              <a:t> des ruptures? Femmes</a:t>
            </a:r>
            <a:endParaRPr lang="en-US" dirty="0" smtClean="0"/>
          </a:p>
        </p:txBody>
      </p:sp>
      <p:sp>
        <p:nvSpPr>
          <p:cNvPr id="1689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EF1B6C-674E-47BF-AB39-4689C608722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92180627"/>
      </p:ext>
    </p:extLst>
  </p:cSld>
  <p:clrMapOvr>
    <a:masterClrMapping/>
  </p:clrMapOvr>
</p:notes>
</file>

<file path=ppt/notesSlides/notesSlide1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705552-271E-45F0-A12A-C5FC0342437C}" type="slidenum">
              <a:rPr lang="en-US"/>
              <a:pPr/>
              <a:t>198</a:t>
            </a:fld>
            <a:endParaRPr lang="en-US"/>
          </a:p>
        </p:txBody>
      </p:sp>
      <p:sp>
        <p:nvSpPr>
          <p:cNvPr id="144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701403"/>
      </p:ext>
    </p:extLst>
  </p:cSld>
  <p:clrMapOvr>
    <a:masterClrMapping/>
  </p:clrMapOvr>
</p:notes>
</file>

<file path=ppt/notesSlides/notesSlide1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F59E9-6DC2-4366-9C5B-2A6457E19BCC}" type="slidenum">
              <a:rPr lang="en-US"/>
              <a:pPr/>
              <a:t>199</a:t>
            </a:fld>
            <a:endParaRPr lang="en-US"/>
          </a:p>
        </p:txBody>
      </p:sp>
      <p:sp>
        <p:nvSpPr>
          <p:cNvPr id="1452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203257"/>
      </p:ext>
    </p:extLst>
  </p:cSld>
  <p:clrMapOvr>
    <a:masterClrMapping/>
  </p:clrMapOvr>
</p:notes>
</file>

<file path=ppt/notesSlides/notesSlide1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6EFCE3-3A6B-4DE5-A91A-1A6D54630860}" type="slidenum">
              <a:rPr lang="en-US"/>
              <a:pPr/>
              <a:t>200</a:t>
            </a:fld>
            <a:endParaRPr lang="en-US"/>
          </a:p>
        </p:txBody>
      </p:sp>
      <p:sp>
        <p:nvSpPr>
          <p:cNvPr id="1507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Plus de gens</a:t>
            </a:r>
            <a:r>
              <a:rPr lang="fr-CA" baseline="0" dirty="0" smtClean="0"/>
              <a:t>= moins de responsabilité (plus diffusé)</a:t>
            </a:r>
          </a:p>
          <a:p>
            <a:pPr marL="171450" indent="-171450">
              <a:buFontTx/>
              <a:buChar char="-"/>
            </a:pPr>
            <a:r>
              <a:rPr lang="fr-CA" baseline="0" dirty="0" smtClean="0"/>
              <a:t>Les gens interviennent </a:t>
            </a:r>
            <a:r>
              <a:rPr lang="fr-CA" baseline="0" dirty="0" err="1" smtClean="0"/>
              <a:t>galement</a:t>
            </a:r>
            <a:r>
              <a:rPr lang="fr-CA" baseline="0" dirty="0" smtClean="0"/>
              <a:t> davantage si :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La victime semble avoir besoin d’aide et la mérite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La victime nous ressemble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Est une femme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Nous ne sommes pas pressés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Nous nous sentons coupable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Dans une petite ville ou zone rurale</a:t>
            </a:r>
          </a:p>
          <a:p>
            <a:pPr marL="628650" lvl="1" indent="-171450">
              <a:buFontTx/>
              <a:buChar char="-"/>
            </a:pPr>
            <a:r>
              <a:rPr lang="fr-CA" baseline="0" dirty="0" smtClean="0"/>
              <a:t>Nous sommes de bonne humeur</a:t>
            </a:r>
          </a:p>
          <a:p>
            <a:pPr marL="628650" lvl="1" indent="-171450">
              <a:buFontTx/>
              <a:buChar char="-"/>
            </a:pPr>
            <a:endParaRPr lang="fr-CA" baseline="0" dirty="0" smtClean="0"/>
          </a:p>
          <a:p>
            <a:pPr marL="628650" lvl="1" indent="-171450">
              <a:buFontTx/>
              <a:buChar char="-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61770394"/>
      </p:ext>
    </p:extLst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1F3AA9-C153-4300-A4E0-D9AD73D70241}" type="slidenum">
              <a:rPr lang="en-US"/>
              <a:pPr/>
              <a:t>201</a:t>
            </a:fld>
            <a:endParaRPr lang="en-US"/>
          </a:p>
        </p:txBody>
      </p:sp>
      <p:sp>
        <p:nvSpPr>
          <p:cNvPr id="145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362343"/>
      </p:ext>
    </p:extLst>
  </p:cSld>
  <p:clrMapOvr>
    <a:masterClrMapping/>
  </p:clrMapOvr>
</p:notes>
</file>

<file path=ppt/notesSlides/notesSlide2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1F3AA9-C153-4300-A4E0-D9AD73D70241}" type="slidenum">
              <a:rPr lang="en-US"/>
              <a:pPr/>
              <a:t>202</a:t>
            </a:fld>
            <a:endParaRPr lang="en-US"/>
          </a:p>
        </p:txBody>
      </p:sp>
      <p:sp>
        <p:nvSpPr>
          <p:cNvPr id="145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699378"/>
      </p:ext>
    </p:extLst>
  </p:cSld>
  <p:clrMapOvr>
    <a:masterClrMapping/>
  </p:clrMapOvr>
</p:notes>
</file>

<file path=ppt/notesSlides/notesSlide2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0BDF9D-8E0B-4A1C-94E3-6DA5B87EA0EF}" type="slidenum">
              <a:rPr lang="en-US"/>
              <a:pPr/>
              <a:t>203</a:t>
            </a:fld>
            <a:endParaRPr lang="en-US"/>
          </a:p>
        </p:txBody>
      </p:sp>
      <p:sp>
        <p:nvSpPr>
          <p:cNvPr id="143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37574"/>
      </p:ext>
    </p:extLst>
  </p:cSld>
  <p:clrMapOvr>
    <a:masterClrMapping/>
  </p:clrMapOvr>
</p:notes>
</file>

<file path=ppt/notesSlides/notesSlide2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0D2577-29B9-4DC5-9378-B899449CFF3B}" type="slidenum">
              <a:rPr lang="en-US"/>
              <a:pPr/>
              <a:t>204</a:t>
            </a:fld>
            <a:endParaRPr lang="en-US"/>
          </a:p>
        </p:txBody>
      </p:sp>
      <p:sp>
        <p:nvSpPr>
          <p:cNvPr id="150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4998204"/>
      </p:ext>
    </p:extLst>
  </p:cSld>
  <p:clrMapOvr>
    <a:masterClrMapping/>
  </p:clrMapOvr>
</p:notes>
</file>

<file path=ppt/notesSlides/notesSlide2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4CE467-0C3C-48BD-9DCD-0E9B1FEA56AE}" type="slidenum">
              <a:rPr lang="en-US"/>
              <a:pPr/>
              <a:t>205</a:t>
            </a:fld>
            <a:endParaRPr lang="en-US"/>
          </a:p>
        </p:txBody>
      </p:sp>
      <p:sp>
        <p:nvSpPr>
          <p:cNvPr id="145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10667"/>
      </p:ext>
    </p:extLst>
  </p:cSld>
  <p:clrMapOvr>
    <a:masterClrMapping/>
  </p:clrMapOvr>
</p:notes>
</file>

<file path=ppt/notesSlides/notesSlide2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EF0EE7-EB87-42FB-8E9B-D83A9553896A}" type="slidenum">
              <a:rPr lang="en-US"/>
              <a:pPr/>
              <a:t>206</a:t>
            </a:fld>
            <a:endParaRPr lang="en-US"/>
          </a:p>
        </p:txBody>
      </p:sp>
      <p:sp>
        <p:nvSpPr>
          <p:cNvPr id="145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b="1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666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0A4364-437F-40F0-B1CF-09B5BF613F03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7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1EBCB9-EF77-4EF3-9EB5-872FD20B7170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5A9B85-13C4-4FA5-AF20-BD32BDF20174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00047C-2658-427B-BCD4-25C6A619E96F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C55EE3-0F17-4046-B59E-4963EE18C6A5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1B9C08-7F7A-40FB-900B-63928B3CF7E9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05BDFA-A050-4BA5-AD95-94F0C07D8F4D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240ED8-749D-4928-BE0C-9F843267860F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F64D7A40-5C7A-4F48-9B6D-60764A80B9B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9E5CC0-0291-465B-BE05-56B488FAFBE3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30457-B226-4E4B-A957-CFB9E2992779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DAC1D-318D-4F7C-A6EC-A27DF87FBC7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76400"/>
            <a:ext cx="4194175" cy="21351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63988"/>
            <a:ext cx="4194175" cy="2135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1F779-013E-4E44-B829-7725EF815AC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6E65F139-B168-47CF-83AE-B3C46B99AB4E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</p:sldLayoutIdLst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5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6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7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9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20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21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22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23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24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25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26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9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4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9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0.xml"/><Relationship Id="rId3" Type="http://schemas.openxmlformats.org/officeDocument/2006/relationships/image" Target="../media/image29.jpe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4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5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7.xml"/><Relationship Id="rId3" Type="http://schemas.openxmlformats.org/officeDocument/2006/relationships/image" Target="../media/image30.jpeg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8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9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0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31.jpeg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3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4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hyperlink" Target="D:%5C..%5C..%5C..%5C..%5C..%5C..%5C..%5Cvol1%5CHome%5Cahmada%5C2%20Henderson%5C1%20Teaching%5C1%20Courses%5C3%20Principles%20of%20Learning%5C1%20Lectures%5C12%20Bandura%5Cbanhuman.html" TargetMode="External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5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33.jpeg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8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9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0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1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4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3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4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5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8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9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0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1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3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4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5.xml"/><Relationship Id="rId3" Type="http://schemas.openxmlformats.org/officeDocument/2006/relationships/image" Target="../media/image36.png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6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8.xml"/><Relationship Id="rId3" Type="http://schemas.openxmlformats.org/officeDocument/2006/relationships/image" Target="../media/image37.jpe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9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0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1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2.xml"/><Relationship Id="rId3" Type="http://schemas.openxmlformats.org/officeDocument/2006/relationships/image" Target="../media/image38.jpeg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3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4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5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8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9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0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1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3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4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5.xml"/><Relationship Id="rId3" Type="http://schemas.openxmlformats.org/officeDocument/2006/relationships/image" Target="../media/image39.jpeg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6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8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9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0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1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3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4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55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8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9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0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1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3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4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5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6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7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8.xml"/><Relationship Id="rId3" Type="http://schemas.openxmlformats.org/officeDocument/2006/relationships/image" Target="../media/image40.jpeg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9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0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1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3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4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5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6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8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9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0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1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2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3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4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5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6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7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8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9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0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1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2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3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4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5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6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7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8.xml"/><Relationship Id="rId3" Type="http://schemas.openxmlformats.org/officeDocument/2006/relationships/image" Target="../media/image41.jpeg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9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0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1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3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4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838200" y="2667000"/>
            <a:ext cx="7681912" cy="1814512"/>
          </a:xfrm>
        </p:spPr>
        <p:txBody>
          <a:bodyPr/>
          <a:lstStyle/>
          <a:p>
            <a:pPr algn="ctr" eaLnBrk="1" hangingPunct="1">
              <a:defRPr/>
            </a:pPr>
            <a:r>
              <a:rPr lang="fr-CA" sz="5400" dirty="0">
                <a:latin typeface="Palatino Linotype" pitchFamily="18" charset="0"/>
              </a:rPr>
              <a:t>Stress et </a:t>
            </a:r>
            <a:r>
              <a:rPr lang="fr-CA" sz="5400" dirty="0" smtClean="0">
                <a:latin typeface="Palatino Linotype" pitchFamily="18" charset="0"/>
              </a:rPr>
              <a:t>santé</a:t>
            </a:r>
            <a:br>
              <a:rPr lang="fr-CA" sz="5400" dirty="0" smtClean="0">
                <a:latin typeface="Palatino Linotype" pitchFamily="18" charset="0"/>
              </a:rPr>
            </a:br>
            <a:r>
              <a:rPr lang="fr-CA" sz="4400" dirty="0" smtClean="0">
                <a:solidFill>
                  <a:schemeClr val="tx1"/>
                </a:solidFill>
                <a:latin typeface="Palatino Linotype" pitchFamily="18" charset="0"/>
              </a:rPr>
              <a:t>Chapitre 12</a:t>
            </a:r>
            <a:endParaRPr lang="fr-CA" sz="4400" dirty="0">
              <a:solidFill>
                <a:schemeClr val="tx1"/>
              </a:solidFill>
              <a:latin typeface="Palatino Linotype" pitchFamily="18" charset="0"/>
              <a:cs typeface="Times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401B0-D565-4978-9960-0D3C77D26CD5}" type="slidenum">
              <a:rPr lang="fr-CA"/>
              <a:pPr>
                <a:defRPr/>
              </a:pPr>
              <a:t>1</a:t>
            </a:fld>
            <a:endParaRPr lang="fr-CA"/>
          </a:p>
        </p:txBody>
      </p:sp>
      <p:pic>
        <p:nvPicPr>
          <p:cNvPr id="17411" name="Picture 5" descr="MyersPsy8e_CO_Ch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04800"/>
            <a:ext cx="16637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1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533400" y="4572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altLang="en-US" sz="4400" dirty="0">
                <a:latin typeface="Palatino Linotype" pitchFamily="18" charset="0"/>
              </a:rPr>
              <a:t>Médecine comportementale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A4A04A-1FB3-46F3-A315-DDA1D6BC2B84}" type="slidenum">
              <a:rPr lang="fr-CA"/>
              <a:pPr>
                <a:defRPr/>
              </a:pPr>
              <a:t>2</a:t>
            </a:fld>
            <a:endParaRPr lang="fr-CA"/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477000" y="2819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683015" name="Rectangle 7"/>
          <p:cNvSpPr>
            <a:spLocks noChangeArrowheads="1"/>
          </p:cNvSpPr>
          <p:nvPr/>
        </p:nvSpPr>
        <p:spPr bwMode="auto">
          <a:xfrm>
            <a:off x="381000" y="2133600"/>
            <a:ext cx="7977187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fr-CA" sz="3600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M</a:t>
            </a: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édecine comportementale : 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fr-CA" sz="3600" dirty="0" smtClean="0">
                <a:latin typeface="Palatino Linotype" pitchFamily="18" charset="0"/>
                <a:cs typeface="+mn-cs"/>
              </a:rPr>
              <a:t> Intègre </a:t>
            </a:r>
            <a:r>
              <a:rPr lang="fr-CA" sz="3600" dirty="0">
                <a:latin typeface="Palatino Linotype" pitchFamily="18" charset="0"/>
                <a:cs typeface="+mn-cs"/>
              </a:rPr>
              <a:t>les connaissances de la </a:t>
            </a:r>
            <a:r>
              <a:rPr lang="fr-CA" sz="3600" b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médecine</a:t>
            </a:r>
            <a:r>
              <a:rPr lang="fr-CA" sz="3600" dirty="0">
                <a:latin typeface="Palatino Linotype" pitchFamily="18" charset="0"/>
                <a:cs typeface="+mn-cs"/>
              </a:rPr>
              <a:t> et </a:t>
            </a:r>
            <a:r>
              <a:rPr lang="fr-CA" sz="3600" dirty="0" smtClean="0">
                <a:latin typeface="Palatino Linotype" pitchFamily="18" charset="0"/>
                <a:cs typeface="+mn-cs"/>
              </a:rPr>
              <a:t>celles </a:t>
            </a:r>
            <a:r>
              <a:rPr lang="fr-CA" sz="3600" dirty="0">
                <a:latin typeface="Palatino Linotype" pitchFamily="18" charset="0"/>
                <a:cs typeface="+mn-cs"/>
              </a:rPr>
              <a:t>de la </a:t>
            </a:r>
            <a:r>
              <a:rPr lang="fr-CA" sz="3600" b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psychologie</a:t>
            </a:r>
            <a:r>
              <a:rPr lang="fr-CA" sz="3600" b="1" dirty="0">
                <a:latin typeface="Palatino Linotype" pitchFamily="18" charset="0"/>
                <a:cs typeface="+mn-cs"/>
              </a:rPr>
              <a:t> </a:t>
            </a:r>
            <a:r>
              <a:rPr lang="fr-CA" sz="3600" dirty="0">
                <a:latin typeface="Palatino Linotype" pitchFamily="18" charset="0"/>
                <a:cs typeface="+mn-cs"/>
              </a:rPr>
              <a:t>comportementale.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71" name="Rectangle 3"/>
          <p:cNvSpPr>
            <a:spLocks noGrp="1" noRot="1" noChangeArrowheads="1"/>
          </p:cNvSpPr>
          <p:nvPr>
            <p:ph type="title"/>
          </p:nvPr>
        </p:nvSpPr>
        <p:spPr>
          <a:xfrm>
            <a:off x="304800" y="914400"/>
            <a:ext cx="8037512" cy="762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4400" dirty="0">
                <a:latin typeface="Palatino Linotype" pitchFamily="18" charset="0"/>
              </a:rPr>
              <a:t>Psychologie de la </a:t>
            </a:r>
            <a:r>
              <a:rPr lang="fr-CA" altLang="en-US" sz="4400" dirty="0" smtClean="0">
                <a:latin typeface="Palatino Linotype" pitchFamily="18" charset="0"/>
              </a:rPr>
              <a:t>santé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97EEE3-D836-4A61-9C6C-F51E598876C8}" type="slidenum">
              <a:rPr lang="fr-CA"/>
              <a:pPr>
                <a:defRPr/>
              </a:pPr>
              <a:t>3</a:t>
            </a:fld>
            <a:endParaRPr lang="fr-CA"/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6477000" y="2819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723972" name="Rectangle 4"/>
          <p:cNvSpPr>
            <a:spLocks noChangeArrowheads="1"/>
          </p:cNvSpPr>
          <p:nvPr/>
        </p:nvSpPr>
        <p:spPr bwMode="auto">
          <a:xfrm>
            <a:off x="304800" y="2438400"/>
            <a:ext cx="818673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Définition</a:t>
            </a:r>
            <a:endParaRPr lang="fr-CA" sz="3200" dirty="0" smtClean="0">
              <a:solidFill>
                <a:schemeClr val="accent1"/>
              </a:solidFill>
              <a:latin typeface="Palatino Linotype" pitchFamily="18" charset="0"/>
              <a:cs typeface="+mn-cs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Champ </a:t>
            </a:r>
            <a:r>
              <a:rPr lang="fr-CA" sz="3200" dirty="0">
                <a:latin typeface="Palatino Linotype" pitchFamily="18" charset="0"/>
                <a:cs typeface="+mn-cs"/>
              </a:rPr>
              <a:t>de la psychologie qui apporte la contribution de la 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psychologie</a:t>
            </a:r>
            <a:r>
              <a:rPr lang="fr-CA" sz="3200" dirty="0">
                <a:latin typeface="Palatino Linotype" pitchFamily="18" charset="0"/>
                <a:cs typeface="+mn-cs"/>
              </a:rPr>
              <a:t> à la </a:t>
            </a:r>
            <a:r>
              <a:rPr lang="fr-CA" sz="3200" b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médecine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comportementale</a:t>
            </a:r>
            <a:endParaRPr lang="fr-CA" sz="3200" b="1" dirty="0" smtClean="0">
              <a:latin typeface="Palatino Linotype" pitchFamily="18" charset="0"/>
              <a:cs typeface="+mn-cs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fr-CA" sz="3200" dirty="0" smtClean="0">
              <a:latin typeface="Palatino Linotype" pitchFamily="18" charset="0"/>
              <a:cs typeface="+mn-cs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Étudie </a:t>
            </a:r>
            <a:r>
              <a:rPr lang="fr-CA" sz="3200" dirty="0">
                <a:latin typeface="Palatino Linotype" pitchFamily="18" charset="0"/>
                <a:cs typeface="+mn-cs"/>
              </a:rPr>
              <a:t>le rôle du stress dans les maladies et pose les questions suivantes: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7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fr-CA" altLang="en-US" sz="4400" dirty="0" smtClean="0">
                <a:latin typeface="Palatino Linotype" pitchFamily="18" charset="0"/>
              </a:rPr>
              <a:t>Psychologie de la santé</a:t>
            </a:r>
            <a:endParaRPr lang="fr-CA" sz="4400" dirty="0"/>
          </a:p>
        </p:txBody>
      </p:sp>
      <p:sp>
        <p:nvSpPr>
          <p:cNvPr id="29699" name="Rectangle 4"/>
          <p:cNvSpPr>
            <a:spLocks noGrp="1" noChangeArrowheads="1"/>
          </p:cNvSpPr>
          <p:nvPr>
            <p:ph idx="1"/>
          </p:nvPr>
        </p:nvSpPr>
        <p:spPr>
          <a:xfrm>
            <a:off x="0" y="1676400"/>
            <a:ext cx="9144000" cy="5181600"/>
          </a:xfrm>
        </p:spPr>
        <p:txBody>
          <a:bodyPr>
            <a:noAutofit/>
          </a:bodyPr>
          <a:lstStyle/>
          <a:p>
            <a:pPr marL="457200" indent="-457200" eaLnBrk="1" hangingPunct="1">
              <a:buFont typeface="Wingdings" pitchFamily="2" charset="2"/>
              <a:buChar char="Ø"/>
            </a:pPr>
            <a:r>
              <a:rPr lang="fr-CA" sz="3000" dirty="0" smtClean="0">
                <a:effectLst/>
                <a:latin typeface="Palatino Linotype" pitchFamily="18" charset="0"/>
              </a:rPr>
              <a:t>Comment nos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émotions</a:t>
            </a:r>
            <a:r>
              <a:rPr lang="fr-CA" sz="3000" dirty="0" smtClean="0">
                <a:effectLst/>
                <a:latin typeface="Palatino Linotype" pitchFamily="18" charset="0"/>
              </a:rPr>
              <a:t> et notre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personnalité</a:t>
            </a:r>
            <a:r>
              <a:rPr lang="fr-CA" sz="3000" dirty="0" smtClean="0">
                <a:effectLst/>
                <a:latin typeface="Palatino Linotype" pitchFamily="18" charset="0"/>
              </a:rPr>
              <a:t> influencent-elles notre risque de tomber malade?</a:t>
            </a:r>
          </a:p>
          <a:p>
            <a:pPr marL="457200" indent="-457200" eaLnBrk="1" hangingPunct="1">
              <a:buFont typeface="Wingdings" pitchFamily="2" charset="2"/>
              <a:buChar char="Ø"/>
            </a:pPr>
            <a:r>
              <a:rPr lang="fr-CA" sz="3000" dirty="0" smtClean="0">
                <a:effectLst/>
                <a:latin typeface="Palatino Linotype" pitchFamily="18" charset="0"/>
              </a:rPr>
              <a:t>Quelles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attitudes</a:t>
            </a:r>
            <a:r>
              <a:rPr lang="fr-CA" sz="3000" dirty="0" smtClean="0">
                <a:effectLst/>
                <a:latin typeface="Palatino Linotype" pitchFamily="18" charset="0"/>
              </a:rPr>
              <a:t> et quels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comportements</a:t>
            </a:r>
            <a:r>
              <a:rPr lang="fr-CA" sz="3000" dirty="0" smtClean="0">
                <a:effectLst/>
                <a:latin typeface="Palatino Linotype" pitchFamily="18" charset="0"/>
              </a:rPr>
              <a:t> aident à prévenir les maladies et favorisent la santé et le bien-être?</a:t>
            </a:r>
          </a:p>
          <a:p>
            <a:pPr marL="457200" indent="-457200" eaLnBrk="1" hangingPunct="1">
              <a:buFont typeface="Wingdings" pitchFamily="2" charset="2"/>
              <a:buChar char="Ø"/>
            </a:pPr>
            <a:r>
              <a:rPr lang="fr-CA" sz="3000" dirty="0" smtClean="0">
                <a:effectLst/>
                <a:latin typeface="Palatino Linotype" pitchFamily="18" charset="0"/>
              </a:rPr>
              <a:t>Comment notre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perception</a:t>
            </a:r>
            <a:r>
              <a:rPr lang="fr-CA" sz="3000" dirty="0" smtClean="0">
                <a:effectLst/>
                <a:latin typeface="Palatino Linotype" pitchFamily="18" charset="0"/>
              </a:rPr>
              <a:t> d’une situation va-t-elle déterminer le stress que nous ressentons? (ex: examens)</a:t>
            </a:r>
          </a:p>
          <a:p>
            <a:pPr marL="457200" indent="-457200" eaLnBrk="1" hangingPunct="1">
              <a:buFont typeface="Wingdings" pitchFamily="2" charset="2"/>
              <a:buChar char="Ø"/>
            </a:pPr>
            <a:r>
              <a:rPr lang="fr-CA" sz="3000" dirty="0" smtClean="0">
                <a:effectLst/>
                <a:latin typeface="Palatino Linotype" pitchFamily="18" charset="0"/>
              </a:rPr>
              <a:t>Comment pouvons-nous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réduire</a:t>
            </a:r>
            <a:r>
              <a:rPr lang="fr-CA" sz="3000" dirty="0" smtClean="0">
                <a:effectLst/>
                <a:latin typeface="Palatino Linotype" pitchFamily="18" charset="0"/>
              </a:rPr>
              <a:t> ou </a:t>
            </a:r>
            <a:r>
              <a:rPr lang="fr-CA" sz="3000" b="1" u="sng" dirty="0" smtClean="0">
                <a:solidFill>
                  <a:schemeClr val="accent1"/>
                </a:solidFill>
                <a:effectLst/>
                <a:latin typeface="Palatino Linotype" pitchFamily="18" charset="0"/>
              </a:rPr>
              <a:t>contrôler</a:t>
            </a:r>
            <a:r>
              <a:rPr lang="fr-CA" sz="3000" dirty="0" smtClean="0">
                <a:effectLst/>
                <a:latin typeface="Palatino Linotype" pitchFamily="18" charset="0"/>
              </a:rPr>
              <a:t> le stress?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38E793-B584-4A72-B9DE-C048E435623F}" type="slidenum">
              <a:rPr lang="fr-CA"/>
              <a:pPr>
                <a:defRPr/>
              </a:pPr>
              <a:t>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99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8163" y="2413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>
                <a:latin typeface="Palatino Linotype" pitchFamily="18" charset="0"/>
              </a:rPr>
              <a:t>Stress et facteurs de stress</a:t>
            </a:r>
          </a:p>
        </p:txBody>
      </p:sp>
      <p:sp>
        <p:nvSpPr>
          <p:cNvPr id="724994" name="Rectangle 2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19113" y="1585913"/>
            <a:ext cx="8077200" cy="4129087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fr-CA" altLang="en-US" sz="2800" dirty="0">
                <a:solidFill>
                  <a:schemeClr val="accent1"/>
                </a:solidFill>
                <a:latin typeface="Palatino Linotype" pitchFamily="18" charset="0"/>
              </a:rPr>
              <a:t>Stress: 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concept </a:t>
            </a:r>
            <a:r>
              <a:rPr lang="fr-CA" altLang="en-US" sz="2800" dirty="0">
                <a:latin typeface="Palatino Linotype" pitchFamily="18" charset="0"/>
              </a:rPr>
              <a:t>difficile </a:t>
            </a:r>
            <a:r>
              <a:rPr lang="fr-CA" altLang="en-US" sz="2800" dirty="0" smtClean="0">
                <a:latin typeface="Palatino Linotype" pitchFamily="18" charset="0"/>
              </a:rPr>
              <a:t>à </a:t>
            </a:r>
            <a:r>
              <a:rPr lang="fr-CA" altLang="en-US" sz="2800" dirty="0">
                <a:latin typeface="Palatino Linotype" pitchFamily="18" charset="0"/>
              </a:rPr>
              <a:t>appréhender</a:t>
            </a:r>
          </a:p>
          <a:p>
            <a:pPr marL="0" indent="0" eaLnBrk="1" hangingPunct="1"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fr-CA" altLang="en-US" sz="2800" dirty="0">
                <a:latin typeface="Palatino Linotype" pitchFamily="18" charset="0"/>
              </a:rPr>
              <a:t>Parfois: un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stimulus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fr-CA" altLang="en-US" sz="2800" dirty="0">
                <a:latin typeface="Palatino Linotype" pitchFamily="18" charset="0"/>
              </a:rPr>
              <a:t>Parfois: une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réponse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>
              <a:buNone/>
              <a:defRPr/>
            </a:pPr>
            <a:r>
              <a:rPr lang="fr-CA" altLang="en-US" sz="2800" dirty="0" smtClean="0">
                <a:latin typeface="Palatino Linotype" pitchFamily="18" charset="0"/>
              </a:rPr>
              <a:t>MAIS : </a:t>
            </a:r>
            <a:r>
              <a:rPr lang="en-US" altLang="en-US" sz="2800" dirty="0" smtClean="0">
                <a:latin typeface="Palatino Linotype" pitchFamily="18" charset="0"/>
              </a:rPr>
              <a:t>Le stress </a:t>
            </a:r>
            <a:r>
              <a:rPr lang="en-US" altLang="en-US" sz="2800" b="1" u="sng" dirty="0" err="1" smtClean="0">
                <a:latin typeface="Palatino Linotype" pitchFamily="18" charset="0"/>
              </a:rPr>
              <a:t>n’est</a:t>
            </a:r>
            <a:r>
              <a:rPr lang="en-US" altLang="en-US" sz="2800" b="1" u="sng" dirty="0" smtClean="0">
                <a:latin typeface="Palatino Linotype" pitchFamily="18" charset="0"/>
              </a:rPr>
              <a:t> pas </a:t>
            </a:r>
            <a:r>
              <a:rPr lang="en-US" altLang="en-US" sz="2800" b="1" u="sng" dirty="0" err="1" smtClean="0">
                <a:latin typeface="Palatino Linotype" pitchFamily="18" charset="0"/>
              </a:rPr>
              <a:t>seulement</a:t>
            </a:r>
            <a:r>
              <a:rPr lang="en-US" altLang="en-US" sz="2800" b="1" u="sng" dirty="0" smtClean="0">
                <a:latin typeface="Palatino Linotype" pitchFamily="18" charset="0"/>
              </a:rPr>
              <a:t> </a:t>
            </a:r>
            <a:r>
              <a:rPr lang="en-US" altLang="en-US" sz="2800" dirty="0" smtClean="0">
                <a:latin typeface="Palatino Linotype" pitchFamily="18" charset="0"/>
              </a:rPr>
              <a:t>un stimulus </a:t>
            </a:r>
            <a:r>
              <a:rPr lang="en-US" altLang="en-US" sz="2800" dirty="0" err="1" smtClean="0">
                <a:latin typeface="Palatino Linotype" pitchFamily="18" charset="0"/>
              </a:rPr>
              <a:t>ou</a:t>
            </a:r>
            <a:r>
              <a:rPr lang="en-US" altLang="en-US" sz="2800" dirty="0" smtClean="0">
                <a:latin typeface="Palatino Linotype" pitchFamily="18" charset="0"/>
              </a:rPr>
              <a:t> </a:t>
            </a:r>
            <a:r>
              <a:rPr lang="en-US" altLang="en-US" sz="2800" dirty="0" err="1" smtClean="0">
                <a:latin typeface="Palatino Linotype" pitchFamily="18" charset="0"/>
              </a:rPr>
              <a:t>une</a:t>
            </a:r>
            <a:r>
              <a:rPr lang="en-US" altLang="en-US" sz="2800" dirty="0" smtClean="0">
                <a:latin typeface="Palatino Linotype" pitchFamily="18" charset="0"/>
              </a:rPr>
              <a:t> </a:t>
            </a:r>
            <a:r>
              <a:rPr lang="en-US" altLang="en-US" sz="2800" dirty="0" err="1" smtClean="0">
                <a:latin typeface="Palatino Linotype" pitchFamily="18" charset="0"/>
              </a:rPr>
              <a:t>réponse</a:t>
            </a:r>
            <a:r>
              <a:rPr lang="en-US" altLang="en-US" sz="2800" dirty="0" smtClean="0">
                <a:latin typeface="Palatino Linotype" pitchFamily="18" charset="0"/>
              </a:rPr>
              <a:t>…</a:t>
            </a:r>
          </a:p>
          <a:p>
            <a:pPr marL="0" indent="0" eaLnBrk="1" hangingPunct="1">
              <a:defRPr/>
            </a:pPr>
            <a:endParaRPr lang="fr-CA" altLang="en-US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4836CB-B4BC-4A2E-BA88-7FAD9EEEFC48}" type="slidenum">
              <a:rPr lang="fr-CA"/>
              <a:pPr>
                <a:defRPr/>
              </a:pPr>
              <a:t>5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2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2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2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499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8163" y="2413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>
                <a:latin typeface="Palatino Linotype" pitchFamily="18" charset="0"/>
              </a:rPr>
              <a:t>Stress et facteurs de stress</a:t>
            </a:r>
          </a:p>
        </p:txBody>
      </p:sp>
      <p:sp>
        <p:nvSpPr>
          <p:cNvPr id="7280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3400" y="1828800"/>
            <a:ext cx="8077200" cy="1371600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fr-CA" altLang="en-US" sz="2800" dirty="0" smtClean="0">
                <a:latin typeface="Palatino Linotype" pitchFamily="18" charset="0"/>
              </a:rPr>
              <a:t>C’est </a:t>
            </a:r>
            <a:r>
              <a:rPr lang="fr-CA" altLang="en-US" sz="2800" dirty="0">
                <a:latin typeface="Palatino Linotype" pitchFamily="18" charset="0"/>
              </a:rPr>
              <a:t>le </a:t>
            </a:r>
            <a:r>
              <a:rPr lang="fr-CA" altLang="en-US" sz="2800" b="1" dirty="0">
                <a:solidFill>
                  <a:schemeClr val="accent1"/>
                </a:solidFill>
                <a:latin typeface="Palatino Linotype" pitchFamily="18" charset="0"/>
              </a:rPr>
              <a:t>PROCESSUS</a:t>
            </a:r>
            <a:r>
              <a:rPr lang="fr-CA" altLang="en-US" sz="2800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2800" dirty="0">
                <a:latin typeface="Palatino Linotype" pitchFamily="18" charset="0"/>
              </a:rPr>
              <a:t>au cours duquel nous ÉVALUONS et prenons en compte les menaces et défis de notre environnement. </a:t>
            </a:r>
          </a:p>
        </p:txBody>
      </p:sp>
      <p:pic>
        <p:nvPicPr>
          <p:cNvPr id="35844" name="Picture 4" descr="Stressor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r="1015" b="-4282"/>
          <a:stretch>
            <a:fillRect/>
          </a:stretch>
        </p:blipFill>
        <p:spPr>
          <a:xfrm>
            <a:off x="304800" y="3276600"/>
            <a:ext cx="8382000" cy="2947988"/>
          </a:xfrm>
          <a:solidFill>
            <a:srgbClr val="FFFFFF"/>
          </a:solidFill>
        </p:spPr>
      </p:pic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28265A-0FA6-4674-97B5-9B9A35F3BEE6}" type="slidenum">
              <a:rPr lang="fr-CA"/>
              <a:pPr>
                <a:defRPr/>
              </a:pPr>
              <a:t>6</a:t>
            </a:fld>
            <a:endParaRPr lang="fr-CA"/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 rot="5400000">
            <a:off x="7734300" y="4229100"/>
            <a:ext cx="1828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dirty="0">
                <a:latin typeface="Times New Roman" pitchFamily="18" charset="0"/>
              </a:rPr>
              <a:t>Bob </a:t>
            </a:r>
            <a:r>
              <a:rPr lang="en-US" sz="900" dirty="0" err="1">
                <a:latin typeface="Times New Roman" pitchFamily="18" charset="0"/>
              </a:rPr>
              <a:t>Daemmrich</a:t>
            </a:r>
            <a:r>
              <a:rPr lang="en-US" sz="900" dirty="0">
                <a:latin typeface="Times New Roman" pitchFamily="18" charset="0"/>
              </a:rPr>
              <a:t>/ The Image Works</a:t>
            </a:r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533400" y="4648200"/>
            <a:ext cx="1143000" cy="45720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Évènement</a:t>
            </a:r>
          </a:p>
          <a:p>
            <a:pPr algn="ctr"/>
            <a:r>
              <a:rPr lang="fr-CA" sz="1200">
                <a:solidFill>
                  <a:srgbClr val="000000"/>
                </a:solidFill>
              </a:rPr>
              <a:t> stressant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2514600" y="5181600"/>
            <a:ext cx="1143000" cy="6096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Défi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2590800" y="3962400"/>
            <a:ext cx="1143000" cy="6096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Menace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4572000" y="3962400"/>
            <a:ext cx="1143000" cy="609600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Panique, effet </a:t>
            </a:r>
          </a:p>
          <a:p>
            <a:pPr algn="ctr"/>
            <a:r>
              <a:rPr lang="fr-CA" sz="1200">
                <a:solidFill>
                  <a:srgbClr val="000000"/>
                </a:solidFill>
              </a:rPr>
              <a:t>de paralysie </a:t>
            </a:r>
          </a:p>
          <a:p>
            <a:pPr algn="ctr"/>
            <a:r>
              <a:rPr lang="fr-CA" sz="1200">
                <a:solidFill>
                  <a:srgbClr val="000000"/>
                </a:solidFill>
              </a:rPr>
              <a:t>par la peur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50" name="Rectangle 11"/>
          <p:cNvSpPr>
            <a:spLocks noChangeArrowheads="1"/>
          </p:cNvSpPr>
          <p:nvPr/>
        </p:nvSpPr>
        <p:spPr bwMode="auto">
          <a:xfrm>
            <a:off x="4572000" y="5181600"/>
            <a:ext cx="1143000" cy="609600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Activation, </a:t>
            </a:r>
          </a:p>
          <a:p>
            <a:pPr algn="ctr"/>
            <a:r>
              <a:rPr lang="fr-CA" sz="1200">
                <a:solidFill>
                  <a:srgbClr val="000000"/>
                </a:solidFill>
              </a:rPr>
              <a:t>concentration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51" name="Rectangle 12"/>
          <p:cNvSpPr>
            <a:spLocks noChangeArrowheads="1"/>
          </p:cNvSpPr>
          <p:nvPr/>
        </p:nvSpPr>
        <p:spPr bwMode="auto">
          <a:xfrm>
            <a:off x="2514600" y="3657600"/>
            <a:ext cx="1066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Évaluation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5852" name="Rectangle 14"/>
          <p:cNvSpPr>
            <a:spLocks noChangeArrowheads="1"/>
          </p:cNvSpPr>
          <p:nvPr/>
        </p:nvSpPr>
        <p:spPr bwMode="auto">
          <a:xfrm>
            <a:off x="4648200" y="3657600"/>
            <a:ext cx="9144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Réponse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Stress et facteurs de stress 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Vision des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psychologues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3891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sz="2800" b="1" u="sng" dirty="0" err="1" smtClean="0">
                <a:latin typeface="Palatino Linotype" pitchFamily="18" charset="0"/>
              </a:rPr>
              <a:t>Facteur</a:t>
            </a:r>
            <a:r>
              <a:rPr lang="en-CA" sz="2800" b="1" u="sng" dirty="0" smtClean="0">
                <a:latin typeface="Palatino Linotype" pitchFamily="18" charset="0"/>
              </a:rPr>
              <a:t> de stress </a:t>
            </a:r>
            <a:r>
              <a:rPr lang="en-CA" sz="2800" b="1" dirty="0" smtClean="0">
                <a:latin typeface="Palatino Linotype" pitchFamily="18" charset="0"/>
              </a:rPr>
              <a:t>:  </a:t>
            </a:r>
            <a:r>
              <a:rPr lang="en-CA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événement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ou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situation</a:t>
            </a:r>
            <a:r>
              <a:rPr lang="en-CA" sz="2800" dirty="0" smtClean="0">
                <a:latin typeface="Palatino Linotype" pitchFamily="18" charset="0"/>
              </a:rPr>
              <a:t> à </a:t>
            </a:r>
            <a:r>
              <a:rPr lang="en-CA" sz="2800" dirty="0" err="1" smtClean="0">
                <a:latin typeface="Palatino Linotype" pitchFamily="18" charset="0"/>
              </a:rPr>
              <a:t>l’origine</a:t>
            </a:r>
            <a:r>
              <a:rPr lang="en-CA" sz="2800" dirty="0" smtClean="0">
                <a:latin typeface="Palatino Linotype" pitchFamily="18" charset="0"/>
              </a:rPr>
              <a:t> du stress</a:t>
            </a:r>
          </a:p>
          <a:p>
            <a:pPr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b="1" u="sng" dirty="0" err="1" smtClean="0">
                <a:latin typeface="Palatino Linotype" pitchFamily="18" charset="0"/>
              </a:rPr>
              <a:t>Réaction</a:t>
            </a:r>
            <a:r>
              <a:rPr lang="en-CA" sz="2800" b="1" u="sng" dirty="0" smtClean="0">
                <a:latin typeface="Palatino Linotype" pitchFamily="18" charset="0"/>
              </a:rPr>
              <a:t> au stress </a:t>
            </a:r>
            <a:r>
              <a:rPr lang="en-CA" sz="2800" dirty="0" smtClean="0">
                <a:latin typeface="Palatino Linotype" pitchFamily="18" charset="0"/>
              </a:rPr>
              <a:t>: </a:t>
            </a:r>
            <a:r>
              <a:rPr lang="en-CA" sz="2800" dirty="0" err="1" smtClean="0">
                <a:latin typeface="Palatino Linotype" pitchFamily="18" charset="0"/>
              </a:rPr>
              <a:t>Réactions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physiques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émotionnelles</a:t>
            </a:r>
            <a:endParaRPr lang="en-CA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800" b="1" u="sng" dirty="0" smtClean="0">
                <a:latin typeface="Palatino Linotype" pitchFamily="18" charset="0"/>
              </a:rPr>
              <a:t>Stress</a:t>
            </a:r>
            <a:r>
              <a:rPr lang="en-CA" sz="2800" dirty="0" smtClean="0">
                <a:latin typeface="Palatino Linotype" pitchFamily="18" charset="0"/>
              </a:rPr>
              <a:t> : </a:t>
            </a:r>
            <a:r>
              <a:rPr lang="en-CA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Processus</a:t>
            </a:r>
            <a:r>
              <a:rPr lang="en-CA" sz="2800" dirty="0" smtClean="0">
                <a:latin typeface="Palatino Linotype" pitchFamily="18" charset="0"/>
              </a:rPr>
              <a:t> par </a:t>
            </a:r>
            <a:r>
              <a:rPr lang="en-CA" sz="2800" dirty="0" err="1" smtClean="0">
                <a:latin typeface="Palatino Linotype" pitchFamily="18" charset="0"/>
              </a:rPr>
              <a:t>lequel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l’événement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ou</a:t>
            </a:r>
            <a:r>
              <a:rPr lang="en-CA" sz="2800" dirty="0" smtClean="0">
                <a:latin typeface="Palatino Linotype" pitchFamily="18" charset="0"/>
              </a:rPr>
              <a:t> la situation </a:t>
            </a:r>
            <a:r>
              <a:rPr lang="en-CA" sz="2800" dirty="0" err="1" smtClean="0">
                <a:latin typeface="Palatino Linotype" pitchFamily="18" charset="0"/>
              </a:rPr>
              <a:t>est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lié</a:t>
            </a:r>
            <a:r>
              <a:rPr lang="en-CA" sz="2800" dirty="0" smtClean="0">
                <a:latin typeface="Palatino Linotype" pitchFamily="18" charset="0"/>
              </a:rPr>
              <a:t> à la menace (</a:t>
            </a:r>
            <a:r>
              <a:rPr lang="en-CA" sz="2800" dirty="0" err="1" smtClean="0">
                <a:latin typeface="Palatino Linotype" pitchFamily="18" charset="0"/>
              </a:rPr>
              <a:t>évaluation</a:t>
            </a:r>
            <a:r>
              <a:rPr lang="en-CA" sz="2800" dirty="0" smtClean="0">
                <a:latin typeface="Palatino Linotype" pitchFamily="18" charset="0"/>
              </a:rPr>
              <a:t>)</a:t>
            </a:r>
            <a:endParaRPr lang="en-CA" sz="2800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1EBCB9-EF77-4EF3-9EB5-872FD20B7170}" type="slidenum">
              <a:rPr lang="fr-CA" smtClean="0"/>
              <a:pPr>
                <a:defRPr/>
              </a:pPr>
              <a:t>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8163" y="2413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>
                <a:latin typeface="Palatino Linotype" pitchFamily="18" charset="0"/>
              </a:rPr>
              <a:t>Stress et maladie</a:t>
            </a:r>
          </a:p>
        </p:txBody>
      </p:sp>
      <p:sp>
        <p:nvSpPr>
          <p:cNvPr id="672770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561975" y="1981200"/>
            <a:ext cx="8001000" cy="4572000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Le stress peut avoir des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effets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positifs</a:t>
            </a:r>
            <a:r>
              <a:rPr lang="fr-CA" altLang="en-US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: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fr-CA" altLang="en-US" sz="2800" b="1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b="1" u="sng" dirty="0" smtClean="0">
                <a:latin typeface="Palatino Linotype" pitchFamily="18" charset="0"/>
              </a:rPr>
              <a:t>Situation </a:t>
            </a:r>
            <a:r>
              <a:rPr lang="fr-CA" altLang="en-US" sz="2800" b="1" u="sng" dirty="0">
                <a:latin typeface="Palatino Linotype" pitchFamily="18" charset="0"/>
              </a:rPr>
              <a:t>dangereuse</a:t>
            </a:r>
            <a:r>
              <a:rPr lang="fr-CA" altLang="en-US" sz="2800" u="sng" dirty="0">
                <a:latin typeface="Palatino Linotype" pitchFamily="18" charset="0"/>
              </a:rPr>
              <a:t>: </a:t>
            </a:r>
            <a:r>
              <a:rPr lang="fr-CA" altLang="en-US" sz="2800" dirty="0">
                <a:latin typeface="Palatino Linotype" pitchFamily="18" charset="0"/>
              </a:rPr>
              <a:t>s’évader pour se sauver la </a:t>
            </a:r>
            <a:r>
              <a:rPr lang="fr-CA" altLang="en-US" sz="2800" dirty="0" smtClean="0">
                <a:latin typeface="Palatino Linotype" pitchFamily="18" charset="0"/>
              </a:rPr>
              <a:t>vie (en premier)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dirty="0" smtClean="0">
                <a:latin typeface="Palatino Linotype" pitchFamily="18" charset="0"/>
              </a:rPr>
              <a:t>Motive à l’action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dirty="0" smtClean="0">
                <a:latin typeface="Palatino Linotype" pitchFamily="18" charset="0"/>
              </a:rPr>
              <a:t>Amène à établir des priorités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dirty="0" smtClean="0">
                <a:latin typeface="Palatino Linotype" pitchFamily="18" charset="0"/>
              </a:rPr>
              <a:t>Procure des défis qui favorisent la croissance, l’estime et la connaissance de soi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None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 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SzPct val="50000"/>
              <a:buFont typeface="Wingdings" pitchFamily="2" charset="2"/>
              <a:buChar char="Ø"/>
              <a:defRPr/>
            </a:pPr>
            <a:endParaRPr lang="fr-CA" altLang="en-US" sz="2800" dirty="0" smtClean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C36E30-510F-4B2A-86AA-583DCE9CE818}" type="slidenum">
              <a:rPr lang="fr-CA"/>
              <a:pPr>
                <a:defRPr/>
              </a:pPr>
              <a:t>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7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7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7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7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727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277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8163" y="2413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>
                <a:latin typeface="Palatino Linotype" pitchFamily="18" charset="0"/>
              </a:rPr>
              <a:t>Stress et maladie</a:t>
            </a:r>
          </a:p>
        </p:txBody>
      </p:sp>
      <p:sp>
        <p:nvSpPr>
          <p:cNvPr id="672770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561975" y="1600200"/>
            <a:ext cx="8001000" cy="4800600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 Le stress peut avoir des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effets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nocifs: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fr-CA" alt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u="sng" dirty="0" smtClean="0">
                <a:latin typeface="Palatino Linotype" pitchFamily="18" charset="0"/>
              </a:rPr>
              <a:t>Intense</a:t>
            </a:r>
            <a:r>
              <a:rPr lang="fr-CA" altLang="en-US" sz="2800" dirty="0" smtClean="0">
                <a:latin typeface="Palatino Linotype" pitchFamily="18" charset="0"/>
              </a:rPr>
              <a:t> </a:t>
            </a:r>
            <a:r>
              <a:rPr lang="fr-CA" altLang="en-US" sz="2800" dirty="0">
                <a:latin typeface="Palatino Linotype" pitchFamily="18" charset="0"/>
              </a:rPr>
              <a:t>ou </a:t>
            </a:r>
            <a:r>
              <a:rPr lang="fr-CA" altLang="en-US" sz="2800" u="sng" dirty="0">
                <a:latin typeface="Palatino Linotype" pitchFamily="18" charset="0"/>
              </a:rPr>
              <a:t>prolongé</a:t>
            </a:r>
            <a:r>
              <a:rPr lang="fr-CA" altLang="en-US" sz="2800" dirty="0">
                <a:latin typeface="Palatino Linotype" pitchFamily="18" charset="0"/>
              </a:rPr>
              <a:t> (stress </a:t>
            </a:r>
            <a:r>
              <a:rPr lang="fr-CA" altLang="en-US" sz="2800" dirty="0" smtClean="0">
                <a:latin typeface="Palatino Linotype" pitchFamily="18" charset="0"/>
              </a:rPr>
              <a:t>chronique) augmente </a:t>
            </a:r>
            <a:r>
              <a:rPr lang="fr-CA" altLang="en-US" sz="2800" dirty="0">
                <a:latin typeface="Palatino Linotype" pitchFamily="18" charset="0"/>
              </a:rPr>
              <a:t>le risque de </a:t>
            </a:r>
            <a:r>
              <a:rPr lang="fr-CA" altLang="en-US" sz="2800" b="1" dirty="0">
                <a:latin typeface="Palatino Linotype" pitchFamily="18" charset="0"/>
              </a:rPr>
              <a:t>maladies </a:t>
            </a:r>
            <a:r>
              <a:rPr lang="fr-CA" altLang="en-US" sz="2800" b="1" dirty="0" smtClean="0">
                <a:latin typeface="Palatino Linotype" pitchFamily="18" charset="0"/>
              </a:rPr>
              <a:t>chroniques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SzPct val="50000"/>
              <a:buFont typeface="Wingdings" pitchFamily="2" charset="2"/>
              <a:buChar char="Ø"/>
              <a:defRPr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SzPct val="50000"/>
              <a:buFont typeface="Wingdings" pitchFamily="2" charset="2"/>
              <a:buChar char="Ø"/>
              <a:defRPr/>
            </a:pPr>
            <a:endParaRPr lang="fr-CA" altLang="en-US" sz="2800" dirty="0" smtClean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C36E30-510F-4B2A-86AA-583DCE9CE818}" type="slidenum">
              <a:rPr lang="fr-CA"/>
              <a:pPr>
                <a:defRPr/>
              </a:pPr>
              <a:t>9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7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277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 smtClean="0">
                <a:latin typeface="Palatino Linotype" pitchFamily="18" charset="0"/>
              </a:rPr>
              <a:t>Stress et maladie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84582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09600" y="2971800"/>
            <a:ext cx="8229600" cy="3733800"/>
          </a:xfrm>
        </p:spPr>
        <p:txBody>
          <a:bodyPr>
            <a:normAutofit/>
          </a:bodyPr>
          <a:lstStyle/>
          <a:p>
            <a:pPr eaLnBrk="1" hangingPunct="1">
              <a:buNone/>
              <a:defRPr/>
            </a:pPr>
            <a:r>
              <a:rPr lang="fr-CA" altLang="en-US" sz="2800" u="sng" dirty="0" smtClean="0">
                <a:solidFill>
                  <a:schemeClr val="accent1"/>
                </a:solidFill>
                <a:latin typeface="Palatino Linotype" pitchFamily="18" charset="0"/>
              </a:rPr>
              <a:t>Stress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positif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:  </a:t>
            </a:r>
            <a:r>
              <a:rPr lang="fr-CA" altLang="en-US" sz="2800" dirty="0" smtClean="0">
                <a:latin typeface="Palatino Linotype" pitchFamily="18" charset="0"/>
              </a:rPr>
              <a:t>Si </a:t>
            </a:r>
            <a:r>
              <a:rPr lang="fr-CA" altLang="en-US" sz="2800" dirty="0">
                <a:latin typeface="Palatino Linotype" pitchFamily="18" charset="0"/>
              </a:rPr>
              <a:t>l’évènement stressant est de </a:t>
            </a:r>
            <a:r>
              <a:rPr lang="fr-CA" altLang="en-US" sz="2800" dirty="0" smtClean="0">
                <a:latin typeface="Palatino Linotype" pitchFamily="18" charset="0"/>
              </a:rPr>
              <a:t>			    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courte</a:t>
            </a:r>
            <a:r>
              <a:rPr lang="fr-CA" altLang="en-US" sz="2800" i="1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durée</a:t>
            </a:r>
            <a:r>
              <a:rPr lang="fr-CA" altLang="en-US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2800" dirty="0">
                <a:latin typeface="Palatino Linotype" pitchFamily="18" charset="0"/>
              </a:rPr>
              <a:t>ou est perçu comme </a:t>
            </a:r>
            <a:r>
              <a:rPr lang="fr-CA" altLang="en-US" sz="2800" dirty="0" smtClean="0">
                <a:latin typeface="Palatino Linotype" pitchFamily="18" charset="0"/>
              </a:rPr>
              <a:t>		     un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défi</a:t>
            </a:r>
            <a:endParaRPr lang="fr-CA" altLang="en-US" sz="2800" b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 eaLnBrk="1" hangingPunct="1">
              <a:buNone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eaLnBrk="1" hangingPunct="1">
              <a:buNone/>
              <a:defRPr/>
            </a:pPr>
            <a:r>
              <a:rPr lang="fr-CA" altLang="en-US" sz="2800" u="sng" dirty="0" smtClean="0">
                <a:solidFill>
                  <a:schemeClr val="accent1"/>
                </a:solidFill>
                <a:latin typeface="Palatino Linotype" pitchFamily="18" charset="0"/>
              </a:rPr>
              <a:t>Stress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nocif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  <a:r>
              <a:rPr lang="fr-CA" altLang="en-US" sz="2800" dirty="0" smtClean="0">
                <a:latin typeface="Palatino Linotype" pitchFamily="18" charset="0"/>
              </a:rPr>
              <a:t>Si </a:t>
            </a:r>
            <a:r>
              <a:rPr lang="fr-CA" altLang="en-US" sz="2800" dirty="0">
                <a:latin typeface="Palatino Linotype" pitchFamily="18" charset="0"/>
              </a:rPr>
              <a:t>l’évènement stressant est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menaçant</a:t>
            </a:r>
            <a:r>
              <a:rPr lang="fr-CA" altLang="en-US" sz="2800" dirty="0"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		  ou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prolongé</a:t>
            </a:r>
          </a:p>
          <a:p>
            <a:pPr eaLnBrk="1" hangingPunct="1">
              <a:buNone/>
              <a:defRPr/>
            </a:pPr>
            <a:endParaRPr lang="fr-CA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783DA7-26B1-4AC0-921A-55F8A79B42B4}" type="slidenum">
              <a:rPr lang="fr-CA"/>
              <a:pPr>
                <a:defRPr/>
              </a:pPr>
              <a:t>10</a:t>
            </a:fld>
            <a:endParaRPr lang="fr-CA"/>
          </a:p>
        </p:txBody>
      </p:sp>
      <p:sp>
        <p:nvSpPr>
          <p:cNvPr id="5" name="TextBox 4"/>
          <p:cNvSpPr txBox="1"/>
          <p:nvPr/>
        </p:nvSpPr>
        <p:spPr>
          <a:xfrm>
            <a:off x="533400" y="1828800"/>
            <a:ext cx="59186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00" dirty="0" smtClean="0">
                <a:solidFill>
                  <a:srgbClr val="FF0000"/>
                </a:solidFill>
                <a:latin typeface="Palatino Linotype" pitchFamily="18" charset="0"/>
              </a:rPr>
              <a:t>Distinction Stress </a:t>
            </a:r>
            <a:r>
              <a:rPr lang="en-CA" sz="3000" b="1" dirty="0" err="1" smtClean="0">
                <a:solidFill>
                  <a:srgbClr val="FF0000"/>
                </a:solidFill>
                <a:latin typeface="Palatino Linotype" pitchFamily="18" charset="0"/>
              </a:rPr>
              <a:t>positif</a:t>
            </a:r>
            <a:r>
              <a:rPr lang="en-CA" sz="3000" dirty="0" smtClean="0">
                <a:solidFill>
                  <a:srgbClr val="FF0000"/>
                </a:solidFill>
                <a:latin typeface="Palatino Linotype" pitchFamily="18" charset="0"/>
              </a:rPr>
              <a:t> VS </a:t>
            </a:r>
            <a:r>
              <a:rPr lang="en-CA" sz="3000" b="1" dirty="0" err="1" smtClean="0">
                <a:solidFill>
                  <a:srgbClr val="FF0000"/>
                </a:solidFill>
                <a:latin typeface="Palatino Linotype" pitchFamily="18" charset="0"/>
              </a:rPr>
              <a:t>nocif</a:t>
            </a:r>
            <a:endParaRPr lang="en-CA" sz="3000" b="1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4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4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582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914400"/>
            <a:ext cx="8037512" cy="10937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3600" dirty="0">
                <a:latin typeface="Palatino Linotype" pitchFamily="18" charset="0"/>
              </a:rPr>
              <a:t>Évènements stressants de la </a:t>
            </a:r>
            <a:r>
              <a:rPr lang="fr-CA" altLang="en-US" sz="3600" dirty="0" smtClean="0">
                <a:latin typeface="Palatino Linotype" pitchFamily="18" charset="0"/>
              </a:rPr>
              <a:t>vie: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Les catastrophes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6789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09600" y="2286000"/>
            <a:ext cx="4953000" cy="4572000"/>
          </a:xfrm>
          <a:solidFill>
            <a:schemeClr val="bg1"/>
          </a:solidFill>
        </p:spPr>
        <p:txBody>
          <a:bodyPr/>
          <a:lstStyle/>
          <a:p>
            <a:pPr marL="365760" lvl="1" indent="0">
              <a:buNone/>
              <a:defRPr/>
            </a:pPr>
            <a:r>
              <a:rPr lang="fr-CA" altLang="en-US" sz="3000" dirty="0" smtClean="0">
                <a:latin typeface="Palatino Linotype" pitchFamily="18" charset="0"/>
              </a:rPr>
              <a:t>Évènements </a:t>
            </a:r>
            <a:r>
              <a:rPr lang="fr-CA" altLang="en-US" sz="3000" dirty="0">
                <a:latin typeface="Palatino Linotype" pitchFamily="18" charset="0"/>
              </a:rPr>
              <a:t>imprévisibles à grande </a:t>
            </a:r>
            <a:r>
              <a:rPr lang="fr-CA" altLang="en-US" sz="3000" dirty="0" smtClean="0">
                <a:latin typeface="Palatino Linotype" pitchFamily="18" charset="0"/>
              </a:rPr>
              <a:t>échelle (ex: ouragans, inondations, guerre)</a:t>
            </a:r>
          </a:p>
          <a:p>
            <a:pPr marL="365760" lvl="1" indent="0">
              <a:buFont typeface="Wingdings" pitchFamily="2" charset="2"/>
              <a:buChar char="Ø"/>
              <a:defRPr/>
            </a:pPr>
            <a:endParaRPr lang="fr-CA" altLang="en-US" sz="3000" dirty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  <a:defRPr/>
            </a:pPr>
            <a:r>
              <a:rPr lang="fr-CA" altLang="en-US" sz="3000" dirty="0">
                <a:latin typeface="Palatino Linotype" pitchFamily="18" charset="0"/>
              </a:rPr>
              <a:t>Peuvent mener à la </a:t>
            </a:r>
            <a:r>
              <a:rPr lang="fr-CA" altLang="en-US" sz="3000" b="1" u="sng" dirty="0">
                <a:solidFill>
                  <a:schemeClr val="accent1"/>
                </a:solidFill>
                <a:latin typeface="Palatino Linotype" pitchFamily="18" charset="0"/>
              </a:rPr>
              <a:t>dépression</a:t>
            </a:r>
            <a:r>
              <a:rPr lang="fr-CA" altLang="en-US" sz="3000" b="1" dirty="0">
                <a:latin typeface="Palatino Linotype" pitchFamily="18" charset="0"/>
              </a:rPr>
              <a:t>, </a:t>
            </a:r>
            <a:r>
              <a:rPr lang="fr-CA" altLang="en-US" sz="3000" b="1" u="sng" dirty="0">
                <a:solidFill>
                  <a:schemeClr val="accent1"/>
                </a:solidFill>
                <a:latin typeface="Palatino Linotype" pitchFamily="18" charset="0"/>
              </a:rPr>
              <a:t>l’insomnie</a:t>
            </a:r>
            <a:r>
              <a:rPr lang="fr-CA" altLang="en-US" sz="3000" b="1" dirty="0">
                <a:latin typeface="Palatino Linotype" pitchFamily="18" charset="0"/>
              </a:rPr>
              <a:t> et </a:t>
            </a: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l’anxiété</a:t>
            </a:r>
            <a:endParaRPr lang="fr-CA" altLang="en-US" sz="3000" b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C962A7-5F61-4976-AA7B-9935AAE81E1F}" type="slidenum">
              <a:rPr lang="fr-CA"/>
              <a:pPr>
                <a:defRPr/>
              </a:pPr>
              <a:t>11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89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7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7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91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381000"/>
            <a:ext cx="8037513" cy="1524000"/>
          </a:xfrm>
        </p:spPr>
        <p:txBody>
          <a:bodyPr>
            <a:normAutofit/>
          </a:bodyPr>
          <a:lstStyle/>
          <a:p>
            <a:pPr algn="l" eaLnBrk="1" hangingPunct="1"/>
            <a:r>
              <a:rPr lang="fr-CA" altLang="en-US" sz="3600" dirty="0" smtClean="0">
                <a:latin typeface="Palatino Linotype" pitchFamily="18" charset="0"/>
              </a:rPr>
              <a:t>Évènements stressants de la vie: 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Changements importants de l’existence</a:t>
            </a:r>
            <a:endParaRPr lang="fr-CA" sz="3600" dirty="0" smtClean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3625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2057400"/>
            <a:ext cx="7315200" cy="1676400"/>
          </a:xfrm>
        </p:spPr>
        <p:txBody>
          <a:bodyPr>
            <a:no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sz="2800" dirty="0" smtClean="0">
                <a:latin typeface="Palatino Linotype" pitchFamily="18" charset="0"/>
              </a:rPr>
              <a:t>La mort d’un être cher, chômage, mariage, divorce, promotion, départ du domicile</a:t>
            </a:r>
          </a:p>
          <a:p>
            <a:pPr eaLnBrk="1" hangingPunct="1">
              <a:buFontTx/>
              <a:buChar char="-"/>
            </a:pPr>
            <a:r>
              <a:rPr lang="fr-CA" altLang="en-US" sz="2800" dirty="0" smtClean="0">
                <a:latin typeface="Palatino Linotype" pitchFamily="18" charset="0"/>
              </a:rPr>
              <a:t>Rendent plus vulnérables aux maladies</a:t>
            </a:r>
          </a:p>
          <a:p>
            <a:pPr eaLnBrk="1" hangingPunct="1">
              <a:buFontTx/>
              <a:buChar char="-"/>
            </a:pPr>
            <a:r>
              <a:rPr lang="fr-CA" altLang="en-US" sz="2800" dirty="0" smtClean="0">
                <a:latin typeface="Palatino Linotype" pitchFamily="18" charset="0"/>
              </a:rPr>
              <a:t>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fr-CA" altLang="en-US" sz="2800" dirty="0" smtClean="0">
              <a:latin typeface="Palatino Linotype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9D30E6-4743-4DC9-94E0-BB6957E848E7}" type="slidenum">
              <a:rPr lang="fr-CA"/>
              <a:pPr>
                <a:defRPr/>
              </a:pPr>
              <a:t>12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3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762000"/>
            <a:ext cx="8037512" cy="1093788"/>
          </a:xfrm>
        </p:spPr>
        <p:txBody>
          <a:bodyPr>
            <a:noAutofit/>
          </a:bodyPr>
          <a:lstStyle/>
          <a:p>
            <a:pPr algn="l" eaLnBrk="1" hangingPunct="1"/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Évènements stressants de la vie 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Soucis quotidiens</a:t>
            </a:r>
            <a:endParaRPr lang="fr-CA" sz="3600" dirty="0" smtClean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3830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4800" y="1905000"/>
            <a:ext cx="6324600" cy="4662487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2800" dirty="0" smtClean="0">
                <a:latin typeface="Palatino Linotype" pitchFamily="18" charset="0"/>
              </a:rPr>
              <a:t>Grève </a:t>
            </a:r>
            <a:r>
              <a:rPr lang="fr-CA" altLang="en-US" sz="2800" dirty="0">
                <a:latin typeface="Palatino Linotype" pitchFamily="18" charset="0"/>
              </a:rPr>
              <a:t>du transport en commun, </a:t>
            </a:r>
            <a:r>
              <a:rPr lang="fr-CA" altLang="en-US" sz="2800" dirty="0" smtClean="0">
                <a:latin typeface="Palatino Linotype" pitchFamily="18" charset="0"/>
              </a:rPr>
              <a:t>embouteillage, files </a:t>
            </a:r>
            <a:r>
              <a:rPr lang="fr-CA" altLang="en-US" sz="2800" dirty="0">
                <a:latin typeface="Palatino Linotype" pitchFamily="18" charset="0"/>
              </a:rPr>
              <a:t>d’attente à la bibliothèque, dispute avec conjoint, surcharge de travail, etc</a:t>
            </a:r>
            <a:r>
              <a:rPr lang="fr-CA" altLang="en-US" sz="2800" dirty="0" smtClean="0">
                <a:latin typeface="Palatino Linotype" pitchFamily="18" charset="0"/>
              </a:rPr>
              <a:t>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Peuvent</a:t>
            </a:r>
            <a:r>
              <a:rPr lang="fr-CA" altLang="en-US" sz="2800" dirty="0">
                <a:latin typeface="Palatino Linotype" pitchFamily="18" charset="0"/>
              </a:rPr>
              <a:t> être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la source la plus importante </a:t>
            </a:r>
            <a:r>
              <a:rPr lang="fr-CA" altLang="en-US" sz="2800" dirty="0">
                <a:latin typeface="Palatino Linotype" pitchFamily="18" charset="0"/>
              </a:rPr>
              <a:t>du </a:t>
            </a:r>
            <a:r>
              <a:rPr lang="fr-CA" altLang="en-US" sz="2800" dirty="0" smtClean="0">
                <a:latin typeface="Palatino Linotype" pitchFamily="18" charset="0"/>
              </a:rPr>
              <a:t>stress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fr-CA" altLang="en-US" sz="28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D6B914-D771-4F9A-A14C-2013E9F86D51}" type="slidenum">
              <a:rPr lang="fr-CA"/>
              <a:pPr>
                <a:defRPr/>
              </a:pPr>
              <a:t>13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8382000" cy="1219200"/>
          </a:xfrm>
        </p:spPr>
        <p:txBody>
          <a:bodyPr>
            <a:noAutofit/>
          </a:bodyPr>
          <a:lstStyle/>
          <a:p>
            <a:r>
              <a:rPr lang="fr-CA" altLang="en-US" sz="3600" dirty="0" smtClean="0">
                <a:latin typeface="Palatino Linotype" pitchFamily="18" charset="0"/>
              </a:rPr>
              <a:t>Stress et maladie: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 système de réponse au stress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0"/>
            <a:ext cx="8763000" cy="4267200"/>
          </a:xfrm>
        </p:spPr>
        <p:txBody>
          <a:bodyPr>
            <a:normAutofit/>
          </a:bodyPr>
          <a:lstStyle/>
          <a:p>
            <a:pPr>
              <a:buClr>
                <a:schemeClr val="hlink"/>
              </a:buClr>
              <a:buNone/>
              <a:defRPr/>
            </a:pPr>
            <a:r>
              <a:rPr lang="fr-CA" sz="3200" dirty="0" smtClean="0">
                <a:solidFill>
                  <a:schemeClr val="tx2"/>
                </a:solidFill>
                <a:latin typeface="Palatino Linotype" pitchFamily="18" charset="0"/>
              </a:rPr>
              <a:t>Comment notre corps réagit-il lors d’un stress?</a:t>
            </a:r>
          </a:p>
          <a:p>
            <a:pPr>
              <a:buClr>
                <a:schemeClr val="hlink"/>
              </a:buClr>
              <a:buNone/>
              <a:defRPr/>
            </a:pPr>
            <a:endParaRPr lang="fr-CA" sz="3200" b="1" dirty="0" smtClean="0">
              <a:latin typeface="Palatino Linotype" pitchFamily="18" charset="0"/>
            </a:endParaRPr>
          </a:p>
          <a:p>
            <a:pPr>
              <a:buClr>
                <a:schemeClr val="hlink"/>
              </a:buClr>
              <a:buNone/>
              <a:defRPr/>
            </a:pPr>
            <a:r>
              <a:rPr lang="fr-CA" sz="3200" b="1" dirty="0" smtClean="0">
                <a:solidFill>
                  <a:schemeClr val="accent1"/>
                </a:solidFill>
                <a:latin typeface="Palatino Linotype" pitchFamily="18" charset="0"/>
              </a:rPr>
              <a:t>Modèle de Canon</a:t>
            </a:r>
            <a:endParaRPr lang="fr-CA" sz="2800" dirty="0" smtClean="0">
              <a:latin typeface="Palatino Linotype" pitchFamily="18" charset="0"/>
            </a:endParaRPr>
          </a:p>
          <a:p>
            <a:pPr>
              <a:buClr>
                <a:schemeClr val="hlink"/>
              </a:buClr>
              <a:buNone/>
              <a:defRPr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SzPct val="100000"/>
              <a:buFont typeface="Wingdings" pitchFamily="2" charset="2"/>
              <a:buChar char="Ø"/>
              <a:defRPr/>
            </a:pPr>
            <a:r>
              <a:rPr lang="fr-CA" sz="2800" dirty="0" smtClean="0">
                <a:latin typeface="Palatino Linotype" pitchFamily="18" charset="0"/>
              </a:rPr>
              <a:t>Système 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unifié</a:t>
            </a:r>
            <a:r>
              <a:rPr lang="fr-CA" sz="2800" dirty="0" smtClean="0">
                <a:latin typeface="Palatino Linotype" pitchFamily="18" charset="0"/>
              </a:rPr>
              <a:t> corps-esprit</a:t>
            </a:r>
          </a:p>
          <a:p>
            <a:pPr lvl="1">
              <a:buSzPct val="100000"/>
              <a:buFont typeface="Wingdings" pitchFamily="2" charset="2"/>
              <a:buChar char="Ø"/>
              <a:defRPr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SzPct val="100000"/>
              <a:buFont typeface="Wingdings" pitchFamily="2" charset="2"/>
              <a:buChar char="Ø"/>
              <a:defRPr/>
            </a:pPr>
            <a:r>
              <a:rPr lang="fr-CA" sz="2800" dirty="0" smtClean="0">
                <a:latin typeface="Palatino Linotype" pitchFamily="18" charset="0"/>
              </a:rPr>
              <a:t>La réponse au stress (rapide) est une réponse 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</a:rPr>
              <a:t>combattre</a:t>
            </a:r>
            <a:r>
              <a:rPr lang="fr-CA" sz="2800" b="1" dirty="0" smtClean="0">
                <a:latin typeface="Palatino Linotype" pitchFamily="18" charset="0"/>
              </a:rPr>
              <a:t> ou 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</a:rPr>
              <a:t>fuir</a:t>
            </a:r>
          </a:p>
          <a:p>
            <a:pPr>
              <a:buClr>
                <a:schemeClr val="hlink"/>
              </a:buClr>
              <a:buFont typeface="Wingdings" pitchFamily="2" charset="2"/>
              <a:buChar char="§"/>
              <a:defRPr/>
            </a:pPr>
            <a:endParaRPr lang="fr-CA" sz="3200" b="1" dirty="0" smtClean="0">
              <a:latin typeface="Palatino Linotype" pitchFamily="18" charset="0"/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1EBCB9-EF77-4EF3-9EB5-872FD20B7170}" type="slidenum">
              <a:rPr lang="fr-CA" smtClean="0"/>
              <a:pPr>
                <a:defRPr/>
              </a:pPr>
              <a:t>14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762000"/>
            <a:ext cx="8037512" cy="10937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fr-CA" altLang="en-US" sz="4000" dirty="0" smtClean="0">
                <a:latin typeface="Palatino Linotype" pitchFamily="18" charset="0"/>
              </a:rPr>
              <a:t>Stress et maladie: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 système de réponse au stress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280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3400" y="2133600"/>
            <a:ext cx="8077200" cy="1219200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Exemple du modèle de </a:t>
            </a:r>
            <a:r>
              <a:rPr lang="fr-CA" altLang="en-US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Cannon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: 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Combattre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 ou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fuir</a:t>
            </a:r>
            <a:endParaRPr lang="fr-CA" altLang="en-US" sz="2800" b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  <p:pic>
        <p:nvPicPr>
          <p:cNvPr id="35844" name="Picture 4" descr="Stressor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r="1015" b="-4282"/>
          <a:stretch>
            <a:fillRect/>
          </a:stretch>
        </p:blipFill>
        <p:spPr>
          <a:xfrm>
            <a:off x="304800" y="3276600"/>
            <a:ext cx="8540750" cy="2947988"/>
          </a:xfrm>
          <a:solidFill>
            <a:srgbClr val="FFFFFF"/>
          </a:solidFill>
        </p:spPr>
      </p:pic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28265A-0FA6-4674-97B5-9B9A35F3BEE6}" type="slidenum">
              <a:rPr lang="fr-CA"/>
              <a:pPr>
                <a:defRPr/>
              </a:pPr>
              <a:t>15</a:t>
            </a:fld>
            <a:endParaRPr lang="fr-CA"/>
          </a:p>
        </p:txBody>
      </p:sp>
      <p:sp>
        <p:nvSpPr>
          <p:cNvPr id="35845" name="Text Box 6"/>
          <p:cNvSpPr txBox="1">
            <a:spLocks noChangeArrowheads="1"/>
          </p:cNvSpPr>
          <p:nvPr/>
        </p:nvSpPr>
        <p:spPr bwMode="auto">
          <a:xfrm rot="5400000">
            <a:off x="7734300" y="4229100"/>
            <a:ext cx="1828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latin typeface="Times New Roman" pitchFamily="18" charset="0"/>
              </a:rPr>
              <a:t>Bob Daemmrich/ The Image Works</a:t>
            </a:r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533400" y="4648200"/>
            <a:ext cx="1143000" cy="45720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Évènement</a:t>
            </a:r>
          </a:p>
          <a:p>
            <a:pPr algn="ctr"/>
            <a:r>
              <a:rPr lang="fr-CA" sz="1200">
                <a:solidFill>
                  <a:srgbClr val="000000"/>
                </a:solidFill>
              </a:rPr>
              <a:t> stressant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2514600" y="5181600"/>
            <a:ext cx="1143000" cy="6096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Défi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2590800" y="3962400"/>
            <a:ext cx="1143000" cy="6096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>
                <a:solidFill>
                  <a:srgbClr val="000000"/>
                </a:solidFill>
              </a:rPr>
              <a:t>Menace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4572000" y="3962400"/>
            <a:ext cx="1143000" cy="609600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Paralyse ou fuit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35850" name="Rectangle 11"/>
          <p:cNvSpPr>
            <a:spLocks noChangeArrowheads="1"/>
          </p:cNvSpPr>
          <p:nvPr/>
        </p:nvSpPr>
        <p:spPr bwMode="auto">
          <a:xfrm>
            <a:off x="4572000" y="5181600"/>
            <a:ext cx="1143000" cy="685800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Se bat pour</a:t>
            </a:r>
          </a:p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 réussir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35851" name="Rectangle 12"/>
          <p:cNvSpPr>
            <a:spLocks noChangeArrowheads="1"/>
          </p:cNvSpPr>
          <p:nvPr/>
        </p:nvSpPr>
        <p:spPr bwMode="auto">
          <a:xfrm>
            <a:off x="2514600" y="3657600"/>
            <a:ext cx="1066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Évaluation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5852" name="Rectangle 14"/>
          <p:cNvSpPr>
            <a:spLocks noChangeArrowheads="1"/>
          </p:cNvSpPr>
          <p:nvPr/>
        </p:nvSpPr>
        <p:spPr bwMode="auto">
          <a:xfrm>
            <a:off x="4648200" y="3657600"/>
            <a:ext cx="9144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Réponse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685800"/>
            <a:ext cx="8037512" cy="12065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>
                <a:latin typeface="Palatino Linotype" pitchFamily="18" charset="0"/>
              </a:rPr>
              <a:t>Le système de réponse au </a:t>
            </a:r>
            <a:r>
              <a:rPr lang="fr-CA" altLang="en-US" sz="4000" dirty="0" smtClean="0">
                <a:latin typeface="Palatino Linotype" pitchFamily="18" charset="0"/>
              </a:rPr>
              <a:t>stress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selon </a:t>
            </a:r>
            <a:r>
              <a:rPr lang="fr-CA" altLang="en-US" sz="4000" dirty="0" err="1" smtClean="0">
                <a:solidFill>
                  <a:srgbClr val="FF0000"/>
                </a:solidFill>
                <a:latin typeface="Palatino Linotype" pitchFamily="18" charset="0"/>
              </a:rPr>
              <a:t>Cannon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39939" name="Picture 5" descr="MyersPsy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181600" y="1905000"/>
            <a:ext cx="3694443" cy="4389437"/>
          </a:xfr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5EBDA-D67A-41DD-BE3C-11724DBDAF44}" type="slidenum">
              <a:rPr lang="fr-CA"/>
              <a:pPr>
                <a:defRPr/>
              </a:pPr>
              <a:t>16</a:t>
            </a:fld>
            <a:endParaRPr lang="fr-CA"/>
          </a:p>
        </p:txBody>
      </p:sp>
      <p:sp>
        <p:nvSpPr>
          <p:cNvPr id="674823" name="Rectangle 7"/>
          <p:cNvSpPr>
            <a:spLocks noChangeArrowheads="1"/>
          </p:cNvSpPr>
          <p:nvPr/>
        </p:nvSpPr>
        <p:spPr bwMode="auto">
          <a:xfrm>
            <a:off x="152400" y="1981200"/>
            <a:ext cx="5029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defRPr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Réponse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rapide</a:t>
            </a: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 du SNS</a:t>
            </a:r>
          </a:p>
          <a:p>
            <a:pPr>
              <a:spcBef>
                <a:spcPct val="20000"/>
              </a:spcBef>
              <a:buClr>
                <a:schemeClr val="hlink"/>
              </a:buClr>
              <a:defRPr/>
            </a:pPr>
            <a:r>
              <a:rPr lang="fr-CA" sz="2800" dirty="0" smtClean="0">
                <a:latin typeface="Palatino Linotype" pitchFamily="18" charset="0"/>
              </a:rPr>
              <a:t>(</a:t>
            </a:r>
            <a:r>
              <a:rPr lang="fr-CA" sz="2800" dirty="0" err="1" smtClean="0">
                <a:latin typeface="Palatino Linotype" pitchFamily="18" charset="0"/>
              </a:rPr>
              <a:t>syst</a:t>
            </a:r>
            <a:r>
              <a:rPr lang="fr-CA" sz="2800" dirty="0" smtClean="0">
                <a:latin typeface="Palatino Linotype" pitchFamily="18" charset="0"/>
              </a:rPr>
              <a:t>. nerveux sympathique)</a:t>
            </a:r>
          </a:p>
          <a:p>
            <a:pPr>
              <a:spcBef>
                <a:spcPct val="20000"/>
              </a:spcBef>
              <a:buClr>
                <a:schemeClr val="hlink"/>
              </a:buClr>
              <a:defRPr/>
            </a:pPr>
            <a:endParaRPr lang="fr-CA" sz="3200" dirty="0" smtClean="0">
              <a:latin typeface="Palatino Linotype" pitchFamily="18" charset="0"/>
              <a:cs typeface="+mn-cs"/>
            </a:endParaRP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Font typeface="+mj-lt"/>
              <a:buAutoNum type="arabicPeriod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Libère de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l’adrénaline</a:t>
            </a:r>
            <a:r>
              <a:rPr lang="fr-CA" sz="3200" dirty="0" smtClean="0">
                <a:latin typeface="Palatino Linotype" pitchFamily="18" charset="0"/>
                <a:cs typeface="+mn-cs"/>
              </a:rPr>
              <a:t> </a:t>
            </a:r>
            <a:r>
              <a:rPr lang="fr-CA" sz="3200" dirty="0">
                <a:latin typeface="Palatino Linotype" pitchFamily="18" charset="0"/>
                <a:cs typeface="+mn-cs"/>
              </a:rPr>
              <a:t>et de </a:t>
            </a:r>
            <a:r>
              <a:rPr lang="fr-CA" sz="3200" dirty="0" smtClean="0">
                <a:latin typeface="Palatino Linotype" pitchFamily="18" charset="0"/>
                <a:cs typeface="+mn-cs"/>
              </a:rPr>
              <a:t>la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noradrénaline</a:t>
            </a:r>
            <a:r>
              <a:rPr lang="fr-CA" sz="3200" dirty="0" smtClean="0">
                <a:latin typeface="Palatino Linotype" pitchFamily="18" charset="0"/>
                <a:cs typeface="+mn-cs"/>
              </a:rPr>
              <a:t> </a:t>
            </a:r>
            <a:r>
              <a:rPr lang="fr-CA" sz="3200" dirty="0">
                <a:latin typeface="Palatino Linotype" pitchFamily="18" charset="0"/>
                <a:cs typeface="+mn-cs"/>
              </a:rPr>
              <a:t>de </a:t>
            </a:r>
            <a:r>
              <a:rPr lang="fr-CA" sz="3200" b="1" dirty="0">
                <a:latin typeface="Palatino Linotype" pitchFamily="18" charset="0"/>
                <a:cs typeface="+mn-cs"/>
              </a:rPr>
              <a:t>la zone </a:t>
            </a: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interne</a:t>
            </a:r>
            <a:r>
              <a:rPr lang="fr-CA" sz="3200" b="1" dirty="0">
                <a:latin typeface="Palatino Linotype" pitchFamily="18" charset="0"/>
                <a:cs typeface="+mn-cs"/>
              </a:rPr>
              <a:t> des </a:t>
            </a: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glandes </a:t>
            </a:r>
            <a:r>
              <a:rPr lang="fr-CA" sz="3200" b="1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surrénales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  <a:defRPr/>
            </a:pPr>
            <a:endParaRPr lang="fr-CA" sz="2400" b="1" dirty="0" smtClean="0">
              <a:latin typeface="Palatino Linotype" pitchFamily="18" charset="0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7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48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304800"/>
            <a:ext cx="8037512" cy="12065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>
                <a:latin typeface="Palatino Linotype" pitchFamily="18" charset="0"/>
              </a:rPr>
              <a:t>Le système de réponse au </a:t>
            </a:r>
            <a:r>
              <a:rPr lang="fr-CA" altLang="en-US" sz="4000" dirty="0" smtClean="0">
                <a:latin typeface="Palatino Linotype" pitchFamily="18" charset="0"/>
              </a:rPr>
              <a:t>stress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selon </a:t>
            </a:r>
            <a:r>
              <a:rPr lang="fr-CA" altLang="en-US" sz="4000" dirty="0" err="1" smtClean="0">
                <a:solidFill>
                  <a:srgbClr val="FF0000"/>
                </a:solidFill>
                <a:latin typeface="Palatino Linotype" pitchFamily="18" charset="0"/>
              </a:rPr>
              <a:t>Cannon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fr-CA" altLang="en-US" sz="4000" dirty="0" smtClean="0">
                <a:latin typeface="Palatino Linotype" pitchFamily="18" charset="0"/>
              </a:rPr>
              <a:t>(suite)</a:t>
            </a:r>
            <a:endParaRPr lang="fr-CA" sz="4000" dirty="0">
              <a:latin typeface="Palatino Linotype" pitchFamily="18" charset="0"/>
            </a:endParaRPr>
          </a:p>
        </p:txBody>
      </p:sp>
      <p:pic>
        <p:nvPicPr>
          <p:cNvPr id="39939" name="Picture 5" descr="MyersPsy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26772" y="2362200"/>
            <a:ext cx="3117228" cy="3703637"/>
          </a:xfr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5EBDA-D67A-41DD-BE3C-11724DBDAF44}" type="slidenum">
              <a:rPr lang="fr-CA"/>
              <a:pPr>
                <a:defRPr/>
              </a:pPr>
              <a:t>17</a:t>
            </a:fld>
            <a:endParaRPr lang="fr-CA"/>
          </a:p>
        </p:txBody>
      </p:sp>
      <p:sp>
        <p:nvSpPr>
          <p:cNvPr id="674823" name="Rectangle 7"/>
          <p:cNvSpPr>
            <a:spLocks noChangeArrowheads="1"/>
          </p:cNvSpPr>
          <p:nvPr/>
        </p:nvSpPr>
        <p:spPr bwMode="auto">
          <a:xfrm>
            <a:off x="0" y="1676400"/>
            <a:ext cx="6477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Augmente le </a:t>
            </a:r>
            <a:r>
              <a:rPr lang="fr-CA" sz="3200" u="sng" dirty="0">
                <a:latin typeface="Palatino Linotype" pitchFamily="18" charset="0"/>
                <a:cs typeface="+mn-cs"/>
              </a:rPr>
              <a:t>rythme cardiaque </a:t>
            </a:r>
            <a:r>
              <a:rPr lang="fr-CA" sz="3200" dirty="0">
                <a:latin typeface="Palatino Linotype" pitchFamily="18" charset="0"/>
                <a:cs typeface="+mn-cs"/>
              </a:rPr>
              <a:t>et la </a:t>
            </a:r>
            <a:r>
              <a:rPr lang="fr-CA" sz="3200" u="sng" dirty="0" smtClean="0">
                <a:latin typeface="Palatino Linotype" pitchFamily="18" charset="0"/>
                <a:cs typeface="+mn-cs"/>
              </a:rPr>
              <a:t>respiration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endParaRPr lang="fr-CA" sz="3200" u="sng" dirty="0" smtClean="0">
              <a:latin typeface="Palatino Linotype" pitchFamily="18" charset="0"/>
              <a:cs typeface="+mn-cs"/>
            </a:endParaRP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Détourne </a:t>
            </a:r>
            <a:r>
              <a:rPr lang="fr-CA" sz="3200" dirty="0">
                <a:latin typeface="Palatino Linotype" pitchFamily="18" charset="0"/>
                <a:cs typeface="+mn-cs"/>
              </a:rPr>
              <a:t>le sang vers les </a:t>
            </a:r>
            <a:r>
              <a:rPr lang="fr-CA" sz="3200" u="sng" dirty="0">
                <a:latin typeface="Palatino Linotype" pitchFamily="18" charset="0"/>
                <a:cs typeface="+mn-cs"/>
              </a:rPr>
              <a:t>muscles</a:t>
            </a:r>
            <a:r>
              <a:rPr lang="fr-CA" sz="3200" dirty="0">
                <a:latin typeface="Palatino Linotype" pitchFamily="18" charset="0"/>
                <a:cs typeface="+mn-cs"/>
              </a:rPr>
              <a:t> </a:t>
            </a:r>
            <a:r>
              <a:rPr lang="fr-CA" sz="3200" dirty="0" smtClean="0">
                <a:latin typeface="Palatino Linotype" pitchFamily="18" charset="0"/>
                <a:cs typeface="+mn-cs"/>
              </a:rPr>
              <a:t>squelettiques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endParaRPr lang="fr-CA" sz="3200" dirty="0" smtClean="0">
              <a:latin typeface="Palatino Linotype" pitchFamily="18" charset="0"/>
              <a:cs typeface="+mn-cs"/>
            </a:endParaRP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Atténue </a:t>
            </a:r>
            <a:r>
              <a:rPr lang="fr-CA" sz="3200" dirty="0">
                <a:latin typeface="Palatino Linotype" pitchFamily="18" charset="0"/>
                <a:cs typeface="+mn-cs"/>
              </a:rPr>
              <a:t>la </a:t>
            </a:r>
            <a:r>
              <a:rPr lang="fr-CA" sz="3200" u="sng" dirty="0" smtClean="0">
                <a:latin typeface="Palatino Linotype" pitchFamily="18" charset="0"/>
                <a:cs typeface="+mn-cs"/>
              </a:rPr>
              <a:t>douleur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endParaRPr lang="fr-CA" sz="3200" u="sng" dirty="0" smtClean="0">
              <a:latin typeface="Palatino Linotype" pitchFamily="18" charset="0"/>
              <a:cs typeface="+mn-cs"/>
            </a:endParaRP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AutoNum type="arabicPeriod" startAt="2"/>
              <a:defRPr/>
            </a:pPr>
            <a:r>
              <a:rPr lang="fr-CA" sz="3200" dirty="0" smtClean="0">
                <a:latin typeface="Palatino Linotype" pitchFamily="18" charset="0"/>
                <a:cs typeface="+mn-cs"/>
              </a:rPr>
              <a:t>Libère </a:t>
            </a:r>
            <a:r>
              <a:rPr lang="fr-CA" sz="3200" dirty="0">
                <a:latin typeface="Palatino Linotype" pitchFamily="18" charset="0"/>
                <a:cs typeface="+mn-cs"/>
              </a:rPr>
              <a:t>les </a:t>
            </a:r>
            <a:r>
              <a:rPr lang="fr-CA" sz="3200" u="sng" dirty="0">
                <a:latin typeface="Palatino Linotype" pitchFamily="18" charset="0"/>
                <a:cs typeface="+mn-cs"/>
              </a:rPr>
              <a:t>graisses</a:t>
            </a:r>
            <a:r>
              <a:rPr lang="fr-CA" sz="3200" dirty="0">
                <a:latin typeface="Palatino Linotype" pitchFamily="18" charset="0"/>
                <a:cs typeface="+mn-cs"/>
              </a:rPr>
              <a:t> des </a:t>
            </a:r>
            <a:r>
              <a:rPr lang="fr-CA" sz="3200" dirty="0" smtClean="0">
                <a:latin typeface="Palatino Linotype" pitchFamily="18" charset="0"/>
                <a:cs typeface="+mn-cs"/>
              </a:rPr>
              <a:t>réserves</a:t>
            </a:r>
            <a:endParaRPr lang="fr-CA" sz="3200" dirty="0">
              <a:latin typeface="Palatino Linotype" pitchFamily="18" charset="0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7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48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748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533400"/>
            <a:ext cx="8037513" cy="10937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>
                <a:latin typeface="Palatino Linotype" pitchFamily="18" charset="0"/>
              </a:rPr>
              <a:t>Le système de réponse au </a:t>
            </a:r>
            <a:r>
              <a:rPr lang="fr-CA" altLang="en-US" sz="4000" dirty="0" smtClean="0">
                <a:latin typeface="Palatino Linotype" pitchFamily="18" charset="0"/>
              </a:rPr>
              <a:t>stress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2 </a:t>
            </a:r>
            <a:r>
              <a:rPr lang="fr-CA" altLang="en-US" sz="4000" dirty="0" err="1" smtClean="0">
                <a:solidFill>
                  <a:srgbClr val="FF0000"/>
                </a:solidFill>
                <a:latin typeface="Palatino Linotype" pitchFamily="18" charset="0"/>
              </a:rPr>
              <a:t>ième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 circuit identifié après Canon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41988" name="Picture 6" descr="Adrenal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618211" y="3109119"/>
            <a:ext cx="1716578" cy="2057400"/>
          </a:xfrm>
        </p:spPr>
      </p:pic>
      <p:pic>
        <p:nvPicPr>
          <p:cNvPr id="41986" name="Picture 8" descr="figure-39-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330856" y="1828800"/>
            <a:ext cx="3813144" cy="4433888"/>
          </a:xfrm>
          <a:noFill/>
        </p:spPr>
      </p:pic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4959BA-5A02-447D-9981-6A9F0133C90D}" type="slidenum">
              <a:rPr lang="fr-CA"/>
              <a:pPr>
                <a:defRPr/>
              </a:pPr>
              <a:t>18</a:t>
            </a:fld>
            <a:endParaRPr lang="fr-CA"/>
          </a:p>
        </p:txBody>
      </p:sp>
      <p:sp>
        <p:nvSpPr>
          <p:cNvPr id="732164" name="Rectangle 4"/>
          <p:cNvSpPr>
            <a:spLocks noChangeArrowheads="1"/>
          </p:cNvSpPr>
          <p:nvPr/>
        </p:nvSpPr>
        <p:spPr bwMode="auto">
          <a:xfrm>
            <a:off x="0" y="1905000"/>
            <a:ext cx="4953000" cy="495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defRPr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Réponse 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lente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 </a:t>
            </a:r>
            <a:r>
              <a:rPr lang="fr-CA" sz="2800" dirty="0" smtClean="0">
                <a:latin typeface="Palatino Linotype" pitchFamily="18" charset="0"/>
                <a:cs typeface="+mn-cs"/>
              </a:rPr>
              <a:t>du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cortex</a:t>
            </a:r>
            <a:r>
              <a:rPr lang="fr-CA" sz="2800" dirty="0" smtClean="0">
                <a:latin typeface="Palatino Linotype" pitchFamily="18" charset="0"/>
                <a:cs typeface="+mn-cs"/>
              </a:rPr>
              <a:t> cérébral 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fr-CA" sz="2800" dirty="0" smtClean="0">
                <a:latin typeface="Palatino Linotype" pitchFamily="18" charset="0"/>
                <a:cs typeface="+mn-cs"/>
              </a:rPr>
              <a:t>Via 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L’hypothalamus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et 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	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l’hypophyse</a:t>
            </a:r>
            <a:endParaRPr lang="fr-CA" sz="2800" b="1" dirty="0">
              <a:solidFill>
                <a:schemeClr val="accent1"/>
              </a:solidFill>
              <a:latin typeface="Palatino Linotype" pitchFamily="18" charset="0"/>
              <a:cs typeface="+mn-cs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endParaRPr lang="fr-CA" sz="2800" dirty="0">
              <a:latin typeface="Palatino Linotype" pitchFamily="18" charset="0"/>
              <a:cs typeface="+mn-cs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  <a:defRPr/>
            </a:pPr>
            <a:r>
              <a:rPr lang="fr-CA" sz="2800" dirty="0" smtClean="0">
                <a:latin typeface="Palatino Linotype" pitchFamily="18" charset="0"/>
                <a:cs typeface="+mn-cs"/>
              </a:rPr>
              <a:t>Libération d’hormone de stress de type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 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glucocorticoïde</a:t>
            </a:r>
            <a:r>
              <a:rPr lang="fr-CA" sz="2800" b="1" dirty="0" smtClean="0">
                <a:solidFill>
                  <a:schemeClr val="accent1"/>
                </a:solidFill>
                <a:latin typeface="Palatino Linotype" pitchFamily="18" charset="0"/>
                <a:cs typeface="+mn-cs"/>
              </a:rPr>
              <a:t> </a:t>
            </a:r>
            <a:r>
              <a:rPr lang="fr-CA" sz="2800" dirty="0" smtClean="0">
                <a:latin typeface="Palatino Linotype" pitchFamily="18" charset="0"/>
                <a:cs typeface="+mn-cs"/>
              </a:rPr>
              <a:t>(cortisol)</a:t>
            </a:r>
            <a:endParaRPr lang="fr-CA" sz="2800" b="1" dirty="0">
              <a:solidFill>
                <a:schemeClr val="accent1"/>
              </a:solidFill>
              <a:latin typeface="Palatino Linotype" pitchFamily="18" charset="0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609600"/>
            <a:ext cx="8037512" cy="10937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3600" dirty="0" smtClean="0">
                <a:latin typeface="Palatino Linotype" pitchFamily="18" charset="0"/>
              </a:rPr>
              <a:t>Réponse au stress: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Syndrome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général d’adaptation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44036" name="Picture 9" descr="MyersPsy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3136900"/>
            <a:ext cx="8128000" cy="372110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DDA89-59FB-46FF-8E4F-2ABB14110977}" type="slidenum">
              <a:rPr lang="fr-CA"/>
              <a:pPr>
                <a:defRPr/>
              </a:pPr>
              <a:t>19</a:t>
            </a:fld>
            <a:endParaRPr lang="fr-CA"/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0" y="1828800"/>
            <a:ext cx="89154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2800" dirty="0">
                <a:latin typeface="Palatino Linotype" pitchFamily="18" charset="0"/>
              </a:rPr>
              <a:t>D'après </a:t>
            </a:r>
            <a:r>
              <a:rPr lang="fr-CA" sz="2800" b="1" dirty="0">
                <a:solidFill>
                  <a:schemeClr val="accent1"/>
                </a:solidFill>
                <a:latin typeface="Palatino Linotype" pitchFamily="18" charset="0"/>
              </a:rPr>
              <a:t>Selye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, </a:t>
            </a:r>
            <a:r>
              <a:rPr lang="fr-CA" sz="2800" dirty="0">
                <a:latin typeface="Palatino Linotype" pitchFamily="18" charset="0"/>
              </a:rPr>
              <a:t>il n’existe qu’une réaction non-spécifique du corps à des atteintes de toutes sortes. </a:t>
            </a:r>
            <a:endParaRPr lang="fr-CA" sz="2800" dirty="0" smtClean="0">
              <a:latin typeface="Palatino Linotype" pitchFamily="18" charset="0"/>
            </a:endParaRPr>
          </a:p>
          <a:p>
            <a:pPr algn="ctr"/>
            <a:r>
              <a:rPr lang="fr-CA" sz="2800" dirty="0" smtClean="0">
                <a:latin typeface="Palatino Linotype" pitchFamily="18" charset="0"/>
              </a:rPr>
              <a:t>Le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SGA</a:t>
            </a:r>
            <a:r>
              <a:rPr lang="fr-CA" sz="2800" dirty="0">
                <a:latin typeface="Palatino Linotype" pitchFamily="18" charset="0"/>
              </a:rPr>
              <a:t> est composé de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trois étapes</a:t>
            </a:r>
            <a:endParaRPr lang="en-US" sz="2800" b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44037" name="Text Box 11"/>
          <p:cNvSpPr txBox="1">
            <a:spLocks noChangeArrowheads="1"/>
          </p:cNvSpPr>
          <p:nvPr/>
        </p:nvSpPr>
        <p:spPr bwMode="auto">
          <a:xfrm rot="-5400000">
            <a:off x="-305594" y="5182394"/>
            <a:ext cx="17700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EPA/ Yuri Kochetkov/ Landov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62400" y="6324600"/>
            <a:ext cx="13716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2400" dirty="0" err="1" smtClean="0"/>
              <a:t>Alarme</a:t>
            </a:r>
            <a:endParaRPr lang="en-CA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410200" y="6396335"/>
            <a:ext cx="170912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2400" dirty="0" smtClean="0"/>
              <a:t>Résistance</a:t>
            </a:r>
            <a:endParaRPr lang="en-CA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162800" y="6324600"/>
            <a:ext cx="204031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2400" dirty="0" err="1" smtClean="0"/>
              <a:t>Épuisement</a:t>
            </a:r>
            <a:endParaRPr lang="en-CA" sz="2400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6096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Stress et maladie: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Stress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et causes de décès</a:t>
            </a:r>
          </a:p>
        </p:txBody>
      </p:sp>
      <p:sp>
        <p:nvSpPr>
          <p:cNvPr id="719875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28600" y="2057400"/>
            <a:ext cx="8077200" cy="12192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r-CA" sz="2800" dirty="0">
                <a:latin typeface="Palatino Linotype" pitchFamily="18" charset="0"/>
              </a:rPr>
              <a:t>Un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stress prolongé </a:t>
            </a:r>
            <a:r>
              <a:rPr lang="fr-CA" sz="2800" dirty="0">
                <a:latin typeface="Palatino Linotype" pitchFamily="18" charset="0"/>
              </a:rPr>
              <a:t>accompagné de</a:t>
            </a:r>
            <a:r>
              <a:rPr lang="fr-CA" sz="2800" b="1" dirty="0">
                <a:latin typeface="Palatino Linotype" pitchFamily="18" charset="0"/>
              </a:rPr>
              <a:t>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mauvaises habitudes de vie</a:t>
            </a:r>
            <a:r>
              <a:rPr lang="fr-CA" sz="2800" dirty="0">
                <a:latin typeface="Palatino Linotype" pitchFamily="18" charset="0"/>
              </a:rPr>
              <a:t> peut augmenter notre risque de devenir </a:t>
            </a:r>
            <a:r>
              <a:rPr lang="fr-CA" sz="2800" dirty="0" smtClean="0">
                <a:latin typeface="Palatino Linotype" pitchFamily="18" charset="0"/>
              </a:rPr>
              <a:t>victime: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719884" name="Rectangle 12"/>
          <p:cNvSpPr>
            <a:spLocks noGrp="1" noRot="1" noChangeArrowheads="1"/>
          </p:cNvSpPr>
          <p:nvPr>
            <p:ph sz="quarter" idx="2"/>
          </p:nvPr>
        </p:nvSpPr>
        <p:spPr>
          <a:xfrm>
            <a:off x="228600" y="3429000"/>
            <a:ext cx="4191000" cy="3124200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fr-CA" sz="2800" dirty="0">
                <a:latin typeface="Palatino Linotype" pitchFamily="18" charset="0"/>
              </a:rPr>
              <a:t>Maladies cardiaques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fr-CA" sz="2800" dirty="0">
                <a:latin typeface="Palatino Linotype" pitchFamily="18" charset="0"/>
              </a:rPr>
              <a:t>Cancers 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fr-CA" sz="2800" dirty="0">
                <a:latin typeface="Palatino Linotype" pitchFamily="18" charset="0"/>
              </a:rPr>
              <a:t>Accidents vasculaires </a:t>
            </a:r>
          </a:p>
          <a:p>
            <a:pPr eaLnBrk="1" hangingPunct="1">
              <a:buNone/>
              <a:defRPr/>
            </a:pPr>
            <a:r>
              <a:rPr lang="fr-CA" sz="2800" dirty="0" smtClean="0">
                <a:latin typeface="Palatino Linotype" pitchFamily="18" charset="0"/>
              </a:rPr>
              <a:t>   cérébraux</a:t>
            </a:r>
            <a:endParaRPr lang="fr-CA" sz="2800" dirty="0">
              <a:latin typeface="Palatino Linotype" pitchFamily="18" charset="0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fr-CA" sz="2800" dirty="0">
                <a:latin typeface="Palatino Linotype" pitchFamily="18" charset="0"/>
              </a:rPr>
              <a:t>Atteintes pulmonaires</a:t>
            </a:r>
          </a:p>
          <a:p>
            <a:pPr eaLnBrk="1" hangingPunct="1">
              <a:buNone/>
              <a:defRPr/>
            </a:pPr>
            <a:r>
              <a:rPr lang="fr-CA" sz="2800" dirty="0" smtClean="0">
                <a:latin typeface="Palatino Linotype" pitchFamily="18" charset="0"/>
              </a:rPr>
              <a:t>   chroniques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A0C8A9-6AFF-48AF-8525-E6D14C4BDDC1}" type="slidenum">
              <a:rPr lang="fr-CA"/>
              <a:pPr>
                <a:defRPr/>
              </a:pPr>
              <a:t>20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Réponse</a:t>
            </a:r>
            <a:r>
              <a:rPr lang="en-CA" sz="3600" dirty="0" smtClean="0">
                <a:latin typeface="Palatino Linotype" pitchFamily="18" charset="0"/>
              </a:rPr>
              <a:t> au stress: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Homme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vs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femmes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2286000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Les </a:t>
            </a:r>
            <a:r>
              <a:rPr lang="en-CA" sz="3200" dirty="0" err="1" smtClean="0">
                <a:solidFill>
                  <a:schemeClr val="accent1"/>
                </a:solidFill>
                <a:latin typeface="Palatino Linotype" pitchFamily="18" charset="0"/>
              </a:rPr>
              <a:t>hommes</a:t>
            </a: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Tendance</a:t>
            </a:r>
            <a:r>
              <a:rPr lang="en-CA" sz="3200" dirty="0" smtClean="0">
                <a:latin typeface="Palatino Linotype" pitchFamily="18" charset="0"/>
              </a:rPr>
              <a:t> à se</a:t>
            </a:r>
            <a:r>
              <a:rPr lang="en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retirer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socialement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, se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tourner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vers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l’alcool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ou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devenir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agressifs</a:t>
            </a:r>
            <a:endParaRPr lang="en-CA" sz="32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CA" sz="32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3200" dirty="0" smtClean="0">
                <a:solidFill>
                  <a:schemeClr val="accent1"/>
                </a:solidFill>
                <a:latin typeface="Palatino Linotype" pitchFamily="18" charset="0"/>
              </a:rPr>
              <a:t>Les femmes: </a:t>
            </a:r>
          </a:p>
          <a:p>
            <a:pPr>
              <a:buFont typeface="Wingdings" pitchFamily="2" charset="2"/>
              <a:buChar char="Ø"/>
            </a:pPr>
            <a:r>
              <a:rPr lang="en-CA" sz="3200" dirty="0" smtClean="0">
                <a:latin typeface="Palatino Linotype" pitchFamily="18" charset="0"/>
              </a:rPr>
              <a:t>se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tournent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vers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les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autres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dirty="0" smtClean="0">
                <a:latin typeface="Palatino Linotype" pitchFamily="18" charset="0"/>
              </a:rPr>
              <a:t>pour </a:t>
            </a:r>
            <a:r>
              <a:rPr lang="en-CA" sz="3200" dirty="0" err="1" smtClean="0">
                <a:latin typeface="Palatino Linotype" pitchFamily="18" charset="0"/>
              </a:rPr>
              <a:t>rechercher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ou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apporter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leur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soutien</a:t>
            </a:r>
            <a:endParaRPr lang="en-CA" sz="3200" dirty="0">
              <a:latin typeface="Palatino Linotype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00047C-2658-427B-BCD4-25C6A619E96F}" type="slidenum">
              <a:rPr lang="fr-CA" smtClean="0"/>
              <a:pPr>
                <a:defRPr/>
              </a:pPr>
              <a:t>21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4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572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altLang="en-US" sz="3600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</a:t>
            </a:r>
            <a:endParaRPr lang="fr-CA" sz="3600" dirty="0">
              <a:solidFill>
                <a:schemeClr val="accent2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74342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4800" y="1905000"/>
            <a:ext cx="8291513" cy="4572000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Maladie psychophysiologique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 marL="365760" lvl="1" indent="0">
              <a:buNone/>
            </a:pPr>
            <a:r>
              <a:rPr lang="fr-CA" altLang="en-US" sz="3200" dirty="0" smtClean="0">
                <a:latin typeface="Palatino Linotype" pitchFamily="18" charset="0"/>
              </a:rPr>
              <a:t>Toute maladie </a:t>
            </a:r>
            <a:r>
              <a:rPr lang="fr-CA" altLang="en-US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associée au stress, comme</a:t>
            </a:r>
            <a:r>
              <a:rPr lang="fr-CA" altLang="en-US" sz="3200" b="1" dirty="0" smtClean="0">
                <a:solidFill>
                  <a:schemeClr val="accent1"/>
                </a:solidFill>
                <a:latin typeface="Palatino Linotype" pitchFamily="18" charset="0"/>
              </a:rPr>
              <a:t> l’hypertension et certains maux de tête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0" indent="0" eaLnBrk="1" hangingPunct="1">
              <a:buNone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altLang="en-US" sz="3200" dirty="0" smtClean="0">
                <a:latin typeface="Palatino Linotype" pitchFamily="18" charset="0"/>
              </a:rPr>
              <a:t>Ne pas confondre avec </a:t>
            </a:r>
            <a:r>
              <a:rPr lang="fr-CA" altLang="en-US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L’hypocondrie</a:t>
            </a:r>
            <a:r>
              <a:rPr lang="fr-CA" altLang="en-US" sz="3200" b="1" dirty="0" smtClean="0">
                <a:solidFill>
                  <a:schemeClr val="accent1"/>
                </a:solidFill>
                <a:latin typeface="Palatino Linotype" pitchFamily="18" charset="0"/>
              </a:rPr>
              <a:t>:</a:t>
            </a:r>
          </a:p>
          <a:p>
            <a:pPr marL="365760" lvl="1" indent="0">
              <a:buNone/>
            </a:pPr>
            <a:r>
              <a:rPr lang="fr-CA" altLang="en-US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mauvaise interprétation </a:t>
            </a:r>
            <a:r>
              <a:rPr lang="fr-CA" altLang="en-US" sz="3200" dirty="0" smtClean="0">
                <a:latin typeface="Palatino Linotype" pitchFamily="18" charset="0"/>
              </a:rPr>
              <a:t>des sensations physiques normales, alors considérées comme les symptômes d’une maladie.</a:t>
            </a:r>
            <a:endParaRPr lang="fr-CA" sz="3200" dirty="0" smtClean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7A586F-F892-4201-9048-7EA3DD959D9D}" type="slidenum">
              <a:rPr lang="fr-CA"/>
              <a:pPr>
                <a:defRPr/>
              </a:pPr>
              <a:t>22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609600"/>
            <a:ext cx="8839200" cy="1295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Psycho-</a:t>
            </a:r>
            <a:r>
              <a:rPr lang="fr-CA" altLang="en-US" sz="3600" dirty="0" err="1" smtClean="0">
                <a:solidFill>
                  <a:srgbClr val="FF0000"/>
                </a:solidFill>
                <a:latin typeface="Palatino Linotype" pitchFamily="18" charset="0"/>
              </a:rPr>
              <a:t>neuro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-immunologie</a:t>
            </a:r>
            <a:endParaRPr lang="fr-CA" sz="32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475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28600" y="2057400"/>
            <a:ext cx="8610600" cy="42672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3200" dirty="0" smtClean="0">
                <a:solidFill>
                  <a:srgbClr val="FF0000"/>
                </a:solidFill>
                <a:latin typeface="Palatino Linotype" pitchFamily="18" charset="0"/>
              </a:rPr>
              <a:t>Définition: </a:t>
            </a:r>
          </a:p>
          <a:p>
            <a:pPr marL="365760" lvl="1" indent="0">
              <a:lnSpc>
                <a:spcPct val="90000"/>
              </a:lnSpc>
              <a:buNone/>
              <a:defRPr/>
            </a:pPr>
            <a:r>
              <a:rPr lang="fr-CA" altLang="en-US" sz="3200" dirty="0" smtClean="0">
                <a:latin typeface="Palatino Linotype" pitchFamily="18" charset="0"/>
              </a:rPr>
              <a:t>Étudie comment les processus 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psychologiques</a:t>
            </a:r>
            <a:r>
              <a:rPr lang="fr-CA" altLang="en-US" sz="3200" dirty="0" smtClean="0">
                <a:latin typeface="Palatino Linotype" pitchFamily="18" charset="0"/>
              </a:rPr>
              <a:t>, 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nerveux</a:t>
            </a:r>
            <a:r>
              <a:rPr lang="fr-CA" altLang="en-US" sz="3200" dirty="0" smtClean="0">
                <a:latin typeface="Palatino Linotype" pitchFamily="18" charset="0"/>
              </a:rPr>
              <a:t> et 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endocriniens peuvent affecter notre </a:t>
            </a: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système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immunitaire</a:t>
            </a:r>
            <a:endParaRPr lang="fr-CA" altLang="en-US" sz="32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fr-CA" altLang="en-US" sz="3200" b="1" dirty="0" smtClean="0">
                <a:solidFill>
                  <a:schemeClr val="accent1"/>
                </a:solidFill>
                <a:latin typeface="Palatino Linotype" pitchFamily="18" charset="0"/>
              </a:rPr>
              <a:t>Système immunitaire:  </a:t>
            </a:r>
          </a:p>
          <a:p>
            <a:pPr marL="365760" lvl="1" indent="0">
              <a:lnSpc>
                <a:spcPct val="90000"/>
              </a:lnSpc>
              <a:buNone/>
              <a:defRPr/>
            </a:pPr>
            <a:r>
              <a:rPr lang="fr-CA" altLang="en-US" sz="3200" dirty="0" smtClean="0">
                <a:latin typeface="Palatino Linotype" pitchFamily="18" charset="0"/>
              </a:rPr>
              <a:t>Système de </a:t>
            </a:r>
            <a:r>
              <a:rPr lang="fr-CA" altLang="en-US" sz="3200" b="1" dirty="0" smtClean="0">
                <a:solidFill>
                  <a:schemeClr val="accent1"/>
                </a:solidFill>
                <a:latin typeface="Palatino Linotype" pitchFamily="18" charset="0"/>
              </a:rPr>
              <a:t>surveillance</a:t>
            </a:r>
            <a:r>
              <a:rPr lang="fr-CA" altLang="en-US" sz="3200" dirty="0" smtClean="0">
                <a:latin typeface="Palatino Linotype" pitchFamily="18" charset="0"/>
              </a:rPr>
              <a:t> qui défend l’organisme contre les bactéries, les virus et les </a:t>
            </a:r>
            <a:r>
              <a:rPr lang="fr-CA" altLang="en-US" sz="3200" smtClean="0">
                <a:latin typeface="Palatino Linotype" pitchFamily="18" charset="0"/>
              </a:rPr>
              <a:t>substances étrangères.</a:t>
            </a:r>
            <a:endParaRPr lang="fr-CA" altLang="en-US" sz="3200" b="1" dirty="0" smtClean="0">
              <a:latin typeface="Palatino Linotype" pitchFamily="18" charset="0"/>
            </a:endParaRPr>
          </a:p>
        </p:txBody>
      </p:sp>
      <p:sp>
        <p:nvSpPr>
          <p:cNvPr id="13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B4BCC1-3EBB-475D-AE8A-CB3293652771}" type="slidenum">
              <a:rPr lang="fr-CA"/>
              <a:pPr>
                <a:defRPr/>
              </a:pPr>
              <a:t>23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609600"/>
            <a:ext cx="8839200" cy="1295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Psycho-</a:t>
            </a:r>
            <a:r>
              <a:rPr lang="fr-CA" altLang="en-US" sz="3600" dirty="0" err="1" smtClean="0">
                <a:solidFill>
                  <a:srgbClr val="FF0000"/>
                </a:solidFill>
                <a:latin typeface="Palatino Linotype" pitchFamily="18" charset="0"/>
              </a:rPr>
              <a:t>neuro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-immunologie</a:t>
            </a:r>
            <a:endParaRPr lang="fr-CA" sz="32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475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2362200"/>
            <a:ext cx="8458200" cy="15240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fr-CA" altLang="en-US" sz="3200" dirty="0" smtClean="0">
                <a:latin typeface="Palatino Linotype" pitchFamily="18" charset="0"/>
              </a:rPr>
              <a:t>Deux types de </a:t>
            </a:r>
            <a:r>
              <a:rPr lang="fr-CA" altLang="en-US" sz="3200" b="1" dirty="0" smtClean="0">
                <a:solidFill>
                  <a:schemeClr val="accent1"/>
                </a:solidFill>
                <a:latin typeface="Palatino Linotype" pitchFamily="18" charset="0"/>
              </a:rPr>
              <a:t>globules blancs:</a:t>
            </a: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Lymphocytes</a:t>
            </a:r>
            <a:r>
              <a:rPr lang="fr-CA" altLang="en-US" sz="3200" dirty="0" smtClean="0">
                <a:solidFill>
                  <a:srgbClr val="FF0000"/>
                </a:solidFill>
                <a:latin typeface="Palatino Linotype" pitchFamily="18" charset="0"/>
              </a:rPr>
              <a:t> B </a:t>
            </a:r>
            <a:r>
              <a:rPr lang="fr-CA" altLang="en-US" sz="3200" dirty="0" smtClean="0">
                <a:latin typeface="Palatino Linotype" pitchFamily="18" charset="0"/>
              </a:rPr>
              <a:t>luttent </a:t>
            </a:r>
            <a:r>
              <a:rPr lang="fr-CA" altLang="en-US" sz="3200" dirty="0">
                <a:latin typeface="Palatino Linotype" pitchFamily="18" charset="0"/>
              </a:rPr>
              <a:t>contre les infections </a:t>
            </a:r>
            <a:r>
              <a:rPr lang="fr-CA" altLang="en-US" sz="3200" dirty="0" smtClean="0">
                <a:latin typeface="Palatino Linotype" pitchFamily="18" charset="0"/>
              </a:rPr>
              <a:t>bactériennes</a:t>
            </a:r>
            <a:endParaRPr lang="fr-CA" altLang="en-US" sz="3200" dirty="0">
              <a:latin typeface="Palatino Linotype" pitchFamily="18" charset="0"/>
            </a:endParaRPr>
          </a:p>
        </p:txBody>
      </p:sp>
      <p:pic>
        <p:nvPicPr>
          <p:cNvPr id="60420" name="Picture 4" descr="Lymphocyte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 t="5759" b="4607"/>
          <a:stretch>
            <a:fillRect/>
          </a:stretch>
        </p:blipFill>
        <p:spPr>
          <a:xfrm>
            <a:off x="1066800" y="4038600"/>
            <a:ext cx="3443288" cy="2514600"/>
          </a:xfrm>
        </p:spPr>
      </p:pic>
      <p:sp>
        <p:nvSpPr>
          <p:cNvPr id="14" name="Content Placeholder 13"/>
          <p:cNvSpPr>
            <a:spLocks noGrp="1"/>
          </p:cNvSpPr>
          <p:nvPr>
            <p:ph sz="quarter" idx="3"/>
          </p:nvPr>
        </p:nvSpPr>
        <p:spPr>
          <a:xfrm>
            <a:off x="3048000" y="4114800"/>
            <a:ext cx="5791200" cy="27432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880110" lvl="1" indent="-514350">
              <a:lnSpc>
                <a:spcPct val="90000"/>
              </a:lnSpc>
              <a:buNone/>
              <a:defRPr/>
            </a:pP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2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.	</a:t>
            </a: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Lymphocytes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3200" dirty="0" smtClean="0">
                <a:solidFill>
                  <a:srgbClr val="FF0000"/>
                </a:solidFill>
                <a:latin typeface="Palatino Linotype" pitchFamily="18" charset="0"/>
              </a:rPr>
              <a:t>T </a:t>
            </a:r>
            <a:r>
              <a:rPr lang="fr-CA" altLang="en-US" sz="3200" dirty="0" smtClean="0">
                <a:latin typeface="Palatino Linotype" pitchFamily="18" charset="0"/>
              </a:rPr>
              <a:t>attaquent les cellules cancéreuses, les virus et les substances étrangères</a:t>
            </a:r>
          </a:p>
          <a:p>
            <a:endParaRPr lang="en-CA" dirty="0"/>
          </a:p>
        </p:txBody>
      </p:sp>
      <p:sp>
        <p:nvSpPr>
          <p:cNvPr id="13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B4BCC1-3EBB-475D-AE8A-CB3293652771}" type="slidenum">
              <a:rPr lang="fr-CA"/>
              <a:pPr>
                <a:defRPr/>
              </a:pPr>
              <a:t>24</a:t>
            </a:fld>
            <a:endParaRPr lang="fr-CA"/>
          </a:p>
        </p:txBody>
      </p:sp>
      <p:sp>
        <p:nvSpPr>
          <p:cNvPr id="60422" name="Text Box 8"/>
          <p:cNvSpPr txBox="1">
            <a:spLocks noChangeArrowheads="1"/>
          </p:cNvSpPr>
          <p:nvPr/>
        </p:nvSpPr>
        <p:spPr bwMode="auto">
          <a:xfrm rot="5400000">
            <a:off x="-505619" y="5230019"/>
            <a:ext cx="25971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dirty="0" err="1">
                <a:latin typeface="Times New Roman" pitchFamily="18" charset="0"/>
              </a:rPr>
              <a:t>Lennart</a:t>
            </a:r>
            <a:r>
              <a:rPr lang="en-US" sz="800" dirty="0">
                <a:latin typeface="Times New Roman" pitchFamily="18" charset="0"/>
              </a:rPr>
              <a:t> Nilsson/ </a:t>
            </a:r>
            <a:r>
              <a:rPr lang="en-US" sz="800" dirty="0" err="1">
                <a:latin typeface="Times New Roman" pitchFamily="18" charset="0"/>
              </a:rPr>
              <a:t>Boehringer</a:t>
            </a:r>
            <a:r>
              <a:rPr lang="en-US" sz="800" dirty="0">
                <a:latin typeface="Times New Roman" pitchFamily="18" charset="0"/>
              </a:rPr>
              <a:t> </a:t>
            </a:r>
            <a:r>
              <a:rPr lang="en-US" sz="800" dirty="0" err="1">
                <a:latin typeface="Times New Roman" pitchFamily="18" charset="0"/>
              </a:rPr>
              <a:t>Ingelhein</a:t>
            </a:r>
            <a:r>
              <a:rPr lang="en-US" sz="800" dirty="0">
                <a:latin typeface="Times New Roman" pitchFamily="18" charset="0"/>
              </a:rPr>
              <a:t> International GmbH</a:t>
            </a:r>
          </a:p>
        </p:txBody>
      </p:sp>
      <p:sp>
        <p:nvSpPr>
          <p:cNvPr id="60423" name="Rectangle 9"/>
          <p:cNvSpPr>
            <a:spLocks noChangeArrowheads="1"/>
          </p:cNvSpPr>
          <p:nvPr/>
        </p:nvSpPr>
        <p:spPr bwMode="auto">
          <a:xfrm>
            <a:off x="1143000" y="4038600"/>
            <a:ext cx="7620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Moelle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osseuse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4" name="Rectangle 11"/>
          <p:cNvSpPr>
            <a:spLocks noChangeArrowheads="1"/>
          </p:cNvSpPr>
          <p:nvPr/>
        </p:nvSpPr>
        <p:spPr bwMode="auto">
          <a:xfrm>
            <a:off x="2133600" y="4038600"/>
            <a:ext cx="7620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T</a:t>
            </a:r>
            <a:r>
              <a:rPr lang="fr-CA" sz="1200" dirty="0" smtClean="0">
                <a:solidFill>
                  <a:srgbClr val="000000"/>
                </a:solidFill>
              </a:rPr>
              <a:t>hymus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5" name="Rectangle 12"/>
          <p:cNvSpPr>
            <a:spLocks noChangeArrowheads="1"/>
          </p:cNvSpPr>
          <p:nvPr/>
        </p:nvSpPr>
        <p:spPr bwMode="auto">
          <a:xfrm>
            <a:off x="990600" y="6172200"/>
            <a:ext cx="8382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Tuent les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bactéries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6" name="Rectangle 13"/>
          <p:cNvSpPr>
            <a:spLocks noChangeArrowheads="1"/>
          </p:cNvSpPr>
          <p:nvPr/>
        </p:nvSpPr>
        <p:spPr bwMode="auto">
          <a:xfrm>
            <a:off x="1905000" y="6096000"/>
            <a:ext cx="1143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Attaquent virus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cellules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cancéreuses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685800"/>
            <a:ext cx="8229600" cy="1371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 Psycho-</a:t>
            </a:r>
            <a:r>
              <a:rPr lang="fr-CA" altLang="en-US" sz="3600" dirty="0" err="1" smtClean="0">
                <a:solidFill>
                  <a:srgbClr val="FF0000"/>
                </a:solidFill>
                <a:latin typeface="Palatino Linotype" pitchFamily="18" charset="0"/>
              </a:rPr>
              <a:t>neuro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-immunologie (suite)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4752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52400" y="2590800"/>
            <a:ext cx="8458200" cy="10668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Macrophages</a:t>
            </a:r>
            <a:r>
              <a:rPr lang="fr-CA" altLang="en-US" sz="28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ingèrent les envahisseurs dangereux</a:t>
            </a:r>
          </a:p>
        </p:txBody>
      </p:sp>
      <p:pic>
        <p:nvPicPr>
          <p:cNvPr id="60420" name="Picture 4" descr="Lymphocyte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 t="5759" b="4607"/>
          <a:stretch>
            <a:fillRect/>
          </a:stretch>
        </p:blipFill>
        <p:spPr>
          <a:xfrm>
            <a:off x="1066800" y="4038600"/>
            <a:ext cx="3443288" cy="2514600"/>
          </a:xfrm>
        </p:spPr>
      </p:pic>
      <p:sp>
        <p:nvSpPr>
          <p:cNvPr id="14" name="Content Placeholder 13"/>
          <p:cNvSpPr>
            <a:spLocks noGrp="1"/>
          </p:cNvSpPr>
          <p:nvPr>
            <p:ph sz="quarter" idx="3"/>
          </p:nvPr>
        </p:nvSpPr>
        <p:spPr>
          <a:xfrm>
            <a:off x="4876800" y="4038600"/>
            <a:ext cx="3962400" cy="25908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Lymphocytes NK </a:t>
            </a:r>
            <a:r>
              <a:rPr lang="fr-CA" altLang="en-US" sz="2800" dirty="0" smtClean="0">
                <a:latin typeface="Palatino Linotype" pitchFamily="18" charset="0"/>
              </a:rPr>
              <a:t>poursuivent les cellules malades</a:t>
            </a:r>
          </a:p>
          <a:p>
            <a:endParaRPr lang="en-CA" dirty="0"/>
          </a:p>
        </p:txBody>
      </p:sp>
      <p:sp>
        <p:nvSpPr>
          <p:cNvPr id="13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B4BCC1-3EBB-475D-AE8A-CB3293652771}" type="slidenum">
              <a:rPr lang="fr-CA"/>
              <a:pPr>
                <a:defRPr/>
              </a:pPr>
              <a:t>25</a:t>
            </a:fld>
            <a:endParaRPr lang="fr-CA"/>
          </a:p>
        </p:txBody>
      </p:sp>
      <p:sp>
        <p:nvSpPr>
          <p:cNvPr id="60422" name="Text Box 8"/>
          <p:cNvSpPr txBox="1">
            <a:spLocks noChangeArrowheads="1"/>
          </p:cNvSpPr>
          <p:nvPr/>
        </p:nvSpPr>
        <p:spPr bwMode="auto">
          <a:xfrm rot="5400000">
            <a:off x="-505619" y="5230019"/>
            <a:ext cx="25971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dirty="0" err="1">
                <a:latin typeface="Times New Roman" pitchFamily="18" charset="0"/>
              </a:rPr>
              <a:t>Lennart</a:t>
            </a:r>
            <a:r>
              <a:rPr lang="en-US" sz="800" dirty="0">
                <a:latin typeface="Times New Roman" pitchFamily="18" charset="0"/>
              </a:rPr>
              <a:t> Nilsson/ </a:t>
            </a:r>
            <a:r>
              <a:rPr lang="en-US" sz="800" dirty="0" err="1">
                <a:latin typeface="Times New Roman" pitchFamily="18" charset="0"/>
              </a:rPr>
              <a:t>Boehringer</a:t>
            </a:r>
            <a:r>
              <a:rPr lang="en-US" sz="800" dirty="0">
                <a:latin typeface="Times New Roman" pitchFamily="18" charset="0"/>
              </a:rPr>
              <a:t> </a:t>
            </a:r>
            <a:r>
              <a:rPr lang="en-US" sz="800" dirty="0" err="1">
                <a:latin typeface="Times New Roman" pitchFamily="18" charset="0"/>
              </a:rPr>
              <a:t>Ingelhein</a:t>
            </a:r>
            <a:r>
              <a:rPr lang="en-US" sz="800" dirty="0">
                <a:latin typeface="Times New Roman" pitchFamily="18" charset="0"/>
              </a:rPr>
              <a:t> International GmbH</a:t>
            </a:r>
          </a:p>
        </p:txBody>
      </p:sp>
      <p:sp>
        <p:nvSpPr>
          <p:cNvPr id="60423" name="Rectangle 9"/>
          <p:cNvSpPr>
            <a:spLocks noChangeArrowheads="1"/>
          </p:cNvSpPr>
          <p:nvPr/>
        </p:nvSpPr>
        <p:spPr bwMode="auto">
          <a:xfrm>
            <a:off x="1143000" y="4038600"/>
            <a:ext cx="7620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Moelle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osseuse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4" name="Rectangle 11"/>
          <p:cNvSpPr>
            <a:spLocks noChangeArrowheads="1"/>
          </p:cNvSpPr>
          <p:nvPr/>
        </p:nvSpPr>
        <p:spPr bwMode="auto">
          <a:xfrm>
            <a:off x="2133600" y="4038600"/>
            <a:ext cx="7620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T</a:t>
            </a:r>
            <a:r>
              <a:rPr lang="fr-CA" sz="1200" dirty="0" smtClean="0">
                <a:solidFill>
                  <a:srgbClr val="000000"/>
                </a:solidFill>
              </a:rPr>
              <a:t>hymus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5" name="Rectangle 12"/>
          <p:cNvSpPr>
            <a:spLocks noChangeArrowheads="1"/>
          </p:cNvSpPr>
          <p:nvPr/>
        </p:nvSpPr>
        <p:spPr bwMode="auto">
          <a:xfrm>
            <a:off x="990600" y="6172200"/>
            <a:ext cx="8382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Tuent les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bactéries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6" name="Rectangle 13"/>
          <p:cNvSpPr>
            <a:spLocks noChangeArrowheads="1"/>
          </p:cNvSpPr>
          <p:nvPr/>
        </p:nvSpPr>
        <p:spPr bwMode="auto">
          <a:xfrm>
            <a:off x="1905000" y="6096000"/>
            <a:ext cx="1143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Attaquent virus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cellules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cancéreuses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7" name="Rectangle 14"/>
          <p:cNvSpPr>
            <a:spLocks noChangeArrowheads="1"/>
          </p:cNvSpPr>
          <p:nvPr/>
        </p:nvSpPr>
        <p:spPr bwMode="auto">
          <a:xfrm>
            <a:off x="3200400" y="6096000"/>
            <a:ext cx="1143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Ingèrent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envahisseurs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dangereux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60428" name="Rectangle 15"/>
          <p:cNvSpPr>
            <a:spLocks noChangeArrowheads="1"/>
          </p:cNvSpPr>
          <p:nvPr/>
        </p:nvSpPr>
        <p:spPr bwMode="auto">
          <a:xfrm>
            <a:off x="3429000" y="4724400"/>
            <a:ext cx="685800" cy="15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dirty="0">
                <a:solidFill>
                  <a:srgbClr val="000000"/>
                </a:solidFill>
              </a:rPr>
              <a:t>macrophage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1600200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03" name="Picture 1" descr="Myers10e_fig_12_25.t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54819"/>
            <a:ext cx="8458200" cy="610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Content Placeholder 2"/>
          <p:cNvSpPr>
            <a:spLocks noGrp="1"/>
          </p:cNvSpPr>
          <p:nvPr>
            <p:ph sz="half" idx="1"/>
          </p:nvPr>
        </p:nvSpPr>
        <p:spPr>
          <a:xfrm>
            <a:off x="206375" y="2292350"/>
            <a:ext cx="2022475" cy="2574925"/>
          </a:xfrm>
        </p:spPr>
        <p:txBody>
          <a:bodyPr/>
          <a:lstStyle/>
          <a:p>
            <a:pPr marL="0" indent="0" eaLnBrk="1" hangingPunct="1">
              <a:lnSpc>
                <a:spcPts val="2600"/>
              </a:lnSpc>
              <a:buFont typeface="Arial" charset="0"/>
              <a:buNone/>
            </a:pPr>
            <a:r>
              <a:rPr lang="en-US" dirty="0" err="1" smtClean="0"/>
              <a:t>Commen</a:t>
            </a:r>
            <a:r>
              <a:rPr lang="en-US" dirty="0" smtClean="0"/>
              <a:t> le </a:t>
            </a:r>
            <a:r>
              <a:rPr lang="en-US" dirty="0" err="1" smtClean="0"/>
              <a:t>système</a:t>
            </a:r>
            <a:r>
              <a:rPr lang="en-US" dirty="0" smtClean="0"/>
              <a:t> </a:t>
            </a:r>
            <a:r>
              <a:rPr lang="en-US" dirty="0" err="1" smtClean="0"/>
              <a:t>immunitaire</a:t>
            </a:r>
            <a:r>
              <a:rPr lang="en-US" dirty="0" smtClean="0"/>
              <a:t> </a:t>
            </a:r>
            <a:r>
              <a:rPr lang="en-US" dirty="0" err="1" smtClean="0"/>
              <a:t>intervient</a:t>
            </a:r>
            <a:r>
              <a:rPr lang="en-US" dirty="0" smtClean="0"/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91000" y="533400"/>
            <a:ext cx="152400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Infection </a:t>
            </a:r>
            <a:r>
              <a:rPr lang="en-CA" sz="1600" dirty="0" err="1" smtClean="0"/>
              <a:t>bactérienne</a:t>
            </a:r>
            <a:r>
              <a:rPr lang="en-CA" sz="1600" dirty="0" smtClean="0"/>
              <a:t>?</a:t>
            </a:r>
            <a:endParaRPr lang="en-CA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4114800" y="1512332"/>
            <a:ext cx="1752600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Cancer, virus </a:t>
            </a:r>
            <a:r>
              <a:rPr lang="en-CA" sz="1600" dirty="0" err="1" smtClean="0"/>
              <a:t>ou</a:t>
            </a:r>
            <a:r>
              <a:rPr lang="en-CA" sz="1600" dirty="0" smtClean="0"/>
              <a:t> substance </a:t>
            </a:r>
            <a:r>
              <a:rPr lang="en-CA" sz="1600" dirty="0" err="1" smtClean="0"/>
              <a:t>étrangère</a:t>
            </a:r>
            <a:r>
              <a:rPr lang="en-CA" sz="1600" dirty="0" smtClean="0"/>
              <a:t>?</a:t>
            </a:r>
            <a:endParaRPr lang="en-CA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038600" y="2667000"/>
            <a:ext cx="1905000" cy="110799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1600" dirty="0" err="1" smtClean="0"/>
              <a:t>Autre</a:t>
            </a:r>
            <a:r>
              <a:rPr lang="en-CA" sz="1600" dirty="0" smtClean="0"/>
              <a:t> substance </a:t>
            </a:r>
            <a:r>
              <a:rPr lang="en-CA" sz="1600" dirty="0" err="1" smtClean="0"/>
              <a:t>étrangère</a:t>
            </a:r>
            <a:r>
              <a:rPr lang="en-CA" sz="1600" dirty="0" smtClean="0"/>
              <a:t> </a:t>
            </a:r>
            <a:r>
              <a:rPr lang="en-CA" sz="1600" dirty="0" err="1" smtClean="0"/>
              <a:t>ou</a:t>
            </a:r>
            <a:r>
              <a:rPr lang="en-CA" sz="1600" dirty="0" smtClean="0"/>
              <a:t> cellules </a:t>
            </a:r>
            <a:r>
              <a:rPr lang="en-CA" sz="1600" dirty="0" err="1" smtClean="0"/>
              <a:t>usées</a:t>
            </a:r>
            <a:r>
              <a:rPr lang="en-CA" sz="1600" dirty="0" smtClean="0"/>
              <a:t>?</a:t>
            </a:r>
          </a:p>
          <a:p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4114800" y="3810000"/>
            <a:ext cx="1752600" cy="132343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Cellules </a:t>
            </a:r>
            <a:r>
              <a:rPr lang="en-CA" sz="1600" dirty="0" err="1" smtClean="0"/>
              <a:t>malades</a:t>
            </a:r>
            <a:r>
              <a:rPr lang="en-CA" sz="1600" dirty="0" smtClean="0"/>
              <a:t> (ex: </a:t>
            </a:r>
            <a:r>
              <a:rPr lang="en-CA" sz="1600" dirty="0" err="1" smtClean="0"/>
              <a:t>infectées</a:t>
            </a:r>
            <a:r>
              <a:rPr lang="en-CA" sz="1600" dirty="0" smtClean="0"/>
              <a:t> par virus </a:t>
            </a:r>
            <a:r>
              <a:rPr lang="en-CA" sz="1600" dirty="0" err="1" smtClean="0"/>
              <a:t>ou</a:t>
            </a:r>
            <a:r>
              <a:rPr lang="en-CA" sz="1600" dirty="0" smtClean="0"/>
              <a:t> cancer) </a:t>
            </a:r>
            <a:r>
              <a:rPr lang="en-CA" sz="1600" dirty="0" err="1" smtClean="0"/>
              <a:t>que</a:t>
            </a:r>
            <a:r>
              <a:rPr lang="en-CA" sz="1600" dirty="0" smtClean="0"/>
              <a:t> </a:t>
            </a:r>
            <a:r>
              <a:rPr lang="en-CA" sz="1600" dirty="0" err="1" smtClean="0"/>
              <a:t>l’on</a:t>
            </a:r>
            <a:r>
              <a:rPr lang="en-CA" sz="1600" dirty="0" smtClean="0"/>
              <a:t> </a:t>
            </a:r>
            <a:r>
              <a:rPr lang="en-CA" sz="1600" dirty="0" err="1" smtClean="0"/>
              <a:t>doit</a:t>
            </a:r>
            <a:r>
              <a:rPr lang="en-CA" sz="1600" dirty="0" smtClean="0"/>
              <a:t> </a:t>
            </a:r>
            <a:r>
              <a:rPr lang="en-CA" sz="1600" dirty="0" err="1" smtClean="0"/>
              <a:t>éliminer</a:t>
            </a:r>
            <a:r>
              <a:rPr lang="en-CA" sz="1600" dirty="0" smtClean="0"/>
              <a:t>?</a:t>
            </a:r>
            <a:endParaRPr lang="en-CA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6324600" y="533400"/>
            <a:ext cx="271523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dirty="0" err="1" smtClean="0"/>
              <a:t>Envoie</a:t>
            </a:r>
            <a:r>
              <a:rPr lang="en-CA" dirty="0" smtClean="0"/>
              <a:t>    Lymphocytes B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6324600" y="838200"/>
            <a:ext cx="1371600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                  </a:t>
            </a:r>
          </a:p>
          <a:p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6324601" y="2057400"/>
            <a:ext cx="281940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Envoie</a:t>
            </a:r>
            <a:r>
              <a:rPr lang="en-CA" dirty="0" smtClean="0"/>
              <a:t>    Lymphocytes T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6400800" y="2362200"/>
            <a:ext cx="1371600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                  </a:t>
            </a:r>
          </a:p>
          <a:p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6324600" y="3505200"/>
            <a:ext cx="281940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Envoie</a:t>
            </a:r>
            <a:r>
              <a:rPr lang="en-CA" dirty="0" smtClean="0"/>
              <a:t>    Macrophages</a:t>
            </a:r>
            <a:endParaRPr lang="en-CA" dirty="0"/>
          </a:p>
        </p:txBody>
      </p:sp>
      <p:sp>
        <p:nvSpPr>
          <p:cNvPr id="14" name="TextBox 13"/>
          <p:cNvSpPr txBox="1"/>
          <p:nvPr/>
        </p:nvSpPr>
        <p:spPr>
          <a:xfrm>
            <a:off x="6324600" y="3810000"/>
            <a:ext cx="1524000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                  </a:t>
            </a:r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4191000" y="5557439"/>
            <a:ext cx="3200400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Envoie</a:t>
            </a:r>
            <a:r>
              <a:rPr lang="en-CA" dirty="0" smtClean="0"/>
              <a:t>   Natural Killer                                     (NK)</a:t>
            </a:r>
            <a:endParaRPr lang="en-CA" dirty="0"/>
          </a:p>
        </p:txBody>
      </p:sp>
      <p:sp>
        <p:nvSpPr>
          <p:cNvPr id="16" name="TextBox 15"/>
          <p:cNvSpPr txBox="1"/>
          <p:nvPr/>
        </p:nvSpPr>
        <p:spPr>
          <a:xfrm>
            <a:off x="609600" y="1122165"/>
            <a:ext cx="108234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dirty="0" err="1" smtClean="0"/>
              <a:t>Intrus</a:t>
            </a:r>
            <a:r>
              <a:rPr lang="en-CA" dirty="0" smtClean="0"/>
              <a:t>     </a:t>
            </a:r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0" y="990600"/>
            <a:ext cx="8686800" cy="1505712"/>
          </a:xfrm>
        </p:spPr>
        <p:txBody>
          <a:bodyPr>
            <a:noAutofit/>
          </a:bodyPr>
          <a:lstStyle/>
          <a:p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maladies:   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L’impact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du stress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sur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le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système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immunitaire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61F779-013E-4E44-B829-7725EF815AC1}" type="slidenum">
              <a:rPr lang="fr-CA" smtClean="0"/>
              <a:pPr>
                <a:defRPr/>
              </a:pPr>
              <a:t>27</a:t>
            </a:fld>
            <a:endParaRPr lang="fr-CA"/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381000" y="2514600"/>
            <a:ext cx="8458200" cy="4191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fr-C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  <a:p>
            <a:pPr marL="514350" indent="-51435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defRPr/>
            </a:pP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L’âge</a:t>
            </a:r>
            <a:r>
              <a:rPr lang="fr-CA" altLang="en-US" sz="3200" dirty="0" smtClean="0">
                <a:latin typeface="Palatino Linotype" pitchFamily="18" charset="0"/>
              </a:rPr>
              <a:t>, 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l’hérédité</a:t>
            </a:r>
            <a:r>
              <a:rPr lang="fr-CA" altLang="en-US" sz="3200" dirty="0" smtClean="0">
                <a:latin typeface="Palatino Linotype" pitchFamily="18" charset="0"/>
              </a:rPr>
              <a:t> et la 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température</a:t>
            </a:r>
            <a:r>
              <a:rPr lang="fr-CA" altLang="en-US" sz="3200" dirty="0" smtClean="0">
                <a:latin typeface="Palatino Linotype" pitchFamily="18" charset="0"/>
              </a:rPr>
              <a:t> du corps affectent notre système immunitaire…</a:t>
            </a:r>
          </a:p>
          <a:p>
            <a:pPr marL="514350" indent="-51435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defRPr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fr-CA" altLang="en-US" sz="3200" dirty="0" smtClean="0">
                <a:latin typeface="Palatino Linotype" pitchFamily="18" charset="0"/>
              </a:rPr>
              <a:t>MAIS Aussi:</a:t>
            </a:r>
          </a:p>
          <a:p>
            <a:pPr marL="514350" indent="-51435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fr-CA" altLang="en-US" sz="3200" dirty="0" smtClean="0">
                <a:latin typeface="Palatino Linotype" pitchFamily="18" charset="0"/>
              </a:rPr>
              <a:t>- Le stress détourne l’énergie vers les muscles et le cerveau nous rendant plus vulnérables aux maladies </a:t>
            </a:r>
          </a:p>
          <a:p>
            <a:pPr marL="514350" indent="-51435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defRPr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endParaRPr kumimoji="0" lang="fr-C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4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304800"/>
            <a:ext cx="8037512" cy="16271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sz="3600" dirty="0" err="1" smtClean="0">
                <a:latin typeface="Palatino Linotype" pitchFamily="18" charset="0"/>
              </a:rPr>
              <a:t>L’impact</a:t>
            </a:r>
            <a:r>
              <a:rPr lang="en-CA" sz="3600" dirty="0" smtClean="0">
                <a:latin typeface="Palatino Linotype" pitchFamily="18" charset="0"/>
              </a:rPr>
              <a:t> du stress </a:t>
            </a:r>
            <a:r>
              <a:rPr lang="en-CA" sz="3600" dirty="0" err="1" smtClean="0">
                <a:latin typeface="Palatino Linotype" pitchFamily="18" charset="0"/>
              </a:rPr>
              <a:t>sur</a:t>
            </a:r>
            <a:r>
              <a:rPr lang="en-CA" sz="3600" dirty="0" smtClean="0">
                <a:latin typeface="Palatino Linotype" pitchFamily="18" charset="0"/>
              </a:rPr>
              <a:t> le </a:t>
            </a:r>
            <a:r>
              <a:rPr lang="en-CA" sz="3600" dirty="0" err="1" smtClean="0">
                <a:latin typeface="Palatino Linotype" pitchFamily="18" charset="0"/>
              </a:rPr>
              <a:t>système</a:t>
            </a:r>
            <a:r>
              <a:rPr lang="en-CA" sz="3600" dirty="0" smtClean="0">
                <a:latin typeface="Palatino Linotype" pitchFamily="18" charset="0"/>
              </a:rPr>
              <a:t> </a:t>
            </a:r>
            <a:r>
              <a:rPr lang="en-CA" sz="3600" dirty="0" err="1" smtClean="0">
                <a:latin typeface="Palatino Linotype" pitchFamily="18" charset="0"/>
              </a:rPr>
              <a:t>immunitaire</a:t>
            </a:r>
            <a:r>
              <a:rPr lang="en-CA" sz="3600" dirty="0" smtClean="0">
                <a:latin typeface="Palatino Linotype" pitchFamily="18" charset="0"/>
              </a:rPr>
              <a:t>:  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Stress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et le rhume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45475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81000" y="2057400"/>
            <a:ext cx="8077200" cy="1143000"/>
          </a:xfrm>
        </p:spPr>
        <p:txBody>
          <a:bodyPr/>
          <a:lstStyle/>
          <a:p>
            <a:pPr marL="514350" indent="-514350" eaLnBrk="1" hangingPunct="1">
              <a:buNone/>
              <a:defRPr/>
            </a:pP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</a:rPr>
              <a:t>Vie plus </a:t>
            </a:r>
            <a:r>
              <a:rPr lang="fr-CA" sz="2800" u="sng" dirty="0" smtClean="0">
                <a:solidFill>
                  <a:schemeClr val="accent1"/>
                </a:solidFill>
                <a:latin typeface="Palatino Linotype" pitchFamily="18" charset="0"/>
              </a:rPr>
              <a:t>stressée</a:t>
            </a:r>
            <a:r>
              <a:rPr lang="fr-CA" sz="2800" dirty="0">
                <a:latin typeface="Palatino Linotype" pitchFamily="18" charset="0"/>
              </a:rPr>
              <a:t> </a:t>
            </a:r>
            <a:r>
              <a:rPr lang="fr-CA" sz="2800" dirty="0" smtClean="0">
                <a:latin typeface="Palatino Linotype" pitchFamily="18" charset="0"/>
              </a:rPr>
              <a:t>= </a:t>
            </a:r>
            <a:r>
              <a:rPr lang="fr-CA" sz="2800" dirty="0">
                <a:latin typeface="Palatino Linotype" pitchFamily="18" charset="0"/>
              </a:rPr>
              <a:t>plus vulnérable lorsque exposé </a:t>
            </a:r>
            <a:r>
              <a:rPr lang="fr-CA" sz="2800" dirty="0" smtClean="0">
                <a:latin typeface="Palatino Linotype" pitchFamily="18" charset="0"/>
              </a:rPr>
              <a:t>			au </a:t>
            </a:r>
            <a:r>
              <a:rPr lang="fr-CA" sz="2800" dirty="0">
                <a:latin typeface="Palatino Linotype" pitchFamily="18" charset="0"/>
              </a:rPr>
              <a:t>virus du rhume</a:t>
            </a:r>
          </a:p>
        </p:txBody>
      </p:sp>
      <p:pic>
        <p:nvPicPr>
          <p:cNvPr id="62468" name="Picture 7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38400" y="2971800"/>
            <a:ext cx="4343400" cy="3368675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97E122-3550-446F-B30B-8319A2592242}" type="slidenum">
              <a:rPr lang="fr-CA"/>
              <a:pPr>
                <a:defRPr/>
              </a:pPr>
              <a:t>28</a:t>
            </a:fld>
            <a:endParaRPr lang="fr-CA"/>
          </a:p>
        </p:txBody>
      </p:sp>
      <p:sp>
        <p:nvSpPr>
          <p:cNvPr id="62469" name="Rectangle 9"/>
          <p:cNvSpPr>
            <a:spLocks noChangeArrowheads="1"/>
          </p:cNvSpPr>
          <p:nvPr/>
        </p:nvSpPr>
        <p:spPr bwMode="auto">
          <a:xfrm>
            <a:off x="1219200" y="3200400"/>
            <a:ext cx="20574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fr-CA" sz="2400" dirty="0">
                <a:solidFill>
                  <a:srgbClr val="000000"/>
                </a:solidFill>
              </a:rPr>
              <a:t>Pourcentage</a:t>
            </a:r>
          </a:p>
          <a:p>
            <a:pPr algn="r"/>
            <a:r>
              <a:rPr lang="fr-CA" sz="2400" dirty="0">
                <a:solidFill>
                  <a:srgbClr val="000000"/>
                </a:solidFill>
              </a:rPr>
              <a:t> ayant </a:t>
            </a:r>
          </a:p>
          <a:p>
            <a:pPr algn="r"/>
            <a:r>
              <a:rPr lang="fr-CA" sz="2400" dirty="0">
                <a:solidFill>
                  <a:srgbClr val="000000"/>
                </a:solidFill>
              </a:rPr>
              <a:t>un rhume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62470" name="Rectangle 10"/>
          <p:cNvSpPr>
            <a:spLocks noChangeArrowheads="1"/>
          </p:cNvSpPr>
          <p:nvPr/>
        </p:nvSpPr>
        <p:spPr bwMode="auto">
          <a:xfrm>
            <a:off x="2819400" y="6172200"/>
            <a:ext cx="426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2400" dirty="0">
                <a:solidFill>
                  <a:srgbClr val="000000"/>
                </a:solidFill>
              </a:rPr>
              <a:t>Indice de stress psychologique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762000"/>
            <a:ext cx="8037512" cy="10937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sz="4000" dirty="0" err="1" smtClean="0">
                <a:latin typeface="Palatino Linotype" pitchFamily="18" charset="0"/>
              </a:rPr>
              <a:t>L’impact</a:t>
            </a:r>
            <a:r>
              <a:rPr lang="en-CA" sz="4000" dirty="0" smtClean="0">
                <a:latin typeface="Palatino Linotype" pitchFamily="18" charset="0"/>
              </a:rPr>
              <a:t> du stress </a:t>
            </a:r>
            <a:r>
              <a:rPr lang="en-CA" sz="4000" dirty="0" err="1" smtClean="0">
                <a:latin typeface="Palatino Linotype" pitchFamily="18" charset="0"/>
              </a:rPr>
              <a:t>sur</a:t>
            </a:r>
            <a:r>
              <a:rPr lang="en-CA" sz="4000" dirty="0" smtClean="0">
                <a:latin typeface="Palatino Linotype" pitchFamily="18" charset="0"/>
              </a:rPr>
              <a:t> le </a:t>
            </a:r>
            <a:r>
              <a:rPr lang="en-CA" sz="4000" dirty="0" err="1" smtClean="0">
                <a:latin typeface="Palatino Linotype" pitchFamily="18" charset="0"/>
              </a:rPr>
              <a:t>système</a:t>
            </a:r>
            <a:r>
              <a:rPr lang="en-CA" sz="4000" dirty="0" smtClean="0">
                <a:latin typeface="Palatino Linotype" pitchFamily="18" charset="0"/>
              </a:rPr>
              <a:t> </a:t>
            </a:r>
            <a:r>
              <a:rPr lang="en-CA" sz="4000" dirty="0" err="1" smtClean="0">
                <a:latin typeface="Palatino Linotype" pitchFamily="18" charset="0"/>
              </a:rPr>
              <a:t>immunitaire</a:t>
            </a:r>
            <a:r>
              <a:rPr lang="en-CA" sz="4000" dirty="0" smtClean="0">
                <a:latin typeface="Palatino Linotype" pitchFamily="18" charset="0"/>
              </a:rPr>
              <a:t>:  </a:t>
            </a:r>
            <a:r>
              <a:rPr lang="en-US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Stress </a:t>
            </a:r>
            <a:r>
              <a:rPr lang="en-US" altLang="en-US" sz="4000" dirty="0">
                <a:solidFill>
                  <a:srgbClr val="FF0000"/>
                </a:solidFill>
                <a:latin typeface="Palatino Linotype" pitchFamily="18" charset="0"/>
              </a:rPr>
              <a:t>et SIDA</a:t>
            </a:r>
            <a:endParaRPr lang="en-US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4957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81000" y="2057400"/>
            <a:ext cx="8077200" cy="1219200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Le stress et les émotions négatives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contribuent à la progression</a:t>
            </a:r>
            <a:r>
              <a:rPr lang="fr-CA" altLang="en-US" sz="2800" b="1" dirty="0">
                <a:latin typeface="Palatino Linotype" pitchFamily="18" charset="0"/>
              </a:rPr>
              <a:t> </a:t>
            </a:r>
            <a:r>
              <a:rPr lang="fr-CA" altLang="en-US" sz="2800" dirty="0">
                <a:latin typeface="Palatino Linotype" pitchFamily="18" charset="0"/>
              </a:rPr>
              <a:t>du VIH et à l’apparition du SIDA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33CD4-ACB5-45B8-8ECC-0D0FE54711A5}" type="slidenum">
              <a:rPr lang="fr-CA"/>
              <a:pPr>
                <a:defRPr/>
              </a:pPr>
              <a:t>29</a:t>
            </a:fld>
            <a:endParaRPr lang="fr-CA"/>
          </a:p>
        </p:txBody>
      </p:sp>
      <p:sp>
        <p:nvSpPr>
          <p:cNvPr id="64517" name="Text Box 8"/>
          <p:cNvSpPr txBox="1">
            <a:spLocks noChangeArrowheads="1"/>
          </p:cNvSpPr>
          <p:nvPr/>
        </p:nvSpPr>
        <p:spPr bwMode="auto">
          <a:xfrm rot="5400000">
            <a:off x="6356350" y="5835650"/>
            <a:ext cx="12477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UNAIDS/ G. Pirozzi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6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762000"/>
            <a:ext cx="8037512" cy="10937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sz="4000" dirty="0" err="1" smtClean="0">
                <a:latin typeface="Palatino Linotype" pitchFamily="18" charset="0"/>
              </a:rPr>
              <a:t>L’impact</a:t>
            </a:r>
            <a:r>
              <a:rPr lang="en-CA" sz="4000" dirty="0" smtClean="0">
                <a:latin typeface="Palatino Linotype" pitchFamily="18" charset="0"/>
              </a:rPr>
              <a:t> du stress </a:t>
            </a:r>
            <a:r>
              <a:rPr lang="en-CA" sz="4000" dirty="0" err="1" smtClean="0">
                <a:latin typeface="Palatino Linotype" pitchFamily="18" charset="0"/>
              </a:rPr>
              <a:t>sur</a:t>
            </a:r>
            <a:r>
              <a:rPr lang="en-CA" sz="4000" dirty="0" smtClean="0">
                <a:latin typeface="Palatino Linotype" pitchFamily="18" charset="0"/>
              </a:rPr>
              <a:t> le </a:t>
            </a:r>
            <a:r>
              <a:rPr lang="en-CA" sz="4000" dirty="0" err="1" smtClean="0">
                <a:latin typeface="Palatino Linotype" pitchFamily="18" charset="0"/>
              </a:rPr>
              <a:t>système</a:t>
            </a:r>
            <a:r>
              <a:rPr lang="en-CA" sz="4000" dirty="0" smtClean="0">
                <a:latin typeface="Palatino Linotype" pitchFamily="18" charset="0"/>
              </a:rPr>
              <a:t> </a:t>
            </a:r>
            <a:r>
              <a:rPr lang="en-CA" sz="4000" dirty="0" err="1" smtClean="0">
                <a:latin typeface="Palatino Linotype" pitchFamily="18" charset="0"/>
              </a:rPr>
              <a:t>immunitaire</a:t>
            </a:r>
            <a:r>
              <a:rPr lang="en-CA" sz="4000" dirty="0" smtClean="0">
                <a:latin typeface="Palatino Linotype" pitchFamily="18" charset="0"/>
              </a:rPr>
              <a:t>: </a:t>
            </a:r>
            <a:r>
              <a:rPr lang="en-US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Stress </a:t>
            </a:r>
            <a:r>
              <a:rPr lang="en-US" altLang="en-US" sz="4000" dirty="0">
                <a:solidFill>
                  <a:srgbClr val="FF0000"/>
                </a:solidFill>
                <a:latin typeface="Palatino Linotype" pitchFamily="18" charset="0"/>
              </a:rPr>
              <a:t>et cancer</a:t>
            </a:r>
            <a:endParaRPr lang="en-US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5264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3400" y="2133600"/>
            <a:ext cx="8077200" cy="43434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en-US" altLang="en-US" sz="2800" dirty="0">
                <a:latin typeface="Palatino Linotype" pitchFamily="18" charset="0"/>
              </a:rPr>
              <a:t> </a:t>
            </a:r>
            <a:r>
              <a:rPr lang="fr-CA" altLang="en-US" sz="2800" dirty="0">
                <a:latin typeface="Palatino Linotype" pitchFamily="18" charset="0"/>
              </a:rPr>
              <a:t>Le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stress ne crée pas </a:t>
            </a:r>
            <a:r>
              <a:rPr lang="fr-CA" altLang="en-US" sz="2800" dirty="0">
                <a:latin typeface="Palatino Linotype" pitchFamily="18" charset="0"/>
              </a:rPr>
              <a:t>les cellules </a:t>
            </a:r>
            <a:r>
              <a:rPr lang="fr-CA" altLang="en-US" sz="2800" dirty="0" smtClean="0">
                <a:latin typeface="Palatino Linotype" pitchFamily="18" charset="0"/>
              </a:rPr>
              <a:t>cancéreuses</a:t>
            </a:r>
          </a:p>
          <a:p>
            <a:pPr marL="0" indent="0" eaLnBrk="1" hangingPunct="1">
              <a:buNone/>
              <a:defRPr/>
            </a:pPr>
            <a:endParaRPr lang="fr-CA" altLang="en-US" sz="2800" dirty="0">
              <a:latin typeface="Palatino Linotype" pitchFamily="18" charset="0"/>
            </a:endParaRPr>
          </a:p>
          <a:p>
            <a:pPr marL="0" indent="0" eaLnBrk="1" hangingPunct="1">
              <a:buFont typeface="Wingdings" pitchFamily="2" charset="2"/>
              <a:buChar char="Ø"/>
              <a:defRPr/>
            </a:pPr>
            <a:r>
              <a:rPr lang="fr-CA" altLang="en-US" sz="2800" dirty="0">
                <a:latin typeface="Palatino Linotype" pitchFamily="18" charset="0"/>
              </a:rPr>
              <a:t> Est-ce qu’il y a un lien entre le stress et le cancer</a:t>
            </a:r>
            <a:r>
              <a:rPr lang="fr-CA" altLang="en-US" sz="2800" dirty="0" smtClean="0">
                <a:latin typeface="Palatino Linotype" pitchFamily="18" charset="0"/>
              </a:rPr>
              <a:t>?</a:t>
            </a:r>
          </a:p>
          <a:p>
            <a:pPr marL="365760" lvl="1" indent="0">
              <a:buFont typeface="Wingdings" pitchFamily="2" charset="2"/>
              <a:buChar char="Ø"/>
              <a:defRPr/>
            </a:pPr>
            <a:r>
              <a:rPr lang="fr-CA" altLang="en-US" dirty="0" smtClean="0">
                <a:latin typeface="Palatino Linotype" pitchFamily="18" charset="0"/>
              </a:rPr>
              <a:t>État sans stress peut aider aux traitements et au système immunitaire donc peut avoir un effet bénéfique. 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644B0-9298-463B-A9D2-1601532F5097}" type="slidenum">
              <a:rPr lang="fr-CA"/>
              <a:pPr>
                <a:defRPr/>
              </a:pPr>
              <a:t>30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0" y="990600"/>
            <a:ext cx="8686800" cy="1505712"/>
          </a:xfrm>
        </p:spPr>
        <p:txBody>
          <a:bodyPr>
            <a:noAutofit/>
          </a:bodyPr>
          <a:lstStyle/>
          <a:p>
            <a: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Stress &amp; vulnérabilité aux maladies:   </a:t>
            </a:r>
            <a:br>
              <a:rPr lang="fr-CA" alt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L’impact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du stress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sur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le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système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immunitaire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61F779-013E-4E44-B829-7725EF815AC1}" type="slidenum">
              <a:rPr lang="fr-CA" smtClean="0"/>
              <a:pPr>
                <a:defRPr/>
              </a:pPr>
              <a:t>31</a:t>
            </a:fld>
            <a:endParaRPr lang="fr-CA"/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381000" y="2667000"/>
            <a:ext cx="8458200" cy="4191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r>
              <a:rPr kumimoji="0" lang="fr-C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DONC: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Le stress ne nous rend pas malade… Il </a:t>
            </a:r>
            <a:r>
              <a:rPr kumimoji="0" lang="fr-CA" sz="3200" b="1" u="sng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modifie</a:t>
            </a: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 le fonctionnement de notre </a:t>
            </a:r>
            <a:r>
              <a:rPr kumimoji="0" lang="fr-CA" sz="3200" b="1" u="sng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système immunitaire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endParaRPr kumimoji="0" lang="fr-CA" sz="3200" b="0" i="1" u="sng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  <a:p>
            <a:pPr marL="365760" marR="0" lvl="1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Moins capable de résister aux infections</a:t>
            </a:r>
          </a:p>
          <a:p>
            <a:pPr marL="365760" marR="0" lvl="1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Char char="Ø"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Plus sujets aux maladies cardiaques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en-C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8163" y="241300"/>
            <a:ext cx="8037512" cy="1093788"/>
          </a:xfrm>
        </p:spPr>
        <p:txBody>
          <a:bodyPr/>
          <a:lstStyle/>
          <a:p>
            <a:pPr eaLnBrk="1" hangingPunct="1">
              <a:defRPr/>
            </a:pPr>
            <a:r>
              <a:rPr lang="fr-CA" altLang="en-US" sz="4000" dirty="0">
                <a:latin typeface="Palatino Linotype" pitchFamily="18" charset="0"/>
              </a:rPr>
              <a:t>Le stress et le cœur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684035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52400" y="1600200"/>
            <a:ext cx="8763000" cy="1981200"/>
          </a:xfrm>
        </p:spPr>
        <p:txBody>
          <a:bodyPr>
            <a:noAutofit/>
          </a:bodyPr>
          <a:lstStyle/>
          <a:p>
            <a:pPr marL="514350" indent="-51435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3200" dirty="0">
                <a:latin typeface="Palatino Linotype" pitchFamily="18" charset="0"/>
              </a:rPr>
              <a:t>Le stress qui </a:t>
            </a:r>
            <a:r>
              <a:rPr lang="fr-CA" altLang="en-US" sz="3200" dirty="0" smtClean="0">
                <a:latin typeface="Palatino Linotype" pitchFamily="18" charset="0"/>
              </a:rPr>
              <a:t>augmente la </a:t>
            </a:r>
            <a:r>
              <a:rPr lang="fr-CA" altLang="en-US" sz="3200" dirty="0">
                <a:latin typeface="Palatino Linotype" pitchFamily="18" charset="0"/>
              </a:rPr>
              <a:t>tension artérielle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fr-CA" altLang="en-US" sz="3200" dirty="0" smtClean="0">
                <a:latin typeface="Palatino Linotype" pitchFamily="18" charset="0"/>
              </a:rPr>
              <a:t>Peut </a:t>
            </a:r>
            <a:r>
              <a:rPr lang="fr-CA" altLang="en-US" sz="3200" dirty="0">
                <a:latin typeface="Palatino Linotype" pitchFamily="18" charset="0"/>
              </a:rPr>
              <a:t>augmenter le risque de </a:t>
            </a:r>
            <a:r>
              <a:rPr lang="fr-CA" altLang="en-US" sz="3200" dirty="0">
                <a:solidFill>
                  <a:srgbClr val="FF0000"/>
                </a:solidFill>
                <a:latin typeface="Palatino Linotype" pitchFamily="18" charset="0"/>
              </a:rPr>
              <a:t>maladie </a:t>
            </a:r>
            <a:r>
              <a:rPr lang="fr-CA" altLang="en-US" sz="3200" dirty="0" smtClean="0">
                <a:solidFill>
                  <a:srgbClr val="FF0000"/>
                </a:solidFill>
                <a:latin typeface="Palatino Linotype" pitchFamily="18" charset="0"/>
              </a:rPr>
              <a:t>coronarienne</a:t>
            </a:r>
            <a:endParaRPr lang="fr-CA" sz="32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52228" name="Picture 4" descr="coratm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90800" y="3810000"/>
            <a:ext cx="4438650" cy="2851150"/>
          </a:xfrm>
        </p:spPr>
      </p:pic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0F92D-2ACC-4483-964B-78DAF96823E0}" type="slidenum">
              <a:rPr lang="fr-CA"/>
              <a:pPr>
                <a:defRPr/>
              </a:pPr>
              <a:t>32</a:t>
            </a:fld>
            <a:endParaRPr lang="fr-CA"/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533400" y="4953000"/>
            <a:ext cx="13065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sz="2000" dirty="0">
                <a:latin typeface="Palatino Linotype" pitchFamily="18" charset="0"/>
              </a:rPr>
              <a:t>Plaques </a:t>
            </a:r>
          </a:p>
          <a:p>
            <a:pPr algn="ctr"/>
            <a:r>
              <a:rPr lang="fr-CA" sz="2000" dirty="0">
                <a:latin typeface="Palatino Linotype" pitchFamily="18" charset="0"/>
              </a:rPr>
              <a:t>adipeuses</a:t>
            </a:r>
          </a:p>
          <a:p>
            <a:pPr algn="ctr"/>
            <a:endParaRPr lang="fr-CA" sz="2000" dirty="0">
              <a:latin typeface="Palatino Linotype" pitchFamily="18" charset="0"/>
            </a:endParaRPr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1828800" y="5638800"/>
            <a:ext cx="1371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7391400" y="5105400"/>
            <a:ext cx="11509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sz="2000" dirty="0">
                <a:latin typeface="Palatino Linotype" pitchFamily="18" charset="0"/>
              </a:rPr>
              <a:t>Artère </a:t>
            </a:r>
          </a:p>
          <a:p>
            <a:pPr algn="ctr"/>
            <a:r>
              <a:rPr lang="fr-CA" sz="2000" dirty="0">
                <a:latin typeface="Palatino Linotype" pitchFamily="18" charset="0"/>
              </a:rPr>
              <a:t>obstruée</a:t>
            </a:r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 flipH="1">
            <a:off x="6553200" y="5486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0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838200"/>
            <a:ext cx="8037512" cy="10937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fr-CA" altLang="en-US" sz="4000" dirty="0" smtClean="0">
                <a:latin typeface="Palatino Linotype" pitchFamily="18" charset="0"/>
              </a:rPr>
              <a:t>Le stress et le cœur: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Les T</a:t>
            </a: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ypes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de personnalité</a:t>
            </a:r>
          </a:p>
        </p:txBody>
      </p:sp>
      <p:sp>
        <p:nvSpPr>
          <p:cNvPr id="68505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52400" y="2133600"/>
            <a:ext cx="8391525" cy="4495800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None/>
              <a:defRPr/>
            </a:pPr>
            <a:r>
              <a:rPr lang="fr-CA" altLang="en-US" sz="3000" b="1" dirty="0">
                <a:solidFill>
                  <a:schemeClr val="accent1"/>
                </a:solidFill>
                <a:latin typeface="Palatino Linotype" pitchFamily="18" charset="0"/>
              </a:rPr>
              <a:t>Type A: </a:t>
            </a:r>
            <a:endParaRPr lang="fr-CA" altLang="en-US" sz="30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514350" indent="-514350" eaLnBrk="1" hangingPunct="1">
              <a:buFont typeface="Wingdings" pitchFamily="2" charset="2"/>
              <a:buChar char="Ø"/>
              <a:defRPr/>
            </a:pP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Compétitifs</a:t>
            </a:r>
            <a:r>
              <a:rPr lang="fr-CA" altLang="en-US" sz="3000" dirty="0">
                <a:latin typeface="Palatino Linotype" pitchFamily="18" charset="0"/>
              </a:rPr>
              <a:t>, verbalement </a:t>
            </a:r>
            <a:r>
              <a:rPr lang="fr-CA" altLang="en-US" sz="3000" b="1" u="sng" dirty="0">
                <a:solidFill>
                  <a:schemeClr val="accent1"/>
                </a:solidFill>
                <a:latin typeface="Palatino Linotype" pitchFamily="18" charset="0"/>
              </a:rPr>
              <a:t>agressifs</a:t>
            </a:r>
            <a:r>
              <a:rPr lang="fr-CA" altLang="en-US" sz="3000" b="1" dirty="0">
                <a:latin typeface="Palatino Linotype" pitchFamily="18" charset="0"/>
              </a:rPr>
              <a:t>, </a:t>
            </a:r>
            <a:r>
              <a:rPr lang="fr-CA" altLang="en-US" sz="3000" b="1" u="sng" dirty="0">
                <a:solidFill>
                  <a:schemeClr val="accent1"/>
                </a:solidFill>
                <a:latin typeface="Palatino Linotype" pitchFamily="18" charset="0"/>
              </a:rPr>
              <a:t>impatients</a:t>
            </a:r>
            <a:r>
              <a:rPr lang="fr-CA" altLang="en-US" sz="3000" dirty="0">
                <a:latin typeface="Palatino Linotype" pitchFamily="18" charset="0"/>
              </a:rPr>
              <a:t>, conduisent brutalement, </a:t>
            </a:r>
            <a:r>
              <a:rPr lang="fr-CA" altLang="en-US" sz="3000" dirty="0" smtClean="0">
                <a:latin typeface="Palatino Linotype" pitchFamily="18" charset="0"/>
              </a:rPr>
              <a:t>impatients, </a:t>
            </a:r>
            <a:r>
              <a:rPr lang="fr-CA" altLang="en-US" sz="3000" dirty="0">
                <a:latin typeface="Palatino Linotype" pitchFamily="18" charset="0"/>
              </a:rPr>
              <a:t>obsédés par le temps et </a:t>
            </a:r>
            <a:r>
              <a:rPr lang="fr-CA" altLang="en-US" sz="3000" dirty="0" smtClean="0">
                <a:latin typeface="Palatino Linotype" pitchFamily="18" charset="0"/>
              </a:rPr>
              <a:t>colériques.</a:t>
            </a:r>
          </a:p>
          <a:p>
            <a:pPr marL="0" indent="0" eaLnBrk="1" hangingPunct="1">
              <a:buFont typeface="Wingdings" pitchFamily="2" charset="2"/>
              <a:buChar char="Ø"/>
              <a:defRPr/>
            </a:pPr>
            <a:endParaRPr lang="fr-CA" altLang="en-US" sz="3000" dirty="0">
              <a:latin typeface="Palatino Linotype" pitchFamily="18" charset="0"/>
            </a:endParaRPr>
          </a:p>
          <a:p>
            <a:pPr marL="0" indent="0" eaLnBrk="1" hangingPunct="1">
              <a:buNone/>
              <a:defRPr/>
            </a:pPr>
            <a:r>
              <a:rPr lang="fr-CA" altLang="en-US" sz="3000" b="1" dirty="0">
                <a:solidFill>
                  <a:schemeClr val="accent1"/>
                </a:solidFill>
                <a:latin typeface="Palatino Linotype" pitchFamily="18" charset="0"/>
              </a:rPr>
              <a:t>Type B: </a:t>
            </a:r>
            <a:endParaRPr lang="fr-CA" altLang="en-US" sz="30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514350" indent="-514350" eaLnBrk="1" hangingPunct="1">
              <a:buFont typeface="Wingdings" pitchFamily="2" charset="2"/>
              <a:buChar char="Ø"/>
              <a:defRPr/>
            </a:pP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Paisibles</a:t>
            </a:r>
            <a:r>
              <a:rPr lang="fr-CA" altLang="en-US" sz="3000" b="1" dirty="0" smtClean="0">
                <a:latin typeface="Palatino Linotype" pitchFamily="18" charset="0"/>
              </a:rPr>
              <a:t> </a:t>
            </a:r>
            <a:r>
              <a:rPr lang="fr-CA" altLang="en-US" sz="3000" b="1" dirty="0">
                <a:latin typeface="Palatino Linotype" pitchFamily="18" charset="0"/>
              </a:rPr>
              <a:t>et </a:t>
            </a:r>
            <a:r>
              <a:rPr lang="fr-CA" altLang="en-US" sz="3000" b="1" u="sng" dirty="0">
                <a:solidFill>
                  <a:schemeClr val="accent1"/>
                </a:solidFill>
                <a:latin typeface="Palatino Linotype" pitchFamily="18" charset="0"/>
              </a:rPr>
              <a:t>détendues</a:t>
            </a:r>
            <a:r>
              <a:rPr lang="fr-CA" altLang="en-US" sz="3000" b="1" dirty="0">
                <a:latin typeface="Palatino Linotype" pitchFamily="18" charset="0"/>
              </a:rPr>
              <a:t>.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fr-CA" sz="3000" dirty="0">
              <a:latin typeface="Palatino Linotype" pitchFamily="18" charset="0"/>
            </a:endParaRPr>
          </a:p>
          <a:p>
            <a:pPr marL="0" indent="0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fr-CA" sz="3000" i="1" u="sng" dirty="0">
                <a:latin typeface="Palatino Linotype" pitchFamily="18" charset="0"/>
              </a:rPr>
              <a:t>Type A</a:t>
            </a:r>
            <a:r>
              <a:rPr lang="fr-CA" sz="3000" i="1" dirty="0">
                <a:latin typeface="Palatino Linotype" pitchFamily="18" charset="0"/>
              </a:rPr>
              <a:t>: </a:t>
            </a:r>
            <a:r>
              <a:rPr lang="fr-CA" sz="3000" i="1" dirty="0" smtClean="0">
                <a:latin typeface="Palatino Linotype" pitchFamily="18" charset="0"/>
              </a:rPr>
              <a:t> </a:t>
            </a:r>
            <a:r>
              <a:rPr lang="fr-CA" sz="3000" dirty="0" smtClean="0">
                <a:latin typeface="Palatino Linotype" pitchFamily="18" charset="0"/>
              </a:rPr>
              <a:t>plus prédisposé </a:t>
            </a:r>
            <a:r>
              <a:rPr lang="fr-CA" sz="3000" dirty="0">
                <a:latin typeface="Palatino Linotype" pitchFamily="18" charset="0"/>
              </a:rPr>
              <a:t>à développer une </a:t>
            </a:r>
            <a:r>
              <a:rPr lang="fr-CA" sz="3000" b="1" u="sng" dirty="0">
                <a:latin typeface="Palatino Linotype" pitchFamily="18" charset="0"/>
              </a:rPr>
              <a:t>maladie </a:t>
            </a:r>
            <a:r>
              <a:rPr lang="fr-CA" sz="3000" b="1" u="sng" dirty="0" smtClean="0">
                <a:latin typeface="Palatino Linotype" pitchFamily="18" charset="0"/>
              </a:rPr>
              <a:t>coronarienne</a:t>
            </a:r>
            <a:endParaRPr lang="fr-CA" sz="3000" b="1" u="sng" dirty="0">
              <a:latin typeface="Palatino Linotype" pitchFamily="18" charset="0"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9E9A6-507E-4280-A6EC-D24421D6C9AE}" type="slidenum">
              <a:rPr lang="fr-CA"/>
              <a:pPr>
                <a:defRPr/>
              </a:pPr>
              <a:t>33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609600"/>
            <a:ext cx="8037512" cy="10541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sz="4000" dirty="0" smtClean="0">
                <a:latin typeface="Palatino Linotype" pitchFamily="18" charset="0"/>
              </a:rPr>
              <a:t>Le stress et le cœur: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Pessimisme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et les maladies cardiaques</a:t>
            </a:r>
          </a:p>
        </p:txBody>
      </p:sp>
      <p:sp>
        <p:nvSpPr>
          <p:cNvPr id="74240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81000" y="1905000"/>
            <a:ext cx="8010525" cy="12954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fr-CA" altLang="en-US" sz="2800" dirty="0" smtClean="0">
                <a:latin typeface="Palatino Linotype" pitchFamily="18" charset="0"/>
              </a:rPr>
              <a:t>Sur une période de 10 ans : Les hommes adultes pessimistes sont 2x plus sujets aux maladies cardiaques. </a:t>
            </a:r>
          </a:p>
        </p:txBody>
      </p:sp>
      <p:pic>
        <p:nvPicPr>
          <p:cNvPr id="56324" name="Picture 7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76400" y="3209925"/>
            <a:ext cx="5638800" cy="3251200"/>
          </a:xfrm>
        </p:spPr>
      </p:pic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BCA82E-EE76-4BDE-A29D-A601EB68A786}" type="slidenum">
              <a:rPr lang="fr-CA"/>
              <a:pPr>
                <a:defRPr/>
              </a:pPr>
              <a:t>34</a:t>
            </a:fld>
            <a:endParaRPr lang="fr-CA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1676400" y="3581400"/>
            <a:ext cx="1524000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fr-CA" sz="1600" dirty="0">
                <a:solidFill>
                  <a:srgbClr val="000000"/>
                </a:solidFill>
              </a:rPr>
              <a:t>Pourcentage </a:t>
            </a:r>
          </a:p>
          <a:p>
            <a:pPr algn="r"/>
            <a:r>
              <a:rPr lang="fr-CA" sz="1600" dirty="0">
                <a:solidFill>
                  <a:srgbClr val="000000"/>
                </a:solidFill>
              </a:rPr>
              <a:t>d’individus</a:t>
            </a:r>
          </a:p>
          <a:p>
            <a:pPr algn="r"/>
            <a:r>
              <a:rPr lang="fr-CA" sz="1600" dirty="0">
                <a:solidFill>
                  <a:srgbClr val="000000"/>
                </a:solidFill>
              </a:rPr>
              <a:t> développant </a:t>
            </a:r>
          </a:p>
          <a:p>
            <a:pPr algn="r"/>
            <a:r>
              <a:rPr lang="fr-CA" sz="1600" dirty="0">
                <a:solidFill>
                  <a:srgbClr val="000000"/>
                </a:solidFill>
              </a:rPr>
              <a:t>une maladie </a:t>
            </a:r>
          </a:p>
          <a:p>
            <a:pPr algn="r"/>
            <a:r>
              <a:rPr lang="fr-CA" sz="1600" dirty="0">
                <a:solidFill>
                  <a:srgbClr val="000000"/>
                </a:solidFill>
              </a:rPr>
              <a:t>coronarienne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6326" name="Rectangle 10"/>
          <p:cNvSpPr>
            <a:spLocks noChangeArrowheads="1"/>
          </p:cNvSpPr>
          <p:nvPr/>
        </p:nvSpPr>
        <p:spPr bwMode="auto">
          <a:xfrm>
            <a:off x="3657600" y="6172200"/>
            <a:ext cx="12192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Pessimistes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6327" name="Rectangle 11"/>
          <p:cNvSpPr>
            <a:spLocks noChangeArrowheads="1"/>
          </p:cNvSpPr>
          <p:nvPr/>
        </p:nvSpPr>
        <p:spPr bwMode="auto">
          <a:xfrm>
            <a:off x="4876800" y="6172200"/>
            <a:ext cx="1219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Neutres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56328" name="Rectangle 12"/>
          <p:cNvSpPr>
            <a:spLocks noChangeArrowheads="1"/>
          </p:cNvSpPr>
          <p:nvPr/>
        </p:nvSpPr>
        <p:spPr bwMode="auto">
          <a:xfrm>
            <a:off x="6096000" y="6248400"/>
            <a:ext cx="1219200" cy="228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600" dirty="0">
                <a:solidFill>
                  <a:srgbClr val="000000"/>
                </a:solidFill>
              </a:rPr>
              <a:t>Optimistes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Text Box 2"/>
          <p:cNvSpPr txBox="1">
            <a:spLocks noChangeArrowheads="1"/>
          </p:cNvSpPr>
          <p:nvPr/>
        </p:nvSpPr>
        <p:spPr bwMode="auto">
          <a:xfrm>
            <a:off x="381000" y="6096000"/>
            <a:ext cx="86868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Figure 12.26  </a:t>
            </a:r>
            <a:r>
              <a:rPr lang="en-US" dirty="0" err="1"/>
              <a:t>Stress</a:t>
            </a:r>
            <a:r>
              <a:rPr lang="en-US" dirty="0" err="1">
                <a:sym typeface="Symbol" pitchFamily="84" charset="2"/>
              </a:rPr>
              <a:t></a:t>
            </a:r>
            <a:r>
              <a:rPr lang="en-US" dirty="0" err="1"/>
              <a:t>inflammation</a:t>
            </a:r>
            <a:r>
              <a:rPr lang="en-US" dirty="0" err="1" smtClean="0">
                <a:sym typeface="Symbol" pitchFamily="84" charset="2"/>
              </a:rPr>
              <a:t></a:t>
            </a:r>
            <a:r>
              <a:rPr lang="en-US" dirty="0" err="1" smtClean="0"/>
              <a:t>maladie</a:t>
            </a:r>
            <a:r>
              <a:rPr lang="en-US" dirty="0" smtClean="0"/>
              <a:t> </a:t>
            </a:r>
            <a:r>
              <a:rPr lang="en-US" dirty="0" err="1" smtClean="0"/>
              <a:t>cardiaque</a:t>
            </a:r>
            <a:r>
              <a:rPr lang="en-US" dirty="0" smtClean="0"/>
              <a:t> et depression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>Myers: Psychology, Ninth Edition</a:t>
            </a:r>
            <a:br>
              <a:rPr lang="en-US" dirty="0"/>
            </a:br>
            <a:r>
              <a:rPr lang="en-US" sz="800" dirty="0"/>
              <a:t>Copyright © 2010 by Worth Publishers</a:t>
            </a:r>
          </a:p>
        </p:txBody>
      </p:sp>
      <p:pic>
        <p:nvPicPr>
          <p:cNvPr id="784388" name="Picture 4" descr="Myers9e_fig_12_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371600"/>
            <a:ext cx="4876800" cy="4712923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Le stress, le </a:t>
            </a:r>
            <a:r>
              <a:rPr lang="en-CA" sz="3600" dirty="0" err="1" smtClean="0">
                <a:latin typeface="Palatino Linotype" pitchFamily="18" charset="0"/>
              </a:rPr>
              <a:t>coeur</a:t>
            </a:r>
            <a:r>
              <a:rPr lang="en-CA" sz="3600" dirty="0" smtClean="0">
                <a:latin typeface="Palatino Linotype" pitchFamily="18" charset="0"/>
              </a:rPr>
              <a:t> et la </a:t>
            </a:r>
            <a:r>
              <a:rPr lang="en-CA" sz="3600" dirty="0" err="1" smtClean="0">
                <a:latin typeface="Palatino Linotype" pitchFamily="18" charset="0"/>
              </a:rPr>
              <a:t>dépression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0400" y="1447800"/>
            <a:ext cx="1600200" cy="91440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Facteurs</a:t>
            </a:r>
            <a:r>
              <a:rPr lang="en-CA" dirty="0" smtClean="0"/>
              <a:t> de stress  </a:t>
            </a:r>
            <a:r>
              <a:rPr lang="en-CA" dirty="0" err="1" smtClean="0"/>
              <a:t>chroniques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276600" y="3429000"/>
            <a:ext cx="1600200" cy="646331"/>
          </a:xfrm>
          <a:prstGeom prst="rect">
            <a:avLst/>
          </a:prstGeom>
          <a:solidFill>
            <a:srgbClr val="FFED9F"/>
          </a:solidFill>
        </p:spPr>
        <p:txBody>
          <a:bodyPr wrap="square" rtlCol="0">
            <a:spAutoFit/>
          </a:bodyPr>
          <a:lstStyle/>
          <a:p>
            <a:r>
              <a:rPr lang="en-CA" dirty="0" smtClean="0"/>
              <a:t>Inflammation excessive</a:t>
            </a:r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1676400" y="5257800"/>
            <a:ext cx="15240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Symptômes</a:t>
            </a:r>
            <a:r>
              <a:rPr lang="en-CA" dirty="0" smtClean="0"/>
              <a:t> </a:t>
            </a:r>
            <a:r>
              <a:rPr lang="en-CA" dirty="0" err="1" smtClean="0"/>
              <a:t>dépressifs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4876801" y="5181600"/>
            <a:ext cx="1524000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Maladie</a:t>
            </a:r>
            <a:r>
              <a:rPr lang="en-CA" dirty="0" smtClean="0"/>
              <a:t> </a:t>
            </a:r>
            <a:r>
              <a:rPr lang="en-CA" dirty="0" err="1" smtClean="0"/>
              <a:t>cardiaque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1371600"/>
            <a:ext cx="304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err="1" smtClean="0">
                <a:latin typeface="Palatino Linotype" pitchFamily="18" charset="0"/>
              </a:rPr>
              <a:t>Pourquoi</a:t>
            </a:r>
            <a:r>
              <a:rPr lang="en-CA" sz="3200" dirty="0" smtClean="0">
                <a:latin typeface="Palatino Linotype" pitchFamily="18" charset="0"/>
              </a:rPr>
              <a:t> la </a:t>
            </a:r>
            <a:r>
              <a:rPr lang="en-CA" sz="3200" dirty="0" err="1" smtClean="0">
                <a:latin typeface="Palatino Linotype" pitchFamily="18" charset="0"/>
              </a:rPr>
              <a:t>dépression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apparait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souvent</a:t>
            </a:r>
            <a:r>
              <a:rPr lang="en-CA" sz="3200" dirty="0" smtClean="0">
                <a:latin typeface="Palatino Linotype" pitchFamily="18" charset="0"/>
              </a:rPr>
              <a:t> avec les maladies </a:t>
            </a:r>
            <a:r>
              <a:rPr lang="en-CA" sz="3200" dirty="0" err="1" smtClean="0">
                <a:latin typeface="Palatino Linotype" pitchFamily="18" charset="0"/>
              </a:rPr>
              <a:t>cardiaques</a:t>
            </a:r>
            <a:r>
              <a:rPr lang="en-CA" sz="3200" dirty="0" smtClean="0">
                <a:latin typeface="Palatino Linotype" pitchFamily="18" charset="0"/>
              </a:rPr>
              <a:t>? </a:t>
            </a:r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7772400" cy="7143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sz="3600" dirty="0">
                <a:latin typeface="Palatino Linotype" pitchFamily="18" charset="0"/>
              </a:rPr>
              <a:t>Conséquences sur la santé</a:t>
            </a:r>
          </a:p>
        </p:txBody>
      </p:sp>
      <p:pic>
        <p:nvPicPr>
          <p:cNvPr id="70660" name="Picture 9" descr="MyersPsy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8000" y="2523331"/>
            <a:ext cx="8128000" cy="3213100"/>
          </a:xfrm>
        </p:spPr>
      </p:pic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6D8A9F-6CBB-4E8B-B7B3-4B1E58E9593A}" type="slidenum">
              <a:rPr lang="fr-CA"/>
              <a:pPr>
                <a:defRPr/>
              </a:pPr>
              <a:t>36</a:t>
            </a:fld>
            <a:endParaRPr lang="fr-CA"/>
          </a:p>
        </p:txBody>
      </p:sp>
      <p:sp>
        <p:nvSpPr>
          <p:cNvPr id="690180" name="Rectangle 4"/>
          <p:cNvSpPr>
            <a:spLocks noChangeArrowheads="1"/>
          </p:cNvSpPr>
          <p:nvPr/>
        </p:nvSpPr>
        <p:spPr bwMode="auto">
          <a:xfrm>
            <a:off x="228600" y="1295400"/>
            <a:ext cx="8001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fr-CA" altLang="en-US" sz="3200" dirty="0">
                <a:latin typeface="Palatino Linotype" pitchFamily="18" charset="0"/>
                <a:cs typeface="+mn-cs"/>
              </a:rPr>
              <a:t>Le stress peut avoir diverses conséquences sur la santé</a:t>
            </a:r>
            <a:endParaRPr lang="fr-CA" sz="3200" dirty="0">
              <a:latin typeface="Palatino Linotype" pitchFamily="18" charset="0"/>
              <a:cs typeface="+mn-cs"/>
            </a:endParaRPr>
          </a:p>
        </p:txBody>
      </p:sp>
      <p:sp>
        <p:nvSpPr>
          <p:cNvPr id="70661" name="Text Box 11"/>
          <p:cNvSpPr txBox="1">
            <a:spLocks noChangeArrowheads="1"/>
          </p:cNvSpPr>
          <p:nvPr/>
        </p:nvSpPr>
        <p:spPr bwMode="auto">
          <a:xfrm rot="-5400000">
            <a:off x="-368300" y="4864100"/>
            <a:ext cx="15906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Kathleen Finlay/ Masterfile</a:t>
            </a:r>
          </a:p>
        </p:txBody>
      </p:sp>
      <p:sp>
        <p:nvSpPr>
          <p:cNvPr id="70662" name="Rectangle 12"/>
          <p:cNvSpPr>
            <a:spLocks noChangeArrowheads="1"/>
          </p:cNvSpPr>
          <p:nvPr/>
        </p:nvSpPr>
        <p:spPr bwMode="auto">
          <a:xfrm>
            <a:off x="2895600" y="3810000"/>
            <a:ext cx="1524000" cy="685800"/>
          </a:xfrm>
          <a:prstGeom prst="rect">
            <a:avLst/>
          </a:prstGeom>
          <a:solidFill>
            <a:srgbClr val="DEFF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Facteurs de stress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permanents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et émotions négatives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663" name="Rectangle 13"/>
          <p:cNvSpPr>
            <a:spLocks noChangeArrowheads="1"/>
          </p:cNvSpPr>
          <p:nvPr/>
        </p:nvSpPr>
        <p:spPr bwMode="auto">
          <a:xfrm>
            <a:off x="2895600" y="4876800"/>
            <a:ext cx="1524000" cy="838200"/>
          </a:xfrm>
          <a:prstGeom prst="rect">
            <a:avLst/>
          </a:prstGeom>
          <a:solidFill>
            <a:srgbClr val="DEFF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Mauvaises habitudes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(fumer, alcool,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Mauvaise alimentation, 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sommeil irrégulier)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664" name="Rectangle 14"/>
          <p:cNvSpPr>
            <a:spLocks noChangeArrowheads="1"/>
          </p:cNvSpPr>
          <p:nvPr/>
        </p:nvSpPr>
        <p:spPr bwMode="auto">
          <a:xfrm>
            <a:off x="4648200" y="3810000"/>
            <a:ext cx="1752600" cy="762000"/>
          </a:xfrm>
          <a:prstGeom prst="rect">
            <a:avLst/>
          </a:prstGeom>
          <a:solidFill>
            <a:srgbClr val="FFED9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Libération des hormones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de stress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665" name="Rectangle 15"/>
          <p:cNvSpPr>
            <a:spLocks noChangeArrowheads="1"/>
          </p:cNvSpPr>
          <p:nvPr/>
        </p:nvSpPr>
        <p:spPr bwMode="auto">
          <a:xfrm>
            <a:off x="6858000" y="2667000"/>
            <a:ext cx="1524000" cy="6096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Maladie</a:t>
            </a:r>
          </a:p>
          <a:p>
            <a:pPr algn="ctr"/>
            <a:r>
              <a:rPr lang="fr-CA" sz="1200" dirty="0" err="1" smtClean="0">
                <a:solidFill>
                  <a:srgbClr val="000000"/>
                </a:solidFill>
              </a:rPr>
              <a:t>cadiaque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666" name="Rectangle 16"/>
          <p:cNvSpPr>
            <a:spLocks noChangeArrowheads="1"/>
          </p:cNvSpPr>
          <p:nvPr/>
        </p:nvSpPr>
        <p:spPr bwMode="auto">
          <a:xfrm>
            <a:off x="6934200" y="3810000"/>
            <a:ext cx="1752600" cy="6858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 err="1">
                <a:solidFill>
                  <a:srgbClr val="000000"/>
                </a:solidFill>
              </a:rPr>
              <a:t>Immuno-</a:t>
            </a:r>
            <a:r>
              <a:rPr lang="fr-CA" sz="1200" dirty="0" err="1" smtClean="0">
                <a:solidFill>
                  <a:srgbClr val="000000"/>
                </a:solidFill>
              </a:rPr>
              <a:t>dépression</a:t>
            </a:r>
            <a:r>
              <a:rPr lang="fr-CA" sz="1200" dirty="0">
                <a:solidFill>
                  <a:srgbClr val="000000"/>
                </a:solidFill>
              </a:rPr>
              <a:t> </a:t>
            </a:r>
            <a:endParaRPr lang="fr-CA" sz="1200" dirty="0" smtClean="0">
              <a:solidFill>
                <a:srgbClr val="000000"/>
              </a:solidFill>
            </a:endParaRPr>
          </a:p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(faible </a:t>
            </a:r>
            <a:r>
              <a:rPr lang="fr-CA" sz="1200" dirty="0" err="1" smtClean="0">
                <a:solidFill>
                  <a:srgbClr val="000000"/>
                </a:solidFill>
              </a:rPr>
              <a:t>syst</a:t>
            </a:r>
            <a:r>
              <a:rPr lang="fr-CA" sz="1200" dirty="0" smtClean="0">
                <a:solidFill>
                  <a:srgbClr val="000000"/>
                </a:solidFill>
              </a:rPr>
              <a:t> immunitaire)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0667" name="Rectangle 17"/>
          <p:cNvSpPr>
            <a:spLocks noChangeArrowheads="1"/>
          </p:cNvSpPr>
          <p:nvPr/>
        </p:nvSpPr>
        <p:spPr bwMode="auto">
          <a:xfrm>
            <a:off x="6858000" y="4953000"/>
            <a:ext cx="1981200" cy="76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Effets sur le système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nerveux autonome</a:t>
            </a:r>
          </a:p>
          <a:p>
            <a:pPr algn="ctr"/>
            <a:r>
              <a:rPr lang="fr-CA" sz="1200" dirty="0">
                <a:solidFill>
                  <a:srgbClr val="000000"/>
                </a:solidFill>
              </a:rPr>
              <a:t>(maux de tête, hypertension)</a:t>
            </a:r>
            <a:endParaRPr lang="en-US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457200"/>
            <a:ext cx="8037512" cy="10937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fr-CA" altLang="en-US" sz="3600" dirty="0">
                <a:latin typeface="Palatino Linotype" pitchFamily="18" charset="0"/>
              </a:rPr>
              <a:t>Promouvoir la santé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69222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4800" y="19050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Souvent, on y pense </a:t>
            </a:r>
          </a:p>
          <a:p>
            <a:pPr marL="0" indent="0" eaLnBrk="1" hangingPunct="1">
              <a:buNone/>
            </a:pPr>
            <a:r>
              <a:rPr lang="fr-CA" altLang="en-US" sz="3200" dirty="0" smtClean="0">
                <a:latin typeface="Palatino Linotype" pitchFamily="18" charset="0"/>
              </a:rPr>
              <a:t> seulement lorsqu’on est malade…</a:t>
            </a:r>
          </a:p>
          <a:p>
            <a:pPr marL="0" indent="0" eaLnBrk="1" hangingPunct="1"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Mais…nos comportements et attitudes affectent notre santé!</a:t>
            </a:r>
          </a:p>
          <a:p>
            <a:pPr marL="0" indent="0" eaLnBrk="1" hangingPunct="1"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indent="0" eaLnBrk="1" hangingPunct="1">
              <a:buNone/>
            </a:pP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Objectif de la Psychologie de la santé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: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fr-CA" altLang="en-US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préserver</a:t>
            </a:r>
            <a:r>
              <a:rPr lang="fr-CA" altLang="en-US" sz="3200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altLang="en-US" sz="3200" dirty="0" smtClean="0">
                <a:latin typeface="Palatino Linotype" pitchFamily="18" charset="0"/>
              </a:rPr>
              <a:t>la santé</a:t>
            </a:r>
            <a:endParaRPr lang="fr-CA" sz="3200" dirty="0" smtClean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AD84DC-E51C-4A4E-9ABF-6AD876822DAA}" type="slidenum">
              <a:rPr lang="fr-CA"/>
              <a:pPr>
                <a:defRPr/>
              </a:pPr>
              <a:t>37</a:t>
            </a:fld>
            <a:endParaRPr lang="fr-CA"/>
          </a:p>
        </p:txBody>
      </p:sp>
      <p:pic>
        <p:nvPicPr>
          <p:cNvPr id="5" name="Picture 2" descr="E:\Pregnancy &amp; Babies PhotoDisc Vol 113\113004.JPG"/>
          <p:cNvPicPr>
            <a:picLocks noChangeAspect="1" noChangeArrowheads="1"/>
          </p:cNvPicPr>
          <p:nvPr/>
        </p:nvPicPr>
        <p:blipFill rotWithShape="1">
          <a:blip r:embed="rId3" cstate="print"/>
          <a:srcRect t="24063" r="33611" b="12877"/>
          <a:stretch/>
        </p:blipFill>
        <p:spPr bwMode="auto">
          <a:xfrm>
            <a:off x="6742912" y="762000"/>
            <a:ext cx="2401088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7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838200"/>
            <a:ext cx="8037513" cy="10937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3600" dirty="0">
                <a:latin typeface="Palatino Linotype" pitchFamily="18" charset="0"/>
              </a:rPr>
              <a:t>Faire face au </a:t>
            </a:r>
            <a:r>
              <a:rPr lang="fr-CA" altLang="en-US" sz="3600" dirty="0" smtClean="0">
                <a:latin typeface="Palatino Linotype" pitchFamily="18" charset="0"/>
              </a:rPr>
              <a:t>stress: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Les stratégies de </a:t>
            </a:r>
            <a:r>
              <a:rPr lang="fr-CA" altLang="en-US" sz="3600" dirty="0" err="1" smtClean="0">
                <a:solidFill>
                  <a:srgbClr val="FF0000"/>
                </a:solidFill>
                <a:latin typeface="Palatino Linotype" pitchFamily="18" charset="0"/>
              </a:rPr>
              <a:t>coping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5673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762000" y="2209800"/>
            <a:ext cx="7848600" cy="19812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2800" b="1" u="sng" dirty="0" err="1" smtClean="0">
                <a:latin typeface="Palatino Linotype" pitchFamily="18" charset="0"/>
              </a:rPr>
              <a:t>Coping</a:t>
            </a:r>
            <a:r>
              <a:rPr lang="fr-CA" altLang="en-US" sz="2800" b="1" u="sng" dirty="0" smtClean="0">
                <a:latin typeface="Palatino Linotype" pitchFamily="18" charset="0"/>
              </a:rPr>
              <a:t>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centré sur le problème</a:t>
            </a:r>
            <a:r>
              <a:rPr lang="fr-CA" alt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Sentiment de contrôle 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modifie le facteur de stress </a:t>
            </a:r>
            <a:r>
              <a:rPr lang="fr-CA" altLang="en-US" sz="2800" i="1" dirty="0" smtClean="0">
                <a:latin typeface="Palatino Linotype" pitchFamily="18" charset="0"/>
              </a:rPr>
              <a:t>ou</a:t>
            </a:r>
            <a:r>
              <a:rPr lang="fr-CA" altLang="en-US" sz="2800" dirty="0" smtClean="0">
                <a:latin typeface="Palatino Linotype" pitchFamily="18" charset="0"/>
              </a:rPr>
              <a:t> 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modifie notre manière de réagir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3026E2-49C2-48A1-B50D-D3D8889E23E8}" type="slidenum">
              <a:rPr lang="fr-CA"/>
              <a:pPr>
                <a:defRPr/>
              </a:pPr>
              <a:t>38</a:t>
            </a:fld>
            <a:endParaRPr lang="fr-CA"/>
          </a:p>
        </p:txBody>
      </p:sp>
      <p:sp>
        <p:nvSpPr>
          <p:cNvPr id="756740" name="Rectangle 4"/>
          <p:cNvSpPr>
            <a:spLocks noChangeArrowheads="1"/>
          </p:cNvSpPr>
          <p:nvPr/>
        </p:nvSpPr>
        <p:spPr bwMode="auto">
          <a:xfrm>
            <a:off x="685800" y="4572000"/>
            <a:ext cx="7772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fr-CA" altLang="en-US" sz="2800" b="1" u="sng" dirty="0" err="1">
                <a:latin typeface="Palatino Linotype" pitchFamily="18" charset="0"/>
              </a:rPr>
              <a:t>Coping</a:t>
            </a:r>
            <a:r>
              <a:rPr lang="fr-CA" altLang="en-US" sz="2800" b="1" u="sng" dirty="0">
                <a:latin typeface="Palatino Linotype" pitchFamily="18" charset="0"/>
              </a:rPr>
              <a:t>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centré sur les émotions</a:t>
            </a:r>
            <a:r>
              <a:rPr lang="fr-CA" altLang="en-US" sz="2800" dirty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>
                <a:latin typeface="Palatino Linotype" pitchFamily="18" charset="0"/>
              </a:rPr>
              <a:t>nous ne pouvons pas changer la situation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évite </a:t>
            </a:r>
            <a:r>
              <a:rPr lang="fr-CA" altLang="en-US" sz="2800" dirty="0">
                <a:latin typeface="Palatino Linotype" pitchFamily="18" charset="0"/>
              </a:rPr>
              <a:t>ou </a:t>
            </a:r>
            <a:r>
              <a:rPr lang="fr-CA" altLang="en-US" sz="2800" dirty="0" smtClean="0">
                <a:latin typeface="Palatino Linotype" pitchFamily="18" charset="0"/>
              </a:rPr>
              <a:t>ignore </a:t>
            </a:r>
            <a:r>
              <a:rPr lang="fr-CA" altLang="en-US" sz="2800" dirty="0">
                <a:latin typeface="Palatino Linotype" pitchFamily="18" charset="0"/>
              </a:rPr>
              <a:t>le facteur de stress</a:t>
            </a:r>
          </a:p>
          <a:p>
            <a:pPr lvl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gère </a:t>
            </a:r>
            <a:r>
              <a:rPr lang="fr-CA" altLang="en-US" sz="2800" dirty="0">
                <a:latin typeface="Palatino Linotype" pitchFamily="18" charset="0"/>
              </a:rPr>
              <a:t>les besoins émotionnels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7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990600"/>
            <a:ext cx="8037513" cy="14478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3600" dirty="0">
                <a:latin typeface="Palatino Linotype" pitchFamily="18" charset="0"/>
              </a:rPr>
              <a:t>Faire face au </a:t>
            </a:r>
            <a:r>
              <a:rPr lang="fr-CA" altLang="en-US" sz="3600" dirty="0" smtClean="0">
                <a:latin typeface="Palatino Linotype" pitchFamily="18" charset="0"/>
              </a:rPr>
              <a:t>stress: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Facteurs pouvant influencer notre capacité à faire face au stress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5673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990600" y="3505200"/>
            <a:ext cx="7848600" cy="1981200"/>
          </a:xfrm>
        </p:spPr>
        <p:txBody>
          <a:bodyPr>
            <a:normAutofit/>
          </a:bodyPr>
          <a:lstStyle/>
          <a:p>
            <a:pPr marL="742950" indent="-7429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r-CA" altLang="en-US" sz="3600" dirty="0" smtClean="0">
                <a:latin typeface="Palatino Linotype" pitchFamily="18" charset="0"/>
              </a:rPr>
              <a:t>Notre sentiment de contrôle</a:t>
            </a:r>
          </a:p>
          <a:p>
            <a:pPr marL="742950" indent="-7429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r-CA" altLang="en-US" sz="3600" dirty="0" smtClean="0">
                <a:latin typeface="Palatino Linotype" pitchFamily="18" charset="0"/>
              </a:rPr>
              <a:t>Notre style explicatif</a:t>
            </a:r>
          </a:p>
          <a:p>
            <a:pPr marL="742950" indent="-7429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r-CA" altLang="en-US" sz="3600" dirty="0" smtClean="0">
                <a:latin typeface="Palatino Linotype" pitchFamily="18" charset="0"/>
              </a:rPr>
              <a:t>Notre soutien social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3026E2-49C2-48A1-B50D-D3D8889E23E8}" type="slidenum">
              <a:rPr lang="fr-CA"/>
              <a:pPr>
                <a:defRPr/>
              </a:pPr>
              <a:t>39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533400"/>
            <a:ext cx="8037512" cy="10937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 smtClean="0">
                <a:latin typeface="Palatino Linotype" pitchFamily="18" charset="0"/>
              </a:rPr>
              <a:t>Faire face au stress: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sentiment de contrôle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5776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4800" y="1676400"/>
            <a:ext cx="7743825" cy="114300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La perte de contrôle sur les facteurs de stress est lié aux problèmes de santé. </a:t>
            </a:r>
            <a:endParaRPr lang="fr-CA" sz="2800" dirty="0">
              <a:latin typeface="Palatino Linotype" pitchFamily="18" charset="0"/>
            </a:endParaRPr>
          </a:p>
        </p:txBody>
      </p:sp>
      <p:pic>
        <p:nvPicPr>
          <p:cNvPr id="76804" name="Picture 4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5000" y="3148013"/>
            <a:ext cx="5291138" cy="3481387"/>
          </a:xfrm>
        </p:spPr>
      </p:pic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CADA8-A452-444E-BDB2-1774343773F4}" type="slidenum">
              <a:rPr lang="fr-CA"/>
              <a:pPr>
                <a:defRPr/>
              </a:pPr>
              <a:t>40</a:t>
            </a:fld>
            <a:endParaRPr lang="fr-CA"/>
          </a:p>
        </p:txBody>
      </p:sp>
      <p:sp>
        <p:nvSpPr>
          <p:cNvPr id="76805" name="Rectangle 6"/>
          <p:cNvSpPr>
            <a:spLocks noChangeArrowheads="1"/>
          </p:cNvSpPr>
          <p:nvPr/>
        </p:nvSpPr>
        <p:spPr bwMode="auto">
          <a:xfrm>
            <a:off x="1905000" y="2667000"/>
            <a:ext cx="15240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>
                <a:solidFill>
                  <a:srgbClr val="000000"/>
                </a:solidFill>
              </a:rPr>
              <a:t>Rat </a:t>
            </a:r>
            <a:r>
              <a:rPr lang="fr-CA" sz="1200" b="1" u="sng" dirty="0" smtClean="0">
                <a:solidFill>
                  <a:srgbClr val="000000"/>
                </a:solidFill>
              </a:rPr>
              <a:t>directeur</a:t>
            </a:r>
            <a:r>
              <a:rPr lang="fr-CA" sz="1200" b="1" dirty="0" smtClean="0">
                <a:solidFill>
                  <a:srgbClr val="000000"/>
                </a:solidFill>
              </a:rPr>
              <a:t> </a:t>
            </a:r>
            <a:r>
              <a:rPr lang="fr-CA" sz="1200" dirty="0" smtClean="0">
                <a:solidFill>
                  <a:srgbClr val="000000"/>
                </a:solidFill>
              </a:rPr>
              <a:t>peut</a:t>
            </a:r>
          </a:p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 couper la source ’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6806" name="Rectangle 8"/>
          <p:cNvSpPr>
            <a:spLocks noChangeArrowheads="1"/>
          </p:cNvSpPr>
          <p:nvPr/>
        </p:nvSpPr>
        <p:spPr bwMode="auto">
          <a:xfrm>
            <a:off x="3657600" y="2667000"/>
            <a:ext cx="1981200" cy="685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>
                <a:solidFill>
                  <a:srgbClr val="000000"/>
                </a:solidFill>
              </a:rPr>
              <a:t>Rat ‘</a:t>
            </a:r>
            <a:r>
              <a:rPr lang="fr-CA" sz="1200" b="1" u="sng" dirty="0">
                <a:solidFill>
                  <a:srgbClr val="000000"/>
                </a:solidFill>
              </a:rPr>
              <a:t>subordonné</a:t>
            </a:r>
            <a:r>
              <a:rPr lang="fr-CA" sz="1200" dirty="0" smtClean="0">
                <a:solidFill>
                  <a:srgbClr val="000000"/>
                </a:solidFill>
              </a:rPr>
              <a:t>’ n’a aucun </a:t>
            </a:r>
          </a:p>
          <a:p>
            <a:pPr algn="ctr"/>
            <a:r>
              <a:rPr lang="fr-CA" sz="1200" dirty="0" smtClean="0">
                <a:solidFill>
                  <a:srgbClr val="000000"/>
                </a:solidFill>
              </a:rPr>
              <a:t>contrôle sur la source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6807" name="Rectangle 9"/>
          <p:cNvSpPr>
            <a:spLocks noChangeArrowheads="1"/>
          </p:cNvSpPr>
          <p:nvPr/>
        </p:nvSpPr>
        <p:spPr bwMode="auto">
          <a:xfrm>
            <a:off x="5867400" y="3124200"/>
            <a:ext cx="1143000" cy="228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>
                <a:solidFill>
                  <a:srgbClr val="000000"/>
                </a:solidFill>
              </a:rPr>
              <a:t>Rat contrôle</a:t>
            </a:r>
            <a:endParaRPr lang="en-US" sz="1200" dirty="0">
              <a:solidFill>
                <a:srgbClr val="000000"/>
              </a:solidFill>
            </a:endParaRPr>
          </a:p>
        </p:txBody>
      </p:sp>
      <p:sp>
        <p:nvSpPr>
          <p:cNvPr id="76808" name="Rectangle 10"/>
          <p:cNvSpPr>
            <a:spLocks noChangeArrowheads="1"/>
          </p:cNvSpPr>
          <p:nvPr/>
        </p:nvSpPr>
        <p:spPr bwMode="auto">
          <a:xfrm>
            <a:off x="1905000" y="6324600"/>
            <a:ext cx="1143000" cy="228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fr-CA" sz="1000" dirty="0">
                <a:solidFill>
                  <a:srgbClr val="000000"/>
                </a:solidFill>
              </a:rPr>
              <a:t>Vers le contrôle </a:t>
            </a:r>
          </a:p>
          <a:p>
            <a:r>
              <a:rPr lang="fr-CA" sz="1000" dirty="0">
                <a:solidFill>
                  <a:srgbClr val="000000"/>
                </a:solidFill>
              </a:rPr>
              <a:t>du choc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76809" name="Rectangle 12"/>
          <p:cNvSpPr>
            <a:spLocks noChangeArrowheads="1"/>
          </p:cNvSpPr>
          <p:nvPr/>
        </p:nvSpPr>
        <p:spPr bwMode="auto">
          <a:xfrm>
            <a:off x="3124200" y="6324600"/>
            <a:ext cx="1524000" cy="228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fr-CA" sz="1000" dirty="0">
                <a:solidFill>
                  <a:srgbClr val="000000"/>
                </a:solidFill>
              </a:rPr>
              <a:t>Vers la source du choc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76810" name="Rectangle 13"/>
          <p:cNvSpPr>
            <a:spLocks noChangeArrowheads="1"/>
          </p:cNvSpPr>
          <p:nvPr/>
        </p:nvSpPr>
        <p:spPr bwMode="auto">
          <a:xfrm>
            <a:off x="5715000" y="6324600"/>
            <a:ext cx="13716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fr-CA" sz="1000" dirty="0">
                <a:solidFill>
                  <a:srgbClr val="000000"/>
                </a:solidFill>
              </a:rPr>
              <a:t>Aucune connexion à la </a:t>
            </a:r>
          </a:p>
          <a:p>
            <a:r>
              <a:rPr lang="fr-CA" sz="1000" dirty="0">
                <a:solidFill>
                  <a:srgbClr val="000000"/>
                </a:solidFill>
              </a:rPr>
              <a:t>source du choc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8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457200"/>
            <a:ext cx="8037512" cy="1447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 smtClean="0">
                <a:solidFill>
                  <a:schemeClr val="bg2">
                    <a:lumMod val="25000"/>
                  </a:schemeClr>
                </a:solidFill>
                <a:latin typeface="Palatino Linotype" pitchFamily="18" charset="0"/>
              </a:rPr>
              <a:t/>
            </a:r>
            <a:br>
              <a:rPr lang="fr-CA" altLang="en-US" sz="4000" dirty="0" smtClean="0">
                <a:solidFill>
                  <a:schemeClr val="bg2">
                    <a:lumMod val="25000"/>
                  </a:schemeClr>
                </a:solidFill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chemeClr val="bg2">
                    <a:lumMod val="25000"/>
                  </a:schemeClr>
                </a:solidFill>
                <a:latin typeface="Palatino Linotype" pitchFamily="18" charset="0"/>
              </a:rPr>
              <a:t>Faire face au stress:</a:t>
            </a:r>
            <a:br>
              <a:rPr lang="fr-CA" altLang="en-US" sz="4000" dirty="0" smtClean="0">
                <a:solidFill>
                  <a:schemeClr val="bg2">
                    <a:lumMod val="25000"/>
                  </a:schemeClr>
                </a:solidFill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 Style explicatif 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6185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4800" y="2362200"/>
            <a:ext cx="8305800" cy="3657600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Optimistes</a:t>
            </a:r>
            <a:r>
              <a:rPr lang="fr-CA" altLang="en-US" sz="3200" dirty="0" smtClean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Résistent mieux au stress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Ont plus de contrôle sur les facteurs de stress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Gèrent mieux le stress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Meilleur humeur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Système immunitaire plus « fort »</a:t>
            </a:r>
            <a:endParaRPr lang="fr-CA" sz="2800" dirty="0" smtClean="0">
              <a:latin typeface="Palatino Linotype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13300C-2516-4F92-B307-22CEA21C346C}" type="slidenum">
              <a:rPr lang="fr-CA"/>
              <a:pPr>
                <a:defRPr/>
              </a:pPr>
              <a:t>41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9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90600" y="609600"/>
            <a:ext cx="7772400" cy="914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fr-CA" altLang="en-US" sz="3600" dirty="0" smtClean="0">
                <a:latin typeface="Palatino Linotype" pitchFamily="18" charset="0"/>
              </a:rPr>
              <a:t>Faire face au stress: 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 Soutien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social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3C6F67-7FBF-41E1-8B11-A1087F13E1A6}" type="slidenum">
              <a:rPr lang="fr-CA"/>
              <a:pPr>
                <a:defRPr/>
              </a:pPr>
              <a:t>42</a:t>
            </a:fld>
            <a:endParaRPr lang="fr-CA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2"/>
          </p:nvPr>
        </p:nvSpPr>
        <p:spPr>
          <a:xfrm>
            <a:off x="0" y="1524000"/>
            <a:ext cx="9144000" cy="31242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fr-CA" altLang="en-US" sz="3000" dirty="0" smtClean="0">
                <a:latin typeface="Palatino Linotype" pitchFamily="18" charset="0"/>
              </a:rPr>
              <a:t>Se sentir apprécié, encouragé et reconnu par des amis proches ou sa famille: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3000" dirty="0" smtClean="0">
                <a:latin typeface="Palatino Linotype" pitchFamily="18" charset="0"/>
              </a:rPr>
              <a:t>Aide a </a:t>
            </a: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mieux gérer </a:t>
            </a:r>
            <a:r>
              <a:rPr lang="fr-CA" altLang="en-US" sz="3000" dirty="0" smtClean="0">
                <a:latin typeface="Palatino Linotype" pitchFamily="18" charset="0"/>
              </a:rPr>
              <a:t>le stress</a:t>
            </a:r>
          </a:p>
          <a:p>
            <a:pPr marL="365760" lvl="1" indent="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3000" dirty="0" smtClean="0">
                <a:latin typeface="Palatino Linotype" pitchFamily="18" charset="0"/>
              </a:rPr>
              <a:t>Diminue la </a:t>
            </a: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pression sanguine</a:t>
            </a:r>
          </a:p>
          <a:p>
            <a:pPr marL="365760" lvl="1" indent="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3000" dirty="0" smtClean="0">
                <a:latin typeface="Palatino Linotype" pitchFamily="18" charset="0"/>
              </a:rPr>
              <a:t>Permet de </a:t>
            </a:r>
            <a:r>
              <a:rPr lang="fr-CA" altLang="en-US" sz="3000" b="1" u="sng" dirty="0" smtClean="0">
                <a:solidFill>
                  <a:schemeClr val="accent1"/>
                </a:solidFill>
                <a:latin typeface="Palatino Linotype" pitchFamily="18" charset="0"/>
              </a:rPr>
              <a:t>confier ses émotions </a:t>
            </a:r>
            <a:r>
              <a:rPr lang="fr-CA" altLang="en-US" sz="3000" dirty="0" smtClean="0">
                <a:latin typeface="Palatino Linotype" pitchFamily="18" charset="0"/>
              </a:rPr>
              <a:t>douloureuses</a:t>
            </a:r>
          </a:p>
          <a:p>
            <a:pPr marL="365760" lvl="1" indent="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3000" dirty="0" smtClean="0">
                <a:latin typeface="Palatino Linotype" pitchFamily="18" charset="0"/>
              </a:rPr>
              <a:t>Renforce le </a:t>
            </a:r>
            <a:r>
              <a:rPr lang="fr-CA" altLang="en-US" sz="3000" dirty="0" err="1" smtClean="0">
                <a:latin typeface="Palatino Linotype" pitchFamily="18" charset="0"/>
              </a:rPr>
              <a:t>foncitonnement</a:t>
            </a:r>
            <a:r>
              <a:rPr lang="fr-CA" altLang="en-US" sz="3000" dirty="0" smtClean="0">
                <a:latin typeface="Palatino Linotype" pitchFamily="18" charset="0"/>
              </a:rPr>
              <a:t> du </a:t>
            </a:r>
            <a:r>
              <a:rPr lang="fr-CA" altLang="en-US" sz="3000" dirty="0" err="1" smtClean="0">
                <a:latin typeface="Palatino Linotype" pitchFamily="18" charset="0"/>
              </a:rPr>
              <a:t>sytème</a:t>
            </a:r>
            <a:r>
              <a:rPr lang="fr-CA" altLang="en-US" sz="3000" dirty="0" smtClean="0">
                <a:latin typeface="Palatino Linotype" pitchFamily="18" charset="0"/>
              </a:rPr>
              <a:t> immunitaire</a:t>
            </a:r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9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762000"/>
            <a:ext cx="8037512" cy="10937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 smtClean="0">
                <a:latin typeface="Palatino Linotype" pitchFamily="18" charset="0"/>
              </a:rPr>
              <a:t>Gérer le stress: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Comment peut-on gérer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le 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stress?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6697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28600" y="2057400"/>
            <a:ext cx="8686800" cy="4800600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3600" b="1" dirty="0" smtClean="0">
                <a:solidFill>
                  <a:schemeClr val="accent1"/>
                </a:solidFill>
                <a:latin typeface="Palatino Linotype" pitchFamily="18" charset="0"/>
              </a:rPr>
              <a:t>Tout d’abord: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CA" altLang="en-US" sz="3500" dirty="0" smtClean="0">
                <a:latin typeface="Palatino Linotype" pitchFamily="18" charset="0"/>
              </a:rPr>
              <a:t>Augmenter notre </a:t>
            </a:r>
            <a:r>
              <a:rPr lang="fr-CA" altLang="en-US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sentiment de contrôle</a:t>
            </a: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</a:pPr>
            <a:endParaRPr lang="fr-CA" altLang="en-US" sz="35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CA" altLang="en-US" sz="3500" dirty="0" smtClean="0">
                <a:latin typeface="Palatino Linotype" pitchFamily="18" charset="0"/>
              </a:rPr>
              <a:t>Développer un style explicatif plus </a:t>
            </a:r>
            <a:r>
              <a:rPr lang="fr-CA" altLang="en-US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optimiste</a:t>
            </a: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</a:pPr>
            <a:endParaRPr lang="fr-CA" altLang="en-US" sz="35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CA" altLang="en-US" sz="3500" dirty="0" smtClean="0">
                <a:latin typeface="Palatino Linotype" pitchFamily="18" charset="0"/>
              </a:rPr>
              <a:t>Construire des bases de </a:t>
            </a:r>
            <a:r>
              <a:rPr lang="fr-CA" altLang="en-US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soutien social</a:t>
            </a:r>
          </a:p>
          <a:p>
            <a:pPr marL="0" indent="0" eaLnBrk="1" hangingPunct="1">
              <a:lnSpc>
                <a:spcPct val="90000"/>
              </a:lnSpc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fr-CA" altLang="en-US" sz="3600" b="1" dirty="0" smtClean="0">
                <a:solidFill>
                  <a:schemeClr val="accent1"/>
                </a:solidFill>
                <a:latin typeface="Palatino Linotype" pitchFamily="18" charset="0"/>
              </a:rPr>
              <a:t>Puis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fr-CA" altLang="en-US" sz="36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sz="3800" dirty="0" smtClean="0">
                <a:latin typeface="Palatino Linotype" pitchFamily="18" charset="0"/>
              </a:rPr>
              <a:t>En faisant de l’exercice….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BC76CE-F9F3-455B-A337-75C9A1F59D5D}" type="slidenum">
              <a:rPr lang="fr-CA"/>
              <a:pPr>
                <a:defRPr/>
              </a:pPr>
              <a:t>43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Gérer</a:t>
            </a:r>
            <a:r>
              <a:rPr lang="en-CA" sz="3600" dirty="0" smtClean="0">
                <a:latin typeface="Palatino Linotype" pitchFamily="18" charset="0"/>
              </a:rPr>
              <a:t> le stress: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L’exercice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physique et la santé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76400" y="2468880"/>
            <a:ext cx="7010400" cy="438912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Renforce</a:t>
            </a:r>
            <a:r>
              <a:rPr lang="en-CA" sz="3200" dirty="0" smtClean="0">
                <a:latin typeface="Palatino Linotype" pitchFamily="18" charset="0"/>
              </a:rPr>
              <a:t> le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coeur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(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diminue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crise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cardiaques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)</a:t>
            </a:r>
            <a:endParaRPr lang="en-CA" sz="32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Diminue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tension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artérielle</a:t>
            </a:r>
            <a:r>
              <a:rPr lang="en-CA" sz="3200" dirty="0" smtClean="0">
                <a:latin typeface="Palatino Linotype" pitchFamily="18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Augmente</a:t>
            </a:r>
            <a:r>
              <a:rPr lang="en-CA" sz="3200" dirty="0" smtClean="0">
                <a:latin typeface="Palatino Linotype" pitchFamily="18" charset="0"/>
              </a:rPr>
              <a:t> le </a:t>
            </a:r>
            <a:r>
              <a:rPr lang="en-CA" sz="3200" dirty="0" err="1" smtClean="0">
                <a:latin typeface="Palatino Linotype" pitchFamily="18" charset="0"/>
              </a:rPr>
              <a:t>niveau</a:t>
            </a:r>
            <a:r>
              <a:rPr lang="en-CA" sz="3200" dirty="0" smtClean="0">
                <a:latin typeface="Palatino Linotype" pitchFamily="18" charset="0"/>
              </a:rPr>
              <a:t> de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sérotonine</a:t>
            </a:r>
            <a:endParaRPr lang="en-CA" sz="32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Améliore</a:t>
            </a:r>
            <a:r>
              <a:rPr lang="en-CA" sz="3200" dirty="0" smtClean="0">
                <a:latin typeface="Palatino Linotype" pitchFamily="18" charset="0"/>
              </a:rPr>
              <a:t> les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fonctions</a:t>
            </a:r>
            <a:r>
              <a:rPr lang="en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cognitives</a:t>
            </a:r>
            <a:endParaRPr lang="en-CA" sz="32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Diminue</a:t>
            </a:r>
            <a:r>
              <a:rPr lang="en-CA" sz="3200" dirty="0" smtClean="0">
                <a:latin typeface="Palatino Linotype" pitchFamily="18" charset="0"/>
              </a:rPr>
              <a:t> les </a:t>
            </a:r>
            <a:r>
              <a:rPr lang="en-CA" sz="3200" dirty="0" err="1" smtClean="0">
                <a:latin typeface="Palatino Linotype" pitchFamily="18" charset="0"/>
              </a:rPr>
              <a:t>risques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d’Alzheimer</a:t>
            </a:r>
            <a:endParaRPr lang="en-CA" sz="32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1DAC1D-318D-4F7C-A6EC-A27DF87FBC7A}" type="slidenum">
              <a:rPr lang="fr-CA" smtClean="0"/>
              <a:pPr>
                <a:defRPr/>
              </a:pPr>
              <a:t>44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0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609600"/>
            <a:ext cx="4343400" cy="1828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CA" altLang="en-US" sz="4000" dirty="0" smtClean="0">
                <a:latin typeface="Palatino Linotype" pitchFamily="18" charset="0"/>
              </a:rPr>
              <a:t>Gérer le stress: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L’exercice physique et l’humeur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77005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28600" y="2743200"/>
            <a:ext cx="4572000" cy="3810000"/>
          </a:xfrm>
        </p:spPr>
        <p:txBody>
          <a:bodyPr>
            <a:normAutofit/>
          </a:bodyPr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fr-CA" altLang="en-US" sz="3000" dirty="0">
                <a:latin typeface="Palatino Linotype" pitchFamily="18" charset="0"/>
              </a:rPr>
              <a:t>Améliore </a:t>
            </a:r>
            <a:r>
              <a:rPr lang="fr-CA" altLang="en-US" sz="3000" u="sng" dirty="0" smtClean="0">
                <a:solidFill>
                  <a:schemeClr val="accent1"/>
                </a:solidFill>
                <a:latin typeface="Palatino Linotype" pitchFamily="18" charset="0"/>
              </a:rPr>
              <a:t>l’humeur</a:t>
            </a:r>
            <a:endParaRPr lang="fr-CA" altLang="en-US" sz="3000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fr-CA" altLang="en-US" sz="3000" dirty="0">
                <a:latin typeface="Palatino Linotype" pitchFamily="18" charset="0"/>
              </a:rPr>
              <a:t>Augmente </a:t>
            </a:r>
            <a:r>
              <a:rPr lang="fr-CA" altLang="en-US" sz="3000" u="sng" dirty="0">
                <a:solidFill>
                  <a:schemeClr val="accent1"/>
                </a:solidFill>
                <a:latin typeface="Palatino Linotype" pitchFamily="18" charset="0"/>
              </a:rPr>
              <a:t>l’énergie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fr-CA" altLang="en-US" sz="3000" dirty="0">
                <a:latin typeface="Palatino Linotype" pitchFamily="18" charset="0"/>
              </a:rPr>
              <a:t>Augmente la </a:t>
            </a:r>
            <a:r>
              <a:rPr lang="fr-CA" altLang="en-US" sz="3000" u="sng" dirty="0">
                <a:solidFill>
                  <a:schemeClr val="accent1"/>
                </a:solidFill>
                <a:latin typeface="Palatino Linotype" pitchFamily="18" charset="0"/>
              </a:rPr>
              <a:t>confiance</a:t>
            </a:r>
            <a:r>
              <a:rPr lang="fr-CA" altLang="en-US" sz="3000" dirty="0">
                <a:latin typeface="Palatino Linotype" pitchFamily="18" charset="0"/>
              </a:rPr>
              <a:t> en soi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fr-CA" altLang="en-US" sz="3000" dirty="0" smtClean="0">
                <a:latin typeface="Palatino Linotype" pitchFamily="18" charset="0"/>
              </a:rPr>
              <a:t>Réduit </a:t>
            </a:r>
            <a:r>
              <a:rPr lang="fr-CA" altLang="en-US" sz="3000" dirty="0">
                <a:latin typeface="Palatino Linotype" pitchFamily="18" charset="0"/>
              </a:rPr>
              <a:t>la </a:t>
            </a:r>
            <a:r>
              <a:rPr lang="fr-CA" altLang="en-US" sz="3000" u="sng" dirty="0">
                <a:solidFill>
                  <a:schemeClr val="accent1"/>
                </a:solidFill>
                <a:latin typeface="Palatino Linotype" pitchFamily="18" charset="0"/>
              </a:rPr>
              <a:t>dépression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fr-CA" altLang="en-US" sz="3000" dirty="0">
                <a:latin typeface="Palatino Linotype" pitchFamily="18" charset="0"/>
              </a:rPr>
              <a:t>Réduit </a:t>
            </a:r>
            <a:r>
              <a:rPr lang="fr-CA" altLang="en-US" sz="3000" u="sng" dirty="0">
                <a:solidFill>
                  <a:schemeClr val="accent1"/>
                </a:solidFill>
                <a:latin typeface="Palatino Linotype" pitchFamily="18" charset="0"/>
              </a:rPr>
              <a:t>l’anxiété</a:t>
            </a:r>
          </a:p>
          <a:p>
            <a:pPr marL="0" indent="0" eaLnBrk="1" hangingPunct="1">
              <a:defRPr/>
            </a:pPr>
            <a:endParaRPr lang="fr-CA" sz="2800" dirty="0">
              <a:latin typeface="Palatino Linotype" pitchFamily="18" charset="0"/>
            </a:endParaRPr>
          </a:p>
        </p:txBody>
      </p:sp>
      <p:pic>
        <p:nvPicPr>
          <p:cNvPr id="84996" name="Picture 6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08513" y="1524000"/>
            <a:ext cx="3894137" cy="4648200"/>
          </a:xfrm>
        </p:spPr>
      </p:pic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F1F49A-E9A5-4363-A93B-278C21AF8984}" type="slidenum">
              <a:rPr lang="fr-CA"/>
              <a:pPr>
                <a:defRPr/>
              </a:pPr>
              <a:t>45</a:t>
            </a:fld>
            <a:endParaRPr lang="fr-CA"/>
          </a:p>
        </p:txBody>
      </p:sp>
      <p:sp>
        <p:nvSpPr>
          <p:cNvPr id="84997" name="Rectangle 8"/>
          <p:cNvSpPr>
            <a:spLocks noChangeArrowheads="1"/>
          </p:cNvSpPr>
          <p:nvPr/>
        </p:nvSpPr>
        <p:spPr bwMode="auto">
          <a:xfrm>
            <a:off x="4419600" y="1752600"/>
            <a:ext cx="9906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fr-CA" sz="1200" dirty="0"/>
              <a:t>Score de</a:t>
            </a:r>
          </a:p>
          <a:p>
            <a:pPr algn="r"/>
            <a:r>
              <a:rPr lang="fr-CA" sz="1200" dirty="0"/>
              <a:t> dépression</a:t>
            </a:r>
          </a:p>
        </p:txBody>
      </p:sp>
      <p:sp>
        <p:nvSpPr>
          <p:cNvPr id="84998" name="Rectangle 9"/>
          <p:cNvSpPr>
            <a:spLocks noChangeArrowheads="1"/>
          </p:cNvSpPr>
          <p:nvPr/>
        </p:nvSpPr>
        <p:spPr bwMode="auto">
          <a:xfrm>
            <a:off x="6400800" y="1905000"/>
            <a:ext cx="1219200" cy="3810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/>
              <a:t>Groupe contrôle</a:t>
            </a:r>
            <a:endParaRPr lang="en-US" sz="1200" b="1" dirty="0"/>
          </a:p>
        </p:txBody>
      </p:sp>
      <p:sp>
        <p:nvSpPr>
          <p:cNvPr id="84999" name="Rectangle 10"/>
          <p:cNvSpPr>
            <a:spLocks noChangeArrowheads="1"/>
          </p:cNvSpPr>
          <p:nvPr/>
        </p:nvSpPr>
        <p:spPr bwMode="auto">
          <a:xfrm>
            <a:off x="6934200" y="3352800"/>
            <a:ext cx="1066800" cy="5334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/>
              <a:t>Groupe traité</a:t>
            </a:r>
          </a:p>
          <a:p>
            <a:pPr algn="ctr"/>
            <a:r>
              <a:rPr lang="fr-CA" sz="1200" b="1" dirty="0"/>
              <a:t>par la </a:t>
            </a:r>
          </a:p>
          <a:p>
            <a:pPr algn="ctr"/>
            <a:r>
              <a:rPr lang="fr-CA" sz="1200" b="1" dirty="0"/>
              <a:t>relaxation</a:t>
            </a:r>
            <a:endParaRPr lang="en-US" sz="1200" b="1" dirty="0"/>
          </a:p>
        </p:txBody>
      </p:sp>
      <p:sp>
        <p:nvSpPr>
          <p:cNvPr id="85000" name="Rectangle 11"/>
          <p:cNvSpPr>
            <a:spLocks noChangeArrowheads="1"/>
          </p:cNvSpPr>
          <p:nvPr/>
        </p:nvSpPr>
        <p:spPr bwMode="auto">
          <a:xfrm>
            <a:off x="5791200" y="3962400"/>
            <a:ext cx="1066800" cy="6096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/>
              <a:t>Groupe</a:t>
            </a:r>
          </a:p>
          <a:p>
            <a:pPr algn="ctr"/>
            <a:r>
              <a:rPr lang="fr-CA" sz="1200" b="1" dirty="0"/>
              <a:t>traité</a:t>
            </a:r>
          </a:p>
          <a:p>
            <a:pPr algn="ctr"/>
            <a:r>
              <a:rPr lang="fr-CA" sz="1200" b="1" dirty="0"/>
              <a:t>par l’aérobie</a:t>
            </a:r>
            <a:endParaRPr lang="en-US" sz="1200" b="1" dirty="0"/>
          </a:p>
        </p:txBody>
      </p:sp>
      <p:sp>
        <p:nvSpPr>
          <p:cNvPr id="85001" name="Rectangle 12"/>
          <p:cNvSpPr>
            <a:spLocks noChangeArrowheads="1"/>
          </p:cNvSpPr>
          <p:nvPr/>
        </p:nvSpPr>
        <p:spPr bwMode="auto">
          <a:xfrm>
            <a:off x="6400800" y="4800600"/>
            <a:ext cx="1066800" cy="5334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b="1" dirty="0"/>
              <a:t>L’exercice</a:t>
            </a:r>
          </a:p>
          <a:p>
            <a:pPr algn="ctr"/>
            <a:r>
              <a:rPr lang="fr-CA" sz="1200" b="1" dirty="0"/>
              <a:t>atténue</a:t>
            </a:r>
          </a:p>
          <a:p>
            <a:pPr algn="ctr"/>
            <a:r>
              <a:rPr lang="fr-CA" sz="1200" b="1" dirty="0"/>
              <a:t>la dépression</a:t>
            </a:r>
            <a:endParaRPr lang="en-US" sz="1200" b="1" dirty="0"/>
          </a:p>
        </p:txBody>
      </p:sp>
      <p:sp>
        <p:nvSpPr>
          <p:cNvPr id="85002" name="Rectangle 13"/>
          <p:cNvSpPr>
            <a:spLocks noChangeArrowheads="1"/>
          </p:cNvSpPr>
          <p:nvPr/>
        </p:nvSpPr>
        <p:spPr bwMode="auto">
          <a:xfrm>
            <a:off x="5562600" y="5638800"/>
            <a:ext cx="9144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/>
              <a:t>Évaluation </a:t>
            </a:r>
          </a:p>
          <a:p>
            <a:pPr algn="ctr"/>
            <a:r>
              <a:rPr lang="fr-CA" sz="1200" dirty="0"/>
              <a:t>avant </a:t>
            </a:r>
          </a:p>
          <a:p>
            <a:pPr algn="ctr"/>
            <a:r>
              <a:rPr lang="fr-CA" sz="1200" dirty="0"/>
              <a:t>traitement</a:t>
            </a:r>
          </a:p>
        </p:txBody>
      </p:sp>
      <p:sp>
        <p:nvSpPr>
          <p:cNvPr id="85003" name="Rectangle 14"/>
          <p:cNvSpPr>
            <a:spLocks noChangeArrowheads="1"/>
          </p:cNvSpPr>
          <p:nvPr/>
        </p:nvSpPr>
        <p:spPr bwMode="auto">
          <a:xfrm>
            <a:off x="7620000" y="5638800"/>
            <a:ext cx="9906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/>
              <a:t>Évaluation </a:t>
            </a:r>
          </a:p>
          <a:p>
            <a:pPr algn="ctr"/>
            <a:r>
              <a:rPr lang="fr-CA" sz="1200" dirty="0"/>
              <a:t>après </a:t>
            </a:r>
          </a:p>
          <a:p>
            <a:pPr algn="ctr"/>
            <a:r>
              <a:rPr lang="fr-CA" sz="1200" dirty="0"/>
              <a:t>traitement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09600" y="685800"/>
            <a:ext cx="8037512" cy="10937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sz="3600" dirty="0" smtClean="0">
                <a:latin typeface="Palatino Linotype" pitchFamily="18" charset="0"/>
              </a:rPr>
              <a:t>Gérer le stress: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Biofeedback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, relaxation et méditation</a:t>
            </a:r>
          </a:p>
        </p:txBody>
      </p:sp>
      <p:sp>
        <p:nvSpPr>
          <p:cNvPr id="694276" name="Rectangle 4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2209800"/>
            <a:ext cx="8153400" cy="4648200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Systèmes de biofeedback:</a:t>
            </a:r>
          </a:p>
          <a:p>
            <a:pPr marL="880110" lvl="1" indent="-51435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Utilisent appareils électroniques</a:t>
            </a:r>
          </a:p>
          <a:p>
            <a:pPr marL="880110" lvl="1" indent="-51435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Informent les gens sur leurs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réponses physiologiques (SNA)</a:t>
            </a:r>
          </a:p>
          <a:p>
            <a:pPr marL="880110" lvl="1" indent="-51435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Permettent de changer leurs réponses</a:t>
            </a:r>
          </a:p>
          <a:p>
            <a:pPr marL="0" indent="0" eaLnBrk="1" hangingPunct="1">
              <a:lnSpc>
                <a:spcPct val="80000"/>
              </a:lnSpc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Relaxation et méditation:</a:t>
            </a:r>
          </a:p>
          <a:p>
            <a:pPr marL="880110" lvl="1" indent="-514350">
              <a:lnSpc>
                <a:spcPct val="8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Réduisent la tension et l’anxiété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EADF9-80EE-432B-BED3-222A8CD56B3E}" type="slidenum">
              <a:rPr lang="fr-CA"/>
              <a:pPr>
                <a:defRPr/>
              </a:pPr>
              <a:t>46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3400" y="762000"/>
            <a:ext cx="8037512" cy="10937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dirty="0" err="1" smtClean="0">
                <a:latin typeface="Palatino Linotype" pitchFamily="18" charset="0"/>
              </a:rPr>
              <a:t>Gérer</a:t>
            </a:r>
            <a:r>
              <a:rPr lang="en-US" sz="4000" dirty="0" smtClean="0">
                <a:latin typeface="Palatino Linotype" pitchFamily="18" charset="0"/>
              </a:rPr>
              <a:t> le stress:</a:t>
            </a:r>
            <a:br>
              <a:rPr lang="en-US" sz="4000" dirty="0" smtClean="0">
                <a:latin typeface="Palatino Linotype" pitchFamily="18" charset="0"/>
              </a:rPr>
            </a:br>
            <a:r>
              <a:rPr lang="en-US" sz="4000" dirty="0" smtClean="0">
                <a:solidFill>
                  <a:srgbClr val="FF0000"/>
                </a:solidFill>
                <a:latin typeface="Palatino Linotype" pitchFamily="18" charset="0"/>
              </a:rPr>
              <a:t>Mode </a:t>
            </a:r>
            <a:r>
              <a:rPr lang="en-US" sz="4000" dirty="0">
                <a:solidFill>
                  <a:srgbClr val="FF0000"/>
                </a:solidFill>
                <a:latin typeface="Palatino Linotype" pitchFamily="18" charset="0"/>
              </a:rPr>
              <a:t>de vie</a:t>
            </a:r>
          </a:p>
        </p:txBody>
      </p:sp>
      <p:sp>
        <p:nvSpPr>
          <p:cNvPr id="69529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609600" y="1981200"/>
            <a:ext cx="7748587" cy="914400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Modifier le style de vie de Type-A peut réduire le risque de crises cardiaques</a:t>
            </a:r>
            <a:endParaRPr lang="fr-CA" sz="2800" dirty="0">
              <a:latin typeface="Palatino Linotype" pitchFamily="18" charset="0"/>
            </a:endParaRPr>
          </a:p>
        </p:txBody>
      </p:sp>
      <p:pic>
        <p:nvPicPr>
          <p:cNvPr id="89092" name="Picture 9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4338" y="3105150"/>
            <a:ext cx="8277225" cy="3052763"/>
          </a:xfrm>
        </p:spPr>
      </p:pic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B84329-60F8-4806-BD17-3C37C8C38C35}" type="slidenum">
              <a:rPr lang="fr-CA"/>
              <a:pPr>
                <a:defRPr/>
              </a:pPr>
              <a:t>47</a:t>
            </a:fld>
            <a:endParaRPr lang="fr-CA"/>
          </a:p>
        </p:txBody>
      </p:sp>
      <p:sp>
        <p:nvSpPr>
          <p:cNvPr id="89093" name="Text Box 11"/>
          <p:cNvSpPr txBox="1">
            <a:spLocks noChangeArrowheads="1"/>
          </p:cNvSpPr>
          <p:nvPr/>
        </p:nvSpPr>
        <p:spPr bwMode="auto">
          <a:xfrm rot="-5400000">
            <a:off x="-544513" y="4125913"/>
            <a:ext cx="17303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00">
                <a:latin typeface="Times New Roman" pitchFamily="18" charset="0"/>
              </a:rPr>
              <a:t>Ghislain and Marie David De Lossy/ Getty Images</a:t>
            </a:r>
          </a:p>
        </p:txBody>
      </p:sp>
      <p:sp>
        <p:nvSpPr>
          <p:cNvPr id="89094" name="Rectangle 12"/>
          <p:cNvSpPr>
            <a:spLocks noChangeArrowheads="1"/>
          </p:cNvSpPr>
          <p:nvPr/>
        </p:nvSpPr>
        <p:spPr bwMode="auto">
          <a:xfrm>
            <a:off x="3048000" y="3352800"/>
            <a:ext cx="9906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fr-CA" sz="1200" dirty="0"/>
              <a:t>Pourcentage </a:t>
            </a:r>
          </a:p>
          <a:p>
            <a:pPr algn="r"/>
            <a:r>
              <a:rPr lang="fr-CA" sz="1200" dirty="0"/>
              <a:t>de patients </a:t>
            </a:r>
          </a:p>
          <a:p>
            <a:pPr algn="r"/>
            <a:r>
              <a:rPr lang="fr-CA" sz="1200" dirty="0"/>
              <a:t>ayant </a:t>
            </a:r>
          </a:p>
          <a:p>
            <a:pPr algn="r"/>
            <a:r>
              <a:rPr lang="fr-CA" sz="1200" dirty="0"/>
              <a:t>des crises </a:t>
            </a:r>
          </a:p>
          <a:p>
            <a:pPr algn="r"/>
            <a:r>
              <a:rPr lang="fr-CA" sz="1200" dirty="0"/>
              <a:t>cardiaques </a:t>
            </a:r>
          </a:p>
          <a:p>
            <a:pPr algn="r"/>
            <a:r>
              <a:rPr lang="fr-CA" sz="1200" dirty="0"/>
              <a:t>récurrentes </a:t>
            </a:r>
          </a:p>
          <a:p>
            <a:pPr algn="r"/>
            <a:r>
              <a:rPr lang="fr-CA" sz="1200" dirty="0"/>
              <a:t>(moyennes</a:t>
            </a:r>
          </a:p>
          <a:p>
            <a:pPr algn="r"/>
            <a:r>
              <a:rPr lang="fr-CA" sz="1200" dirty="0"/>
              <a:t> cumulées)</a:t>
            </a:r>
            <a:endParaRPr lang="en-US" sz="1200" dirty="0"/>
          </a:p>
        </p:txBody>
      </p:sp>
      <p:sp>
        <p:nvSpPr>
          <p:cNvPr id="89095" name="Rectangle 13"/>
          <p:cNvSpPr>
            <a:spLocks noChangeArrowheads="1"/>
          </p:cNvSpPr>
          <p:nvPr/>
        </p:nvSpPr>
        <p:spPr bwMode="auto">
          <a:xfrm>
            <a:off x="4800600" y="3505200"/>
            <a:ext cx="1143000" cy="3810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b="1" dirty="0"/>
              <a:t>Sujets contrôles</a:t>
            </a:r>
            <a:endParaRPr lang="en-US" sz="1000" b="1" dirty="0"/>
          </a:p>
        </p:txBody>
      </p:sp>
      <p:sp>
        <p:nvSpPr>
          <p:cNvPr id="89096" name="Rectangle 14"/>
          <p:cNvSpPr>
            <a:spLocks noChangeArrowheads="1"/>
          </p:cNvSpPr>
          <p:nvPr/>
        </p:nvSpPr>
        <p:spPr bwMode="auto">
          <a:xfrm>
            <a:off x="5105400" y="5029200"/>
            <a:ext cx="2286000" cy="3810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b="1" dirty="0"/>
              <a:t>Sujets ayant modifié leur mode de vie</a:t>
            </a:r>
            <a:endParaRPr lang="en-US" sz="1000" b="1" dirty="0"/>
          </a:p>
        </p:txBody>
      </p:sp>
      <p:sp>
        <p:nvSpPr>
          <p:cNvPr id="89097" name="Rectangle 15"/>
          <p:cNvSpPr>
            <a:spLocks noChangeArrowheads="1"/>
          </p:cNvSpPr>
          <p:nvPr/>
        </p:nvSpPr>
        <p:spPr bwMode="auto">
          <a:xfrm>
            <a:off x="7162800" y="3886200"/>
            <a:ext cx="1066800" cy="609600"/>
          </a:xfrm>
          <a:prstGeom prst="rect">
            <a:avLst/>
          </a:prstGeom>
          <a:solidFill>
            <a:srgbClr val="FFF8D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fr-CA" sz="1000" b="1" dirty="0"/>
              <a:t>Une modification </a:t>
            </a:r>
          </a:p>
          <a:p>
            <a:r>
              <a:rPr lang="fr-CA" sz="1000" b="1" dirty="0"/>
              <a:t>du mode de vie </a:t>
            </a:r>
          </a:p>
          <a:p>
            <a:r>
              <a:rPr lang="fr-CA" sz="1000" b="1" dirty="0"/>
              <a:t>réduit la récurrence</a:t>
            </a:r>
          </a:p>
          <a:p>
            <a:r>
              <a:rPr lang="fr-CA" sz="1000" b="1" dirty="0"/>
              <a:t> des crises cardiaques</a:t>
            </a:r>
            <a:endParaRPr lang="en-US" sz="1000" b="1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7"/>
          <p:cNvSpPr txBox="1">
            <a:spLocks noGrp="1"/>
          </p:cNvSpPr>
          <p:nvPr/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B86FFAD-A1EB-47EE-B5D4-30D4EEDB80CF}" type="slidenum">
              <a:rPr lang="fr-CA"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pPr algn="r">
                <a:defRPr/>
              </a:pPr>
              <a:t>48</a:t>
            </a:fld>
            <a:endParaRPr lang="fr-CA" sz="140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9325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5800" y="685800"/>
            <a:ext cx="8037513" cy="109378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fr-CA" altLang="en-US" sz="3600" dirty="0" smtClean="0">
                <a:latin typeface="Palatino Linotype" pitchFamily="18" charset="0"/>
              </a:rPr>
              <a:t>Gérer le stress:</a:t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Spiritualité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et communautés religieuses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693251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533400" y="2057400"/>
            <a:ext cx="8610600" cy="154305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fr-CA" altLang="en-US" sz="2800" dirty="0">
                <a:latin typeface="Palatino Linotype" pitchFamily="18" charset="0"/>
              </a:rPr>
              <a:t>Une pratique religieuse fréquente prédit une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espérance de vie plus longue </a:t>
            </a:r>
            <a:r>
              <a:rPr lang="fr-CA" altLang="en-US" sz="2800" dirty="0">
                <a:latin typeface="Palatino Linotype" pitchFamily="18" charset="0"/>
              </a:rPr>
              <a:t>et diminue le risque de mortalité</a:t>
            </a:r>
          </a:p>
        </p:txBody>
      </p:sp>
      <p:pic>
        <p:nvPicPr>
          <p:cNvPr id="153606" name="Picture 8" descr="MyersPsy8e_fi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3429000"/>
            <a:ext cx="4179888" cy="2286000"/>
          </a:xfrm>
        </p:spPr>
      </p:pic>
      <p:sp>
        <p:nvSpPr>
          <p:cNvPr id="153607" name="Rectangle 10"/>
          <p:cNvSpPr>
            <a:spLocks noChangeArrowheads="1"/>
          </p:cNvSpPr>
          <p:nvPr/>
        </p:nvSpPr>
        <p:spPr bwMode="auto">
          <a:xfrm>
            <a:off x="0" y="3505200"/>
            <a:ext cx="10668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fr-CA" sz="1200" dirty="0"/>
              <a:t>Espérance</a:t>
            </a:r>
          </a:p>
          <a:p>
            <a:pPr algn="r"/>
            <a:r>
              <a:rPr lang="fr-CA" sz="1200" dirty="0"/>
              <a:t>de vie</a:t>
            </a:r>
          </a:p>
          <a:p>
            <a:pPr algn="r"/>
            <a:r>
              <a:rPr lang="fr-CA" sz="1200" dirty="0"/>
              <a:t>en années</a:t>
            </a:r>
            <a:endParaRPr lang="en-US" sz="1200" dirty="0"/>
          </a:p>
        </p:txBody>
      </p:sp>
      <p:sp>
        <p:nvSpPr>
          <p:cNvPr id="153609" name="Rectangle 12"/>
          <p:cNvSpPr>
            <a:spLocks noChangeArrowheads="1"/>
          </p:cNvSpPr>
          <p:nvPr/>
        </p:nvSpPr>
        <p:spPr bwMode="auto">
          <a:xfrm>
            <a:off x="381000" y="5638800"/>
            <a:ext cx="4191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/>
              <a:t>Pratique religieuse</a:t>
            </a:r>
            <a:endParaRPr lang="en-US" sz="1200" dirty="0"/>
          </a:p>
        </p:txBody>
      </p:sp>
      <p:sp>
        <p:nvSpPr>
          <p:cNvPr id="153610" name="Rectangle 13"/>
          <p:cNvSpPr>
            <a:spLocks noChangeArrowheads="1"/>
          </p:cNvSpPr>
          <p:nvPr/>
        </p:nvSpPr>
        <p:spPr bwMode="auto">
          <a:xfrm>
            <a:off x="1143000" y="5181600"/>
            <a:ext cx="8382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200" dirty="0"/>
              <a:t>Jamais</a:t>
            </a:r>
            <a:endParaRPr lang="en-US" sz="1200" dirty="0"/>
          </a:p>
        </p:txBody>
      </p:sp>
      <p:sp>
        <p:nvSpPr>
          <p:cNvPr id="153611" name="Rectangle 14"/>
          <p:cNvSpPr>
            <a:spLocks noChangeArrowheads="1"/>
          </p:cNvSpPr>
          <p:nvPr/>
        </p:nvSpPr>
        <p:spPr bwMode="auto">
          <a:xfrm>
            <a:off x="1981200" y="5105400"/>
            <a:ext cx="7620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dirty="0"/>
              <a:t>Moins </a:t>
            </a:r>
          </a:p>
          <a:p>
            <a:pPr algn="ctr"/>
            <a:r>
              <a:rPr lang="fr-CA" sz="1000" dirty="0"/>
              <a:t>d’une fois </a:t>
            </a:r>
          </a:p>
          <a:p>
            <a:pPr algn="ctr"/>
            <a:r>
              <a:rPr lang="fr-CA" sz="1000" dirty="0"/>
              <a:t>par semaine</a:t>
            </a:r>
            <a:endParaRPr lang="en-US" sz="1000" dirty="0"/>
          </a:p>
        </p:txBody>
      </p:sp>
      <p:sp>
        <p:nvSpPr>
          <p:cNvPr id="153612" name="Rectangle 16"/>
          <p:cNvSpPr>
            <a:spLocks noChangeArrowheads="1"/>
          </p:cNvSpPr>
          <p:nvPr/>
        </p:nvSpPr>
        <p:spPr bwMode="auto">
          <a:xfrm>
            <a:off x="2743200" y="5181600"/>
            <a:ext cx="8382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dirty="0"/>
              <a:t>Une fois </a:t>
            </a:r>
          </a:p>
          <a:p>
            <a:pPr algn="ctr"/>
            <a:r>
              <a:rPr lang="fr-CA" sz="1000" dirty="0"/>
              <a:t>par semaine</a:t>
            </a:r>
            <a:endParaRPr lang="en-US" sz="1000" dirty="0"/>
          </a:p>
        </p:txBody>
      </p:sp>
      <p:sp>
        <p:nvSpPr>
          <p:cNvPr id="153613" name="Rectangle 17"/>
          <p:cNvSpPr>
            <a:spLocks noChangeArrowheads="1"/>
          </p:cNvSpPr>
          <p:nvPr/>
        </p:nvSpPr>
        <p:spPr bwMode="auto">
          <a:xfrm>
            <a:off x="3581400" y="5105400"/>
            <a:ext cx="838200" cy="533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A" sz="1000" dirty="0"/>
              <a:t>Plus </a:t>
            </a:r>
          </a:p>
          <a:p>
            <a:pPr algn="ctr"/>
            <a:r>
              <a:rPr lang="fr-CA" sz="1000" dirty="0"/>
              <a:t>d’une fois </a:t>
            </a:r>
          </a:p>
          <a:p>
            <a:pPr algn="ctr"/>
            <a:r>
              <a:rPr lang="fr-CA" sz="1000" dirty="0"/>
              <a:t>par semaine</a:t>
            </a:r>
            <a:endParaRPr lang="en-US" sz="1000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9138" y="2224088"/>
            <a:ext cx="7681912" cy="3186112"/>
          </a:xfrm>
        </p:spPr>
        <p:txBody>
          <a:bodyPr/>
          <a:lstStyle/>
          <a:p>
            <a:r>
              <a:rPr lang="fr-CA" sz="6000" dirty="0">
                <a:latin typeface="Palatino Linotype" pitchFamily="18" charset="0"/>
              </a:rPr>
              <a:t>Personnalité</a:t>
            </a:r>
            <a:br>
              <a:rPr lang="fr-CA" sz="6000" dirty="0">
                <a:latin typeface="Palatino Linotype" pitchFamily="18" charset="0"/>
              </a:rPr>
            </a:br>
            <a:r>
              <a:rPr lang="fr-CA" dirty="0">
                <a:latin typeface="Palatino Linotype" pitchFamily="18" charset="0"/>
              </a:rPr>
              <a:t/>
            </a:r>
            <a:br>
              <a:rPr lang="fr-CA" dirty="0">
                <a:latin typeface="Palatino Linotype" pitchFamily="18" charset="0"/>
              </a:rPr>
            </a:br>
            <a:r>
              <a:rPr lang="fr-CA" altLang="en-US" sz="4000" dirty="0">
                <a:solidFill>
                  <a:schemeClr val="tx1"/>
                </a:solidFill>
                <a:latin typeface="Palatino Linotype" pitchFamily="18" charset="0"/>
              </a:rPr>
              <a:t>Chapitre </a:t>
            </a:r>
            <a:r>
              <a:rPr lang="fr-CA" altLang="en-US" sz="4000" dirty="0" smtClean="0">
                <a:solidFill>
                  <a:schemeClr val="tx1"/>
                </a:solidFill>
                <a:latin typeface="Palatino Linotype" pitchFamily="18" charset="0"/>
              </a:rPr>
              <a:t>13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ABFD8651-8C13-40E4-AD53-5FA46800E890}" type="slidenum">
              <a:rPr lang="en-US"/>
              <a:pPr/>
              <a:t>49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57175"/>
            <a:ext cx="7772400" cy="1143000"/>
          </a:xfrm>
        </p:spPr>
        <p:txBody>
          <a:bodyPr/>
          <a:lstStyle/>
          <a:p>
            <a:r>
              <a:rPr lang="fr-CA" sz="3800" dirty="0">
                <a:latin typeface="Palatino Linotype" pitchFamily="18" charset="0"/>
              </a:rPr>
              <a:t>Personnalité</a:t>
            </a:r>
            <a:endParaRPr lang="en-US" sz="3800" dirty="0">
              <a:latin typeface="Palatino Linotype" pitchFamily="18" charset="0"/>
            </a:endParaRPr>
          </a:p>
        </p:txBody>
      </p:sp>
      <p:sp>
        <p:nvSpPr>
          <p:cNvPr id="806915" name="Rectangle 3"/>
          <p:cNvSpPr>
            <a:spLocks noGrp="1" noChangeArrowheads="1"/>
          </p:cNvSpPr>
          <p:nvPr>
            <p:ph idx="1"/>
          </p:nvPr>
        </p:nvSpPr>
        <p:spPr>
          <a:xfrm>
            <a:off x="671513" y="1600200"/>
            <a:ext cx="8305800" cy="1066800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fr-CA" sz="2800" dirty="0">
                <a:latin typeface="Palatino Linotype" pitchFamily="18" charset="0"/>
              </a:rPr>
              <a:t>Le mode caractéristique de penser, de ressentir et d’agir de chaque </a:t>
            </a:r>
            <a:r>
              <a:rPr lang="fr-CA" sz="2800" dirty="0" smtClean="0">
                <a:latin typeface="Palatino Linotype" pitchFamily="18" charset="0"/>
              </a:rPr>
              <a:t>individu qui nous rend unique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95B2E-3E57-4171-BBB9-E31308DA36A6}" type="slidenum">
              <a:rPr lang="en-US"/>
              <a:pPr/>
              <a:t>50</a:t>
            </a:fld>
            <a:endParaRPr lang="en-US"/>
          </a:p>
        </p:txBody>
      </p:sp>
      <p:pic>
        <p:nvPicPr>
          <p:cNvPr id="806922" name="Picture 10" descr="Dwarf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4100" y="2590800"/>
            <a:ext cx="4495800" cy="3690938"/>
          </a:xfrm>
          <a:prstGeom prst="rect">
            <a:avLst/>
          </a:prstGeom>
          <a:noFill/>
        </p:spPr>
      </p:pic>
      <p:sp>
        <p:nvSpPr>
          <p:cNvPr id="806923" name="Rectangle 11"/>
          <p:cNvSpPr>
            <a:spLocks noChangeArrowheads="1"/>
          </p:cNvSpPr>
          <p:nvPr/>
        </p:nvSpPr>
        <p:spPr bwMode="auto">
          <a:xfrm>
            <a:off x="742950" y="6172200"/>
            <a:ext cx="7620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sz="2400" dirty="0">
                <a:latin typeface="Palatino Linotype" pitchFamily="18" charset="0"/>
              </a:rPr>
              <a:t>Chaque nain a sa propre personnalité.</a:t>
            </a:r>
          </a:p>
        </p:txBody>
      </p:sp>
      <p:sp>
        <p:nvSpPr>
          <p:cNvPr id="806924" name="Rectangle 12"/>
          <p:cNvSpPr>
            <a:spLocks noChangeArrowheads="1"/>
          </p:cNvSpPr>
          <p:nvPr/>
        </p:nvSpPr>
        <p:spPr bwMode="auto">
          <a:xfrm>
            <a:off x="3505200" y="5562600"/>
            <a:ext cx="762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 err="1">
                <a:solidFill>
                  <a:srgbClr val="000000"/>
                </a:solidFill>
                <a:latin typeface="Tahoma" charset="0"/>
              </a:rPr>
              <a:t>Timide</a:t>
            </a:r>
            <a:endParaRPr lang="en-US" sz="14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806925" name="Rectangle 13"/>
          <p:cNvSpPr>
            <a:spLocks noChangeArrowheads="1"/>
          </p:cNvSpPr>
          <p:nvPr/>
        </p:nvSpPr>
        <p:spPr bwMode="auto">
          <a:xfrm>
            <a:off x="4267200" y="5562600"/>
            <a:ext cx="762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 err="1">
                <a:solidFill>
                  <a:srgbClr val="000000"/>
                </a:solidFill>
                <a:latin typeface="Tahoma" charset="0"/>
              </a:rPr>
              <a:t>Joyeux</a:t>
            </a:r>
            <a:endParaRPr lang="en-US" sz="14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806926" name="Rectangle 14"/>
          <p:cNvSpPr>
            <a:spLocks noChangeArrowheads="1"/>
          </p:cNvSpPr>
          <p:nvPr/>
        </p:nvSpPr>
        <p:spPr bwMode="auto">
          <a:xfrm>
            <a:off x="5029200" y="5562600"/>
            <a:ext cx="762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 err="1">
                <a:solidFill>
                  <a:srgbClr val="000000"/>
                </a:solidFill>
                <a:latin typeface="Tahoma" charset="0"/>
              </a:rPr>
              <a:t>Simplet</a:t>
            </a:r>
            <a:endParaRPr lang="en-US" sz="14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806927" name="Rectangle 15"/>
          <p:cNvSpPr>
            <a:spLocks noChangeArrowheads="1"/>
          </p:cNvSpPr>
          <p:nvPr/>
        </p:nvSpPr>
        <p:spPr bwMode="auto">
          <a:xfrm>
            <a:off x="3048000" y="5791200"/>
            <a:ext cx="762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 err="1">
                <a:solidFill>
                  <a:srgbClr val="000000"/>
                </a:solidFill>
                <a:latin typeface="Tahoma" charset="0"/>
              </a:rPr>
              <a:t>Atchoum</a:t>
            </a:r>
            <a:endParaRPr lang="en-US" sz="1400" b="1" dirty="0">
              <a:solidFill>
                <a:srgbClr val="000000"/>
              </a:solidFill>
              <a:latin typeface="Tahoma" charset="0"/>
            </a:endParaRPr>
          </a:p>
        </p:txBody>
      </p:sp>
      <p:sp>
        <p:nvSpPr>
          <p:cNvPr id="806928" name="Rectangle 16"/>
          <p:cNvSpPr>
            <a:spLocks noChangeArrowheads="1"/>
          </p:cNvSpPr>
          <p:nvPr/>
        </p:nvSpPr>
        <p:spPr bwMode="auto">
          <a:xfrm>
            <a:off x="3886200" y="5867400"/>
            <a:ext cx="1143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400" b="1">
                <a:solidFill>
                  <a:srgbClr val="000000"/>
                </a:solidFill>
                <a:latin typeface="Tahoma" charset="0"/>
              </a:rPr>
              <a:t>Gincheux</a:t>
            </a:r>
          </a:p>
        </p:txBody>
      </p:sp>
      <p:sp>
        <p:nvSpPr>
          <p:cNvPr id="806929" name="Rectangle 17"/>
          <p:cNvSpPr>
            <a:spLocks noChangeArrowheads="1"/>
          </p:cNvSpPr>
          <p:nvPr/>
        </p:nvSpPr>
        <p:spPr bwMode="auto">
          <a:xfrm>
            <a:off x="5029200" y="5867400"/>
            <a:ext cx="7620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>
                <a:solidFill>
                  <a:srgbClr val="000000"/>
                </a:solidFill>
                <a:latin typeface="Tahoma" charset="0"/>
              </a:rPr>
              <a:t>Doc</a:t>
            </a:r>
          </a:p>
        </p:txBody>
      </p:sp>
      <p:sp>
        <p:nvSpPr>
          <p:cNvPr id="806930" name="Rectangle 18"/>
          <p:cNvSpPr>
            <a:spLocks noChangeArrowheads="1"/>
          </p:cNvSpPr>
          <p:nvPr/>
        </p:nvSpPr>
        <p:spPr bwMode="auto">
          <a:xfrm>
            <a:off x="5791200" y="5867400"/>
            <a:ext cx="762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400" b="1" dirty="0" err="1">
                <a:solidFill>
                  <a:srgbClr val="000000"/>
                </a:solidFill>
                <a:latin typeface="Tahoma" charset="0"/>
              </a:rPr>
              <a:t>Dormeur</a:t>
            </a:r>
            <a:endParaRPr lang="en-US" sz="1400" b="1" dirty="0">
              <a:solidFill>
                <a:srgbClr val="000000"/>
              </a:solidFill>
              <a:latin typeface="Tahoma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/>
          <a:lstStyle/>
          <a:p>
            <a:pPr marL="838200" indent="-838200"/>
            <a:r>
              <a:rPr lang="fr-CA" sz="3800" dirty="0">
                <a:latin typeface="Palatino Linotype" pitchFamily="18" charset="0"/>
              </a:rPr>
              <a:t>Perspective psychanalytique</a:t>
            </a:r>
          </a:p>
        </p:txBody>
      </p:sp>
      <p:sp>
        <p:nvSpPr>
          <p:cNvPr id="808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676400"/>
            <a:ext cx="3810000" cy="4114800"/>
          </a:xfrm>
        </p:spPr>
        <p:txBody>
          <a:bodyPr>
            <a:normAutofit/>
          </a:bodyPr>
          <a:lstStyle/>
          <a:p>
            <a:pPr marL="0" indent="0"/>
            <a:r>
              <a:rPr lang="fr-CA" sz="3200" dirty="0">
                <a:latin typeface="Palatino Linotype" pitchFamily="18" charset="0"/>
              </a:rPr>
              <a:t>Patients avec troubles </a:t>
            </a:r>
            <a:r>
              <a:rPr lang="fr-CA" sz="3200" dirty="0" smtClean="0">
                <a:latin typeface="Palatino Linotype" pitchFamily="18" charset="0"/>
              </a:rPr>
              <a:t>anxieux</a:t>
            </a:r>
          </a:p>
          <a:p>
            <a:pPr marL="0" indent="0"/>
            <a:endParaRPr lang="fr-CA" sz="3200" dirty="0">
              <a:latin typeface="Palatino Linotype" pitchFamily="18" charset="0"/>
            </a:endParaRPr>
          </a:p>
          <a:p>
            <a:pPr marL="0" indent="0"/>
            <a:r>
              <a:rPr lang="fr-CA" sz="3200" dirty="0">
                <a:latin typeface="Palatino Linotype" pitchFamily="18" charset="0"/>
              </a:rPr>
              <a:t>Troubles sans signification neurologique.</a:t>
            </a:r>
          </a:p>
        </p:txBody>
      </p:sp>
      <p:pic>
        <p:nvPicPr>
          <p:cNvPr id="808967" name="Picture 7" descr="un14-p49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24425" y="1524000"/>
            <a:ext cx="3633788" cy="4114800"/>
          </a:xfrm>
          <a:noFill/>
          <a:ln/>
        </p:spPr>
      </p:pic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8A76-0C11-4B02-A587-8FBAD521434B}" type="slidenum">
              <a:rPr lang="en-US"/>
              <a:pPr/>
              <a:t>51</a:t>
            </a:fld>
            <a:endParaRPr lang="en-US"/>
          </a:p>
        </p:txBody>
      </p:sp>
      <p:sp>
        <p:nvSpPr>
          <p:cNvPr id="808964" name="Rectangle 4"/>
          <p:cNvSpPr>
            <a:spLocks noChangeArrowheads="1"/>
          </p:cNvSpPr>
          <p:nvPr/>
        </p:nvSpPr>
        <p:spPr bwMode="auto">
          <a:xfrm>
            <a:off x="0" y="268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08966" name="Rectangle 6"/>
          <p:cNvSpPr>
            <a:spLocks noChangeArrowheads="1"/>
          </p:cNvSpPr>
          <p:nvPr/>
        </p:nvSpPr>
        <p:spPr bwMode="auto">
          <a:xfrm>
            <a:off x="5562600" y="56388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latin typeface="Palatino Linotype" pitchFamily="18" charset="0"/>
              </a:rPr>
              <a:t>Sigmund Freud</a:t>
            </a:r>
          </a:p>
          <a:p>
            <a:pPr algn="ctr"/>
            <a:r>
              <a:rPr lang="en-US" sz="2000" dirty="0">
                <a:latin typeface="Palatino Linotype" pitchFamily="18" charset="0"/>
              </a:rPr>
              <a:t>(1856-1939)</a:t>
            </a:r>
          </a:p>
        </p:txBody>
      </p:sp>
      <p:sp>
        <p:nvSpPr>
          <p:cNvPr id="808969" name="Text Box 9"/>
          <p:cNvSpPr txBox="1">
            <a:spLocks noChangeArrowheads="1"/>
          </p:cNvSpPr>
          <p:nvPr/>
        </p:nvSpPr>
        <p:spPr bwMode="auto">
          <a:xfrm rot="5400000">
            <a:off x="8194676" y="5030787"/>
            <a:ext cx="971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Culver Pictures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6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/>
          <a:lstStyle/>
          <a:p>
            <a:pPr marL="838200" indent="-838200"/>
            <a:r>
              <a:rPr lang="fr-CA" sz="3800" dirty="0">
                <a:latin typeface="Palatino Linotype" pitchFamily="18" charset="0"/>
              </a:rPr>
              <a:t>Perspective psychanalytique</a:t>
            </a:r>
          </a:p>
        </p:txBody>
      </p:sp>
      <p:sp>
        <p:nvSpPr>
          <p:cNvPr id="8816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599" y="1676400"/>
            <a:ext cx="4830409" cy="5029200"/>
          </a:xfrm>
        </p:spPr>
        <p:txBody>
          <a:bodyPr>
            <a:noAutofit/>
          </a:bodyPr>
          <a:lstStyle/>
          <a:p>
            <a:pPr marL="0" indent="0"/>
            <a:r>
              <a:rPr lang="fr-CA" sz="2800" dirty="0">
                <a:latin typeface="Palatino Linotype" pitchFamily="18" charset="0"/>
              </a:rPr>
              <a:t>Première théorie explicative de la </a:t>
            </a:r>
            <a:r>
              <a:rPr lang="fr-CA" sz="2800" dirty="0" smtClean="0">
                <a:latin typeface="Palatino Linotype" pitchFamily="18" charset="0"/>
              </a:rPr>
              <a:t>personnalité</a:t>
            </a:r>
          </a:p>
          <a:p>
            <a:pPr marL="0" indent="0"/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2800" b="1" dirty="0" smtClean="0">
                <a:latin typeface="Palatino Linotype" pitchFamily="18" charset="0"/>
              </a:rPr>
              <a:t>Concepts de base: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dirty="0" smtClean="0">
                <a:solidFill>
                  <a:schemeClr val="tx2"/>
                </a:solidFill>
                <a:latin typeface="Palatino Linotype" pitchFamily="18" charset="0"/>
              </a:rPr>
              <a:t>l’</a:t>
            </a:r>
            <a:r>
              <a:rPr lang="fr-CA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inconscient</a:t>
            </a:r>
            <a:r>
              <a:rPr lang="fr-CA" sz="2800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fr-CA" sz="2800" dirty="0">
                <a:solidFill>
                  <a:schemeClr val="tx2"/>
                </a:solidFill>
                <a:latin typeface="Palatino Linotype" pitchFamily="18" charset="0"/>
              </a:rPr>
              <a:t>de </a:t>
            </a:r>
            <a:r>
              <a:rPr lang="fr-CA" sz="2800" dirty="0" smtClean="0">
                <a:solidFill>
                  <a:schemeClr val="tx2"/>
                </a:solidFill>
                <a:latin typeface="Palatino Linotype" pitchFamily="18" charset="0"/>
              </a:rPr>
              <a:t>l’esprit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Les stades psychosexuels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Les</a:t>
            </a:r>
            <a:r>
              <a:rPr lang="fr-CA" sz="2800" u="sng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fr-CA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mécanismes </a:t>
            </a:r>
            <a:r>
              <a:rPr lang="fr-CA" sz="2800" b="1" u="sng" dirty="0">
                <a:solidFill>
                  <a:schemeClr val="tx2"/>
                </a:solidFill>
                <a:latin typeface="Palatino Linotype" pitchFamily="18" charset="0"/>
              </a:rPr>
              <a:t>de défense</a:t>
            </a:r>
            <a:r>
              <a:rPr lang="fr-CA" sz="2800" dirty="0">
                <a:solidFill>
                  <a:schemeClr val="tx2"/>
                </a:solidFill>
                <a:latin typeface="Palatino Linotype" pitchFamily="18" charset="0"/>
              </a:rPr>
              <a:t>.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091E-C98C-44E3-800B-6A05769513B8}" type="slidenum">
              <a:rPr lang="en-US"/>
              <a:pPr/>
              <a:t>52</a:t>
            </a:fld>
            <a:endParaRPr lang="en-US"/>
          </a:p>
        </p:txBody>
      </p:sp>
      <p:sp>
        <p:nvSpPr>
          <p:cNvPr id="881668" name="Rectangle 4"/>
          <p:cNvSpPr>
            <a:spLocks noChangeArrowheads="1"/>
          </p:cNvSpPr>
          <p:nvPr/>
        </p:nvSpPr>
        <p:spPr bwMode="auto">
          <a:xfrm>
            <a:off x="0" y="268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881672" name="Text Box 8"/>
          <p:cNvSpPr txBox="1">
            <a:spLocks noChangeArrowheads="1"/>
          </p:cNvSpPr>
          <p:nvPr/>
        </p:nvSpPr>
        <p:spPr bwMode="auto">
          <a:xfrm rot="5400000">
            <a:off x="8194676" y="5030787"/>
            <a:ext cx="971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Culver Pictures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0075" y="685800"/>
            <a:ext cx="7340600" cy="1235075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Perspective psychanalytique: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altLang="en-US" sz="4400" dirty="0" smtClean="0">
                <a:latin typeface="Palatino Linotype" pitchFamily="18" charset="0"/>
              </a:rPr>
              <a:t>L’inconscient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812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0075" y="2133600"/>
            <a:ext cx="7924800" cy="440690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Char char="§"/>
            </a:pPr>
            <a:r>
              <a:rPr lang="fr-CA" altLang="en-US" sz="3200" dirty="0">
                <a:latin typeface="Palatino Linotype" pitchFamily="18" charset="0"/>
              </a:rPr>
              <a:t>Un réservoir de pensées, de souhaits, de sentiments et de souvenirs, pour la plupart </a:t>
            </a:r>
            <a:r>
              <a:rPr lang="fr-CA" altLang="en-US" sz="3200" dirty="0" smtClean="0">
                <a:latin typeface="Palatino Linotype" pitchFamily="18" charset="0"/>
              </a:rPr>
              <a:t>inacceptables (ex: jalousie, haine)</a:t>
            </a:r>
          </a:p>
          <a:p>
            <a:pPr marL="0" indent="0">
              <a:buFont typeface="Wingdings" pitchFamily="2" charset="2"/>
              <a:buChar char="§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Char char="§"/>
            </a:pPr>
            <a:r>
              <a:rPr lang="fr-CA" altLang="en-US" sz="3200" dirty="0" smtClean="0">
                <a:latin typeface="Palatino Linotype" pitchFamily="18" charset="0"/>
              </a:rPr>
              <a:t>S’exprime parfois sous forme déguisée (lapsus: trompe de mot/nom, plaisanteries)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4854-DE59-4054-8DD2-512F11ABDE24}" type="slidenum">
              <a:rPr lang="en-US"/>
              <a:pPr/>
              <a:t>53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0412"/>
            <a:ext cx="8382000" cy="1144588"/>
          </a:xfrm>
        </p:spPr>
        <p:txBody>
          <a:bodyPr>
            <a:noAutofit/>
          </a:bodyPr>
          <a:lstStyle/>
          <a:p>
            <a:r>
              <a:rPr lang="fr-CA" sz="3800" dirty="0" smtClean="0">
                <a:latin typeface="Palatino Linotype" pitchFamily="18" charset="0"/>
              </a:rPr>
              <a:t>L’inconscient:</a:t>
            </a:r>
            <a:br>
              <a:rPr lang="fr-CA" sz="3800" dirty="0" smtClean="0">
                <a:latin typeface="Palatino Linotype" pitchFamily="18" charset="0"/>
              </a:rPr>
            </a:br>
            <a:r>
              <a:rPr lang="fr-CA" sz="3800" dirty="0" smtClean="0">
                <a:latin typeface="Palatino Linotype" pitchFamily="18" charset="0"/>
              </a:rPr>
              <a:t>La </a:t>
            </a:r>
            <a:r>
              <a:rPr lang="fr-CA" sz="3800" dirty="0">
                <a:latin typeface="Palatino Linotype" pitchFamily="18" charset="0"/>
              </a:rPr>
              <a:t>structure de </a:t>
            </a:r>
            <a:r>
              <a:rPr lang="fr-CA" sz="3800" dirty="0" smtClean="0">
                <a:latin typeface="Palatino Linotype" pitchFamily="18" charset="0"/>
              </a:rPr>
              <a:t>l’esprit </a:t>
            </a:r>
            <a:r>
              <a:rPr lang="fr-CA" sz="2400" i="1" dirty="0" smtClean="0">
                <a:latin typeface="Palatino Linotype" pitchFamily="18" charset="0"/>
              </a:rPr>
              <a:t>(selon </a:t>
            </a:r>
            <a:r>
              <a:rPr lang="fr-CA" sz="2400" i="1" dirty="0">
                <a:latin typeface="Palatino Linotype" pitchFamily="18" charset="0"/>
              </a:rPr>
              <a:t>Freud)</a:t>
            </a:r>
          </a:p>
        </p:txBody>
      </p:sp>
      <p:pic>
        <p:nvPicPr>
          <p:cNvPr id="816134" name="Picture 6" descr="Mind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81400" y="3915659"/>
            <a:ext cx="3898602" cy="2942341"/>
          </a:xfrm>
          <a:noFill/>
          <a:ln/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9CB54-40F7-489E-8438-7025E23E3E66}" type="slidenum">
              <a:rPr lang="en-US"/>
              <a:pPr/>
              <a:t>54</a:t>
            </a:fld>
            <a:endParaRPr lang="en-US"/>
          </a:p>
        </p:txBody>
      </p:sp>
      <p:sp>
        <p:nvSpPr>
          <p:cNvPr id="816132" name="Rectangle 4"/>
          <p:cNvSpPr>
            <a:spLocks noChangeArrowheads="1"/>
          </p:cNvSpPr>
          <p:nvPr/>
        </p:nvSpPr>
        <p:spPr bwMode="auto">
          <a:xfrm>
            <a:off x="304800" y="2133600"/>
            <a:ext cx="8382000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La conscience est comme un </a:t>
            </a:r>
            <a:r>
              <a:rPr lang="fr-CA" altLang="en-US" sz="3200" dirty="0" smtClean="0">
                <a:latin typeface="Palatino Linotype" pitchFamily="18" charset="0"/>
              </a:rPr>
              <a:t>iceberg</a:t>
            </a:r>
          </a:p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dirty="0" smtClean="0">
                <a:latin typeface="Palatino Linotype" pitchFamily="18" charset="0"/>
              </a:rPr>
              <a:t>Le </a:t>
            </a:r>
            <a:r>
              <a:rPr lang="fr-CA" altLang="en-US" sz="3200" b="1" i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préconscient contient des pensées temporaires</a:t>
            </a:r>
            <a:r>
              <a:rPr lang="fr-CA" altLang="en-US" sz="3200" dirty="0">
                <a:latin typeface="Palatino Linotype" pitchFamily="18" charset="0"/>
              </a:rPr>
              <a:t>.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1592" y="3915659"/>
            <a:ext cx="10951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Concient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6511592" y="4561990"/>
            <a:ext cx="1752600" cy="6771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Préconscient</a:t>
            </a:r>
            <a:endParaRPr lang="en-CA" dirty="0" smtClean="0"/>
          </a:p>
          <a:p>
            <a:endParaRPr lang="en-CA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511592" y="5428813"/>
            <a:ext cx="1672253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err="1" smtClean="0"/>
              <a:t>Inconscient</a:t>
            </a:r>
            <a:r>
              <a:rPr lang="en-CA" dirty="0" smtClean="0"/>
              <a:t>     </a:t>
            </a:r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4000" dirty="0" smtClean="0">
                <a:latin typeface="Palatino Linotype" pitchFamily="18" charset="0"/>
              </a:rPr>
              <a:t>Explorer </a:t>
            </a:r>
            <a:r>
              <a:rPr lang="en-CA" sz="4000" dirty="0" err="1" smtClean="0">
                <a:latin typeface="Palatino Linotype" pitchFamily="18" charset="0"/>
              </a:rPr>
              <a:t>l’inconscient</a:t>
            </a:r>
            <a:r>
              <a:rPr lang="en-CA" sz="4000" dirty="0" smtClean="0">
                <a:latin typeface="Palatino Linotype" pitchFamily="18" charset="0"/>
              </a:rPr>
              <a:t/>
            </a:r>
            <a:br>
              <a:rPr lang="en-CA" sz="4000" dirty="0" smtClean="0">
                <a:latin typeface="Palatino Linotype" pitchFamily="18" charset="0"/>
              </a:rPr>
            </a:b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Association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libre</a:t>
            </a:r>
            <a:endParaRPr lang="en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38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sz="3200" dirty="0" err="1" smtClean="0">
                <a:latin typeface="Palatino Linotype" pitchFamily="18" charset="0"/>
              </a:rPr>
              <a:t>Méthode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d’exploration</a:t>
            </a:r>
            <a:r>
              <a:rPr lang="en-CA" sz="3200" dirty="0" smtClean="0">
                <a:latin typeface="Palatino Linotype" pitchFamily="18" charset="0"/>
              </a:rPr>
              <a:t> de </a:t>
            </a:r>
            <a:r>
              <a:rPr lang="en-CA" sz="3200" dirty="0" err="1" smtClean="0">
                <a:latin typeface="Palatino Linotype" pitchFamily="18" charset="0"/>
              </a:rPr>
              <a:t>l’inconscient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consistant</a:t>
            </a:r>
            <a:r>
              <a:rPr lang="en-CA" sz="3200" dirty="0" smtClean="0">
                <a:latin typeface="Palatino Linotype" pitchFamily="18" charset="0"/>
              </a:rPr>
              <a:t> à dire tout </a:t>
            </a:r>
            <a:r>
              <a:rPr lang="en-CA" sz="3200" dirty="0" err="1" smtClean="0">
                <a:latin typeface="Palatino Linotype" pitchFamily="18" charset="0"/>
              </a:rPr>
              <a:t>ce</a:t>
            </a:r>
            <a:r>
              <a:rPr lang="en-CA" sz="3200" dirty="0" smtClean="0">
                <a:latin typeface="Palatino Linotype" pitchFamily="18" charset="0"/>
              </a:rPr>
              <a:t> qui nous </a:t>
            </a:r>
            <a:r>
              <a:rPr lang="en-CA" sz="3200" dirty="0" err="1" smtClean="0">
                <a:latin typeface="Palatino Linotype" pitchFamily="18" charset="0"/>
              </a:rPr>
              <a:t>vient</a:t>
            </a:r>
            <a:r>
              <a:rPr lang="en-CA" sz="3200" dirty="0" smtClean="0">
                <a:latin typeface="Palatino Linotype" pitchFamily="18" charset="0"/>
              </a:rPr>
              <a:t> à </a:t>
            </a:r>
            <a:r>
              <a:rPr lang="en-CA" sz="3200" dirty="0" err="1" smtClean="0">
                <a:latin typeface="Palatino Linotype" pitchFamily="18" charset="0"/>
              </a:rPr>
              <a:t>l’esprit</a:t>
            </a:r>
            <a:endParaRPr lang="en-CA" sz="3200" dirty="0" smtClean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98500" y="760412"/>
            <a:ext cx="7340600" cy="1220788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Explorer l’inconscient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L’interprétation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des rêves</a:t>
            </a:r>
          </a:p>
        </p:txBody>
      </p:sp>
      <p:sp>
        <p:nvSpPr>
          <p:cNvPr id="8960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981200"/>
            <a:ext cx="8991600" cy="1497013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Une autre méthode pour analyser le subconscient: interpréter le contenu </a:t>
            </a:r>
            <a:r>
              <a:rPr lang="fr-CA" altLang="en-US" sz="3200" i="1" u="sng" dirty="0">
                <a:latin typeface="Palatino Linotype" pitchFamily="18" charset="0"/>
              </a:rPr>
              <a:t>manifeste</a:t>
            </a:r>
            <a:r>
              <a:rPr lang="fr-CA" altLang="en-US" sz="3200" dirty="0">
                <a:latin typeface="Palatino Linotype" pitchFamily="18" charset="0"/>
              </a:rPr>
              <a:t> </a:t>
            </a:r>
            <a:r>
              <a:rPr lang="en-US" altLang="en-US" sz="3200" dirty="0">
                <a:latin typeface="Palatino Linotype" pitchFamily="18" charset="0"/>
              </a:rPr>
              <a:t>et </a:t>
            </a:r>
            <a:r>
              <a:rPr lang="en-US" altLang="en-US" sz="3200" i="1" u="sng" dirty="0">
                <a:latin typeface="Palatino Linotype" pitchFamily="18" charset="0"/>
              </a:rPr>
              <a:t>latent</a:t>
            </a:r>
            <a:r>
              <a:rPr lang="en-US" altLang="en-US" sz="3200" dirty="0">
                <a:latin typeface="Palatino Linotype" pitchFamily="18" charset="0"/>
              </a:rPr>
              <a:t> </a:t>
            </a:r>
            <a:r>
              <a:rPr lang="fr-CA" altLang="en-US" sz="3200" dirty="0">
                <a:latin typeface="Palatino Linotype" pitchFamily="18" charset="0"/>
              </a:rPr>
              <a:t>des rêves.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3869-D887-4D08-B993-2B25D97CB290}" type="slidenum">
              <a:rPr lang="en-US"/>
              <a:pPr/>
              <a:t>56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011" name="Rectangle 3"/>
          <p:cNvSpPr>
            <a:spLocks noGrp="1" noChangeArrowheads="1"/>
          </p:cNvSpPr>
          <p:nvPr>
            <p:ph type="title"/>
          </p:nvPr>
        </p:nvSpPr>
        <p:spPr>
          <a:xfrm>
            <a:off x="236564" y="685800"/>
            <a:ext cx="8001000" cy="1235075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Explorer l’inconscient :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La </a:t>
            </a:r>
            <a:r>
              <a:rPr lang="fr-CA" sz="3800" dirty="0" smtClean="0">
                <a:solidFill>
                  <a:srgbClr val="FF0000"/>
                </a:solidFill>
                <a:latin typeface="Palatino Linotype" pitchFamily="18" charset="0"/>
              </a:rPr>
              <a:t>Psychanalyse</a:t>
            </a:r>
            <a:endParaRPr lang="fr-CA" sz="38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1101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236564" y="2362200"/>
            <a:ext cx="5867400" cy="448310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fr-CA" altLang="en-US" sz="3200" b="1" u="sng" dirty="0" smtClean="0">
                <a:latin typeface="Palatino Linotype" pitchFamily="18" charset="0"/>
              </a:rPr>
              <a:t>Théorie de la personnalité  </a:t>
            </a:r>
            <a:r>
              <a:rPr lang="fr-CA" altLang="en-US" sz="3200" dirty="0" smtClean="0">
                <a:latin typeface="Palatino Linotype" pitchFamily="18" charset="0"/>
              </a:rPr>
              <a:t>et </a:t>
            </a:r>
            <a:r>
              <a:rPr lang="fr-CA" altLang="en-US" sz="3200" b="1" u="sng" dirty="0" smtClean="0">
                <a:latin typeface="Palatino Linotype" pitchFamily="18" charset="0"/>
              </a:rPr>
              <a:t>technique thérapeutique </a:t>
            </a:r>
            <a:r>
              <a:rPr lang="fr-CA" altLang="en-US" sz="3200" dirty="0" smtClean="0">
                <a:latin typeface="Palatino Linotype" pitchFamily="18" charset="0"/>
              </a:rPr>
              <a:t>créée par Freud</a:t>
            </a:r>
          </a:p>
          <a:p>
            <a:pPr marL="514350" indent="-514350"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Thérapie doit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révéler et interpréter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altLang="en-US" sz="3200" dirty="0" smtClean="0">
                <a:latin typeface="Palatino Linotype" pitchFamily="18" charset="0"/>
              </a:rPr>
              <a:t>les motivations et conflits inconscients (souvent dans le passé)</a:t>
            </a:r>
          </a:p>
          <a:p>
            <a:pPr marL="0" indent="0"/>
            <a:endParaRPr lang="fr-CA" altLang="en-US" sz="2400" dirty="0" smtClean="0">
              <a:latin typeface="Palatino Linotype" pitchFamily="18" charset="0"/>
            </a:endParaRPr>
          </a:p>
          <a:p>
            <a:pPr marL="0" indent="0"/>
            <a:endParaRPr lang="fr-CA" altLang="en-US" sz="2400" dirty="0" smtClean="0">
              <a:latin typeface="Palatino Linotype" pitchFamily="18" charset="0"/>
            </a:endParaRPr>
          </a:p>
          <a:p>
            <a:pPr marL="0" indent="0"/>
            <a:endParaRPr lang="fr-CA" altLang="en-US" sz="2400" dirty="0">
              <a:latin typeface="Palatino Linotype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7C8E7-27CD-4835-B8A8-76B451772E5E}" type="slidenum">
              <a:rPr lang="en-US"/>
              <a:pPr/>
              <a:t>57</a:t>
            </a:fld>
            <a:endParaRPr lang="en-US"/>
          </a:p>
        </p:txBody>
      </p:sp>
      <p:sp>
        <p:nvSpPr>
          <p:cNvPr id="2" name="Espace réservé du contenu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914400"/>
            <a:ext cx="8991600" cy="1181755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Explorer l’inconscient: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Structure </a:t>
            </a:r>
            <a:r>
              <a:rPr lang="fr-CA" sz="4000" dirty="0">
                <a:latin typeface="Palatino Linotype" pitchFamily="18" charset="0"/>
              </a:rPr>
              <a:t>de la </a:t>
            </a:r>
            <a:r>
              <a:rPr lang="fr-CA" sz="4000" dirty="0" smtClean="0">
                <a:latin typeface="Palatino Linotype" pitchFamily="18" charset="0"/>
              </a:rPr>
              <a:t>personnalité selon Freud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13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514600"/>
            <a:ext cx="8915400" cy="205740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La personnalité se développe grâce à nos efforts pour résoudre les conflits entre nos </a:t>
            </a:r>
            <a:r>
              <a:rPr lang="fr-CA" altLang="en-US" sz="3200" b="1" i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pulsions biologiques </a:t>
            </a:r>
            <a:r>
              <a:rPr lang="fr-CA" altLang="en-US" sz="3200" dirty="0">
                <a:latin typeface="Palatino Linotype" pitchFamily="18" charset="0"/>
              </a:rPr>
              <a:t>(Ça) et les </a:t>
            </a:r>
            <a:r>
              <a:rPr lang="fr-CA" altLang="en-US" sz="3200" b="1" i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contraintes sociales </a:t>
            </a:r>
            <a:r>
              <a:rPr lang="fr-CA" altLang="en-US" sz="3200" dirty="0">
                <a:latin typeface="Palatino Linotype" pitchFamily="18" charset="0"/>
              </a:rPr>
              <a:t>(Surmoi). </a:t>
            </a:r>
            <a:endParaRPr lang="fr-CA" sz="3200" dirty="0">
              <a:latin typeface="Palatino Linotype" pitchFamily="18" charset="0"/>
            </a:endParaRPr>
          </a:p>
        </p:txBody>
      </p:sp>
      <p:pic>
        <p:nvPicPr>
          <p:cNvPr id="813063" name="Picture 7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76600" y="4320023"/>
            <a:ext cx="3542383" cy="2557123"/>
          </a:xfrm>
          <a:noFill/>
          <a:ln/>
        </p:spPr>
      </p:pic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01D2-47D5-42AA-A8AF-FD595F80276F}" type="slidenum">
              <a:rPr lang="en-US"/>
              <a:pPr/>
              <a:t>58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276600" y="4320023"/>
            <a:ext cx="68400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400" dirty="0" err="1" smtClean="0">
                <a:solidFill>
                  <a:schemeClr val="bg1"/>
                </a:solidFill>
              </a:rPr>
              <a:t>Moi</a:t>
            </a:r>
            <a:r>
              <a:rPr lang="en-CA" sz="14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CA" sz="1400" dirty="0" smtClean="0">
                <a:solidFill>
                  <a:schemeClr val="bg1"/>
                </a:solidFill>
              </a:rPr>
              <a:t>  </a:t>
            </a:r>
            <a:endParaRPr lang="en-CA" sz="1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43400" y="5167697"/>
            <a:ext cx="128415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1200" dirty="0" err="1" smtClean="0"/>
              <a:t>Surmoi</a:t>
            </a:r>
            <a:endParaRPr lang="en-CA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3312902" y="5748009"/>
            <a:ext cx="129540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sz="1400" dirty="0" err="1" smtClean="0"/>
              <a:t>Ça</a:t>
            </a:r>
            <a:endParaRPr lang="en-CA" sz="1400" dirty="0" smtClean="0"/>
          </a:p>
          <a:p>
            <a:endParaRPr lang="en-CA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44517" y="4320023"/>
            <a:ext cx="1674566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0412"/>
            <a:ext cx="7797800" cy="1144588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Structure de la personnalité: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Ça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, Moi et Surmoi</a:t>
            </a:r>
          </a:p>
        </p:txBody>
      </p:sp>
      <p:sp>
        <p:nvSpPr>
          <p:cNvPr id="88781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05000"/>
            <a:ext cx="8686800" cy="236220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2800" dirty="0">
                <a:latin typeface="Palatino Linotype" pitchFamily="18" charset="0"/>
              </a:rPr>
              <a:t>Le </a:t>
            </a:r>
            <a:r>
              <a:rPr lang="fr-CA" altLang="en-US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Ça: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Opère selon le </a:t>
            </a:r>
            <a:r>
              <a:rPr lang="fr-CA" altLang="en-US" sz="2800" b="1" u="sng" dirty="0" smtClean="0">
                <a:latin typeface="Palatino Linotype" pitchFamily="18" charset="0"/>
              </a:rPr>
              <a:t>principe de plaisir</a:t>
            </a:r>
          </a:p>
          <a:p>
            <a:pPr marL="880110" lvl="1" indent="-51435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Lutte pour </a:t>
            </a:r>
            <a:r>
              <a:rPr lang="fr-CA" altLang="en-US" sz="2800" b="1" u="sng" dirty="0" smtClean="0">
                <a:latin typeface="Palatino Linotype" pitchFamily="18" charset="0"/>
              </a:rPr>
              <a:t>satisfaire</a:t>
            </a:r>
            <a:r>
              <a:rPr lang="fr-CA" altLang="en-US" sz="2800" dirty="0" smtClean="0">
                <a:latin typeface="Palatino Linotype" pitchFamily="18" charset="0"/>
              </a:rPr>
              <a:t> les pulsions sexuelles et agressives fondamentales</a:t>
            </a:r>
            <a:endParaRPr lang="fr-CA" altLang="en-US" sz="2800" b="1" u="sng" dirty="0" smtClean="0"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Gratification immédiate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04E0A-D81F-4459-BE7D-73D38AF36A21}" type="slidenum">
              <a:rPr lang="en-US"/>
              <a:pPr/>
              <a:t>59</a:t>
            </a:fld>
            <a:endParaRPr lang="en-US"/>
          </a:p>
        </p:txBody>
      </p:sp>
      <p:sp>
        <p:nvSpPr>
          <p:cNvPr id="887814" name="Rectangle 6"/>
          <p:cNvSpPr>
            <a:spLocks noChangeArrowheads="1"/>
          </p:cNvSpPr>
          <p:nvPr/>
        </p:nvSpPr>
        <p:spPr bwMode="auto">
          <a:xfrm>
            <a:off x="228600" y="4616449"/>
            <a:ext cx="84582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2800" dirty="0">
                <a:latin typeface="Palatino Linotype" pitchFamily="18" charset="0"/>
              </a:rPr>
              <a:t>Le</a:t>
            </a:r>
            <a:r>
              <a:rPr lang="fr-CA" altLang="en-US" sz="2800" dirty="0">
                <a:solidFill>
                  <a:srgbClr val="0000FF"/>
                </a:solidFill>
                <a:latin typeface="Palatino Linotype" pitchFamily="18" charset="0"/>
              </a:rPr>
              <a:t> </a:t>
            </a:r>
            <a:r>
              <a:rPr lang="fr-CA" altLang="en-US" sz="2800" b="1" u="sng" dirty="0" smtClean="0">
                <a:solidFill>
                  <a:schemeClr val="tx2"/>
                </a:solidFill>
                <a:latin typeface="Palatino Linotype" pitchFamily="18" charset="0"/>
              </a:rPr>
              <a:t>Surmoi: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971550" lvl="1" indent="-51435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Représente les idéaux </a:t>
            </a:r>
          </a:p>
          <a:p>
            <a:pPr marL="971550" lvl="1" indent="-51435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Fournit </a:t>
            </a:r>
            <a:r>
              <a:rPr lang="fr-CA" altLang="en-US" sz="2800" dirty="0">
                <a:latin typeface="Palatino Linotype" pitchFamily="18" charset="0"/>
              </a:rPr>
              <a:t>les références pour le </a:t>
            </a:r>
            <a:r>
              <a:rPr lang="fr-CA" altLang="en-US" sz="2800" b="1" u="sng" dirty="0">
                <a:latin typeface="Palatino Linotype" pitchFamily="18" charset="0"/>
              </a:rPr>
              <a:t>jugement</a:t>
            </a:r>
            <a:r>
              <a:rPr lang="fr-CA" altLang="en-US" sz="2800" dirty="0">
                <a:latin typeface="Palatino Linotype" pitchFamily="18" charset="0"/>
              </a:rPr>
              <a:t> (la conscience) et les </a:t>
            </a:r>
            <a:r>
              <a:rPr lang="fr-CA" altLang="en-US" sz="2800" b="1" u="sng" dirty="0">
                <a:latin typeface="Palatino Linotype" pitchFamily="18" charset="0"/>
              </a:rPr>
              <a:t>aspirations</a:t>
            </a:r>
            <a:r>
              <a:rPr lang="fr-CA" altLang="en-US" sz="2800" dirty="0">
                <a:latin typeface="Palatino Linotype" pitchFamily="18" charset="0"/>
              </a:rPr>
              <a:t> futures.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7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781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584200" y="533400"/>
            <a:ext cx="8102600" cy="1447800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Structure de la personnalité: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Ça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, Moi et Surmoi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04E0A-D81F-4459-BE7D-73D38AF36A21}" type="slidenum">
              <a:rPr lang="en-US"/>
              <a:pPr/>
              <a:t>60</a:t>
            </a:fld>
            <a:endParaRPr lang="en-US"/>
          </a:p>
        </p:txBody>
      </p:sp>
      <p:sp>
        <p:nvSpPr>
          <p:cNvPr id="887813" name="Rectangle 5"/>
          <p:cNvSpPr>
            <a:spLocks noChangeArrowheads="1"/>
          </p:cNvSpPr>
          <p:nvPr/>
        </p:nvSpPr>
        <p:spPr bwMode="auto">
          <a:xfrm>
            <a:off x="228600" y="2743200"/>
            <a:ext cx="821531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Le </a:t>
            </a: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Moi:</a:t>
            </a:r>
            <a:endParaRPr lang="fr-CA" altLang="en-US" sz="3200" dirty="0" smtClean="0">
              <a:latin typeface="Palatino Linotype" pitchFamily="18" charset="0"/>
            </a:endParaRP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« </a:t>
            </a:r>
            <a:r>
              <a:rPr lang="fr-CA" altLang="en-US" sz="3200" b="1" u="sng" dirty="0" smtClean="0">
                <a:latin typeface="Palatino Linotype" pitchFamily="18" charset="0"/>
              </a:rPr>
              <a:t>Directeur</a:t>
            </a:r>
            <a:r>
              <a:rPr lang="fr-CA" altLang="en-US" sz="3200" dirty="0" smtClean="0">
                <a:latin typeface="Palatino Linotype" pitchFamily="18" charset="0"/>
              </a:rPr>
              <a:t> » de la personnalité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3200" b="1" u="sng" dirty="0" smtClean="0">
                <a:latin typeface="Palatino Linotype" pitchFamily="18" charset="0"/>
              </a:rPr>
              <a:t>Intermédiaire</a:t>
            </a:r>
            <a:r>
              <a:rPr lang="fr-CA" altLang="en-US" sz="3200" dirty="0" smtClean="0">
                <a:latin typeface="Palatino Linotype" pitchFamily="18" charset="0"/>
              </a:rPr>
              <a:t> </a:t>
            </a:r>
            <a:r>
              <a:rPr lang="fr-CA" altLang="en-US" sz="3200" dirty="0">
                <a:latin typeface="Palatino Linotype" pitchFamily="18" charset="0"/>
              </a:rPr>
              <a:t>entre le Ça et le </a:t>
            </a:r>
            <a:r>
              <a:rPr lang="fr-CA" altLang="en-US" sz="3200" dirty="0" smtClean="0">
                <a:latin typeface="Palatino Linotype" pitchFamily="18" charset="0"/>
              </a:rPr>
              <a:t>Surmoi</a:t>
            </a:r>
          </a:p>
          <a:p>
            <a:pPr lvl="1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Opère selon le </a:t>
            </a:r>
            <a:r>
              <a:rPr lang="fr-CA" altLang="en-US" sz="3200" b="1" u="sng" dirty="0" smtClean="0">
                <a:latin typeface="Palatino Linotype" pitchFamily="18" charset="0"/>
              </a:rPr>
              <a:t>principe de la réalité</a:t>
            </a:r>
            <a:endParaRPr lang="fr-CA" altLang="en-US" sz="3200" b="1" u="sng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7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781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88925"/>
            <a:ext cx="8382000" cy="1692275"/>
          </a:xfrm>
        </p:spPr>
        <p:txBody>
          <a:bodyPr>
            <a:normAutofit/>
          </a:bodyPr>
          <a:lstStyle/>
          <a:p>
            <a:r>
              <a:rPr lang="fr-CA" sz="4000" dirty="0">
                <a:latin typeface="Palatino Linotype" pitchFamily="18" charset="0"/>
              </a:rPr>
              <a:t>Développement de la </a:t>
            </a:r>
            <a:r>
              <a:rPr lang="fr-CA" sz="4000" dirty="0" smtClean="0">
                <a:latin typeface="Palatino Linotype" pitchFamily="18" charset="0"/>
              </a:rPr>
              <a:t>personnalité selon Freud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1408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209800"/>
            <a:ext cx="8139113" cy="4511674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tx2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Personnalité se forme durant les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premières années </a:t>
            </a:r>
            <a:r>
              <a:rPr lang="fr-CA" altLang="en-US" sz="3200" dirty="0" smtClean="0">
                <a:latin typeface="Palatino Linotype" pitchFamily="18" charset="0"/>
              </a:rPr>
              <a:t>de l’existence </a:t>
            </a:r>
          </a:p>
          <a:p>
            <a:pPr marL="514350" indent="-514350">
              <a:buClr>
                <a:schemeClr val="tx2"/>
              </a:buClr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tx2"/>
              </a:buClr>
              <a:buNone/>
            </a:pPr>
            <a:r>
              <a:rPr lang="fr-CA" altLang="en-US" sz="3200" dirty="0" smtClean="0">
                <a:latin typeface="Palatino Linotype" pitchFamily="18" charset="0"/>
              </a:rPr>
              <a:t>VIA: </a:t>
            </a:r>
          </a:p>
          <a:p>
            <a:pPr marL="880110" lvl="1" indent="-514350">
              <a:buClr>
                <a:schemeClr val="tx2"/>
              </a:buClr>
              <a:buFont typeface="+mj-lt"/>
              <a:buAutoNum type="arabicPeriod"/>
            </a:pPr>
            <a:r>
              <a:rPr lang="fr-CA" altLang="en-US" sz="3600" dirty="0" smtClean="0">
                <a:latin typeface="Palatino Linotype" pitchFamily="18" charset="0"/>
              </a:rPr>
              <a:t>Les stades psychosexuels</a:t>
            </a:r>
          </a:p>
          <a:p>
            <a:pPr marL="880110" lvl="1" indent="-514350">
              <a:buClr>
                <a:schemeClr val="tx2"/>
              </a:buClr>
              <a:buFont typeface="+mj-lt"/>
              <a:buAutoNum type="arabicPeriod"/>
            </a:pPr>
            <a:r>
              <a:rPr lang="fr-CA" altLang="en-US" sz="3600" dirty="0" smtClean="0">
                <a:latin typeface="Palatino Linotype" pitchFamily="18" charset="0"/>
              </a:rPr>
              <a:t>L’identification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1D3-6F68-401D-A998-CD0C99746760}" type="slidenum">
              <a:rPr lang="en-US"/>
              <a:pPr/>
              <a:t>61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88925"/>
            <a:ext cx="8077200" cy="1692275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Développement de la personnalité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Stades psychosexuels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1408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514600"/>
            <a:ext cx="8139113" cy="4206874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tx2"/>
              </a:buClr>
              <a:buNone/>
            </a:pP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Stades psychosexuels</a:t>
            </a:r>
            <a:r>
              <a:rPr lang="fr-CA" altLang="en-US" sz="3200" dirty="0" smtClean="0">
                <a:solidFill>
                  <a:schemeClr val="tx2"/>
                </a:solidFill>
                <a:latin typeface="Palatino Linotype" pitchFamily="18" charset="0"/>
              </a:rPr>
              <a:t>:</a:t>
            </a:r>
          </a:p>
          <a:p>
            <a:pPr marL="514350" indent="-514350">
              <a:buClr>
                <a:schemeClr val="tx2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Les </a:t>
            </a:r>
            <a:r>
              <a:rPr lang="fr-CA" altLang="en-US" sz="3200" dirty="0">
                <a:latin typeface="Palatino Linotype" pitchFamily="18" charset="0"/>
              </a:rPr>
              <a:t>énergies liées à la recherche du plaisir du </a:t>
            </a:r>
            <a:r>
              <a:rPr lang="fr-CA" altLang="en-US" sz="3200" b="1" dirty="0">
                <a:solidFill>
                  <a:schemeClr val="tx2"/>
                </a:solidFill>
                <a:latin typeface="Palatino Linotype" pitchFamily="18" charset="0"/>
              </a:rPr>
              <a:t>Ça</a:t>
            </a:r>
            <a:r>
              <a:rPr lang="fr-CA" altLang="en-US" sz="3200" dirty="0">
                <a:latin typeface="Palatino Linotype" pitchFamily="18" charset="0"/>
              </a:rPr>
              <a:t> se </a:t>
            </a:r>
            <a:r>
              <a:rPr lang="fr-CA" altLang="en-US" sz="3200" dirty="0" smtClean="0">
                <a:latin typeface="Palatino Linotype" pitchFamily="18" charset="0"/>
              </a:rPr>
              <a:t>concentrent </a:t>
            </a:r>
            <a:r>
              <a:rPr lang="fr-CA" altLang="en-US" sz="3200" dirty="0">
                <a:latin typeface="Palatino Linotype" pitchFamily="18" charset="0"/>
              </a:rPr>
              <a:t>sur différentes zones corporelles sensibles (zones érogènes</a:t>
            </a:r>
            <a:r>
              <a:rPr lang="fr-CA" altLang="en-US" sz="3200" dirty="0" smtClean="0">
                <a:latin typeface="Palatino Linotype" pitchFamily="18" charset="0"/>
              </a:rPr>
              <a:t>)</a:t>
            </a:r>
            <a:endParaRPr lang="fr-CA" altLang="en-US" sz="3200" dirty="0">
              <a:solidFill>
                <a:srgbClr val="0000FF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7A1D3-6F68-401D-A998-CD0C99746760}" type="slidenum">
              <a:rPr lang="en-US"/>
              <a:pPr/>
              <a:t>62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219200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Développement de la personnalité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Stades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psychosexuels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3C856-AB3E-43C8-9BA3-F6933DF95387}" type="slidenum">
              <a:rPr lang="en-US"/>
              <a:pPr/>
              <a:t>63</a:t>
            </a:fld>
            <a:endParaRPr lang="en-US"/>
          </a:p>
        </p:txBody>
      </p:sp>
      <p:sp>
        <p:nvSpPr>
          <p:cNvPr id="817159" name="Rectangle 7"/>
          <p:cNvSpPr>
            <a:spLocks noChangeArrowheads="1"/>
          </p:cNvSpPr>
          <p:nvPr/>
        </p:nvSpPr>
        <p:spPr bwMode="auto">
          <a:xfrm>
            <a:off x="228600" y="2209800"/>
            <a:ext cx="891540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Oral	</a:t>
            </a:r>
            <a:r>
              <a:rPr lang="fr-CA" altLang="en-US" sz="2800" dirty="0" smtClean="0">
                <a:latin typeface="Palatino Linotype" pitchFamily="18" charset="0"/>
              </a:rPr>
              <a:t>	Plaisir centré sur la </a:t>
            </a:r>
            <a:r>
              <a:rPr lang="fr-CA" altLang="en-US" sz="2800" b="1" i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bouche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SzPct val="90000"/>
            </a:pPr>
            <a:r>
              <a:rPr lang="fr-CA" altLang="en-US" sz="2800" dirty="0" smtClean="0">
                <a:latin typeface="Palatino Linotype" pitchFamily="18" charset="0"/>
              </a:rPr>
              <a:t>(0-18 mois)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SzPct val="90000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Anal</a:t>
            </a:r>
            <a:r>
              <a:rPr lang="fr-CA" altLang="en-US" sz="2800" dirty="0" smtClean="0">
                <a:latin typeface="Palatino Linotype" pitchFamily="18" charset="0"/>
              </a:rPr>
              <a:t>		Plaisir centré sur </a:t>
            </a:r>
            <a:r>
              <a:rPr lang="fr-CA" altLang="en-US" sz="2800" b="1" i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l’élimination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SzPct val="90000"/>
            </a:pPr>
            <a:r>
              <a:rPr lang="fr-CA" altLang="en-US" sz="2800" dirty="0" smtClean="0">
                <a:latin typeface="Palatino Linotype" pitchFamily="18" charset="0"/>
              </a:rPr>
              <a:t>(18-36 mois) – Apprend le contrôle</a:t>
            </a:r>
          </a:p>
          <a:p>
            <a:pPr marL="1066800" lvl="1" indent="-609600">
              <a:spcBef>
                <a:spcPct val="20000"/>
              </a:spcBef>
              <a:buClr>
                <a:schemeClr val="accent1"/>
              </a:buClr>
              <a:buSzPct val="90000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Phallique</a:t>
            </a:r>
            <a:r>
              <a:rPr lang="fr-CA" altLang="en-US" sz="2800" dirty="0" smtClean="0">
                <a:latin typeface="Palatino Linotype" pitchFamily="18" charset="0"/>
              </a:rPr>
              <a:t>	Plaisir centré sur les organes </a:t>
            </a:r>
            <a:r>
              <a:rPr lang="fr-CA" altLang="en-US" sz="2800" b="1" i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génitaux</a:t>
            </a:r>
          </a:p>
          <a:p>
            <a:pPr marL="1066800" lvl="1" indent="-609600"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fr-CA" altLang="en-US" sz="2800" dirty="0" smtClean="0">
                <a:latin typeface="Palatino Linotype" pitchFamily="18" charset="0"/>
              </a:rPr>
              <a:t>(3 à 6 ans)</a:t>
            </a:r>
          </a:p>
          <a:p>
            <a:pPr marL="609600" indent="-609600">
              <a:lnSpc>
                <a:spcPct val="5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altLang="en-US" sz="1600" dirty="0" smtClean="0">
              <a:latin typeface="Palatino Linotype" pitchFamily="18" charset="0"/>
            </a:endParaRPr>
          </a:p>
          <a:p>
            <a:pPr marL="609600" indent="-609600">
              <a:lnSpc>
                <a:spcPct val="5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altLang="en-US" sz="1600" dirty="0" smtClean="0">
              <a:latin typeface="Palatino Linotype" pitchFamily="18" charset="0"/>
            </a:endParaRPr>
          </a:p>
          <a:p>
            <a:pPr marL="609600" indent="-609600">
              <a:lnSpc>
                <a:spcPct val="5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altLang="en-US" sz="1600" dirty="0" smtClean="0">
              <a:latin typeface="Palatino Linotype" pitchFamily="18" charset="0"/>
            </a:endParaRPr>
          </a:p>
          <a:p>
            <a:pPr marL="609600" indent="-609600">
              <a:lnSpc>
                <a:spcPct val="5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altLang="en-US" sz="1600" dirty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fr-CA" altLang="en-US" sz="2400" dirty="0">
                <a:latin typeface="Palatino Linotype" pitchFamily="18" charset="0"/>
              </a:rPr>
              <a:t>	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609600"/>
            <a:ext cx="8243887" cy="1463675"/>
          </a:xfrm>
        </p:spPr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Stades psychosexuels: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Complexe d’Œdipe </a:t>
            </a:r>
            <a:r>
              <a:rPr lang="fr-CA" altLang="en-US" sz="4000" dirty="0" smtClean="0">
                <a:latin typeface="Palatino Linotype" pitchFamily="18" charset="0"/>
              </a:rPr>
              <a:t>chez les garçons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1817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590801"/>
            <a:ext cx="7772400" cy="3962400"/>
          </a:xfrm>
        </p:spPr>
        <p:txBody>
          <a:bodyPr>
            <a:noAutofit/>
          </a:bodyPr>
          <a:lstStyle/>
          <a:p>
            <a:pPr marL="899160" lvl="1" indent="-53340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Désirs </a:t>
            </a:r>
            <a:r>
              <a:rPr lang="fr-CA" altLang="en-US" sz="3200" dirty="0">
                <a:latin typeface="Palatino Linotype" pitchFamily="18" charset="0"/>
              </a:rPr>
              <a:t>sexuels </a:t>
            </a:r>
            <a:r>
              <a:rPr lang="fr-CA" altLang="en-US" sz="3200" dirty="0" smtClean="0">
                <a:latin typeface="Palatino Linotype" pitchFamily="18" charset="0"/>
              </a:rPr>
              <a:t>d’un garçon </a:t>
            </a:r>
            <a:r>
              <a:rPr lang="fr-CA" altLang="en-US" sz="3200" b="1" i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pour </a:t>
            </a:r>
            <a:r>
              <a:rPr lang="fr-CA" altLang="en-US" sz="3200" b="1" i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</a:t>
            </a:r>
            <a:r>
              <a:rPr lang="fr-CA" altLang="en-US" sz="3200" b="1" i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 </a:t>
            </a:r>
            <a:r>
              <a:rPr lang="fr-CA" altLang="en-US" sz="3200" b="1" i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mère</a:t>
            </a:r>
            <a:r>
              <a:rPr lang="fr-CA" altLang="en-US" sz="3200" dirty="0">
                <a:latin typeface="Palatino Linotype" pitchFamily="18" charset="0"/>
              </a:rPr>
              <a:t>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899160" lvl="1" indent="-533400"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899160" lvl="1" indent="-53340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Jalousie </a:t>
            </a:r>
            <a:r>
              <a:rPr lang="fr-CA" altLang="en-US" sz="3200" dirty="0">
                <a:latin typeface="Palatino Linotype" pitchFamily="18" charset="0"/>
              </a:rPr>
              <a:t>et haine pour le </a:t>
            </a:r>
            <a:r>
              <a:rPr lang="fr-CA" altLang="en-US" sz="3200" dirty="0" smtClean="0">
                <a:latin typeface="Palatino Linotype" pitchFamily="18" charset="0"/>
              </a:rPr>
              <a:t>père</a:t>
            </a:r>
          </a:p>
          <a:p>
            <a:pPr marL="899160" lvl="1" indent="-533400"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899160" lvl="1" indent="-53340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Père </a:t>
            </a:r>
            <a:r>
              <a:rPr lang="fr-CA" altLang="en-US" sz="3200" dirty="0">
                <a:latin typeface="Palatino Linotype" pitchFamily="18" charset="0"/>
              </a:rPr>
              <a:t>est considéré comme un </a:t>
            </a:r>
            <a:r>
              <a:rPr lang="fr-CA" altLang="en-US" sz="3200" dirty="0" smtClean="0">
                <a:latin typeface="Palatino Linotype" pitchFamily="18" charset="0"/>
              </a:rPr>
              <a:t>rival</a:t>
            </a: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49D00-A700-42AE-838F-98A1831EFED2}" type="slidenum">
              <a:rPr lang="en-US"/>
              <a:pPr/>
              <a:t>64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534400" cy="1554480"/>
          </a:xfrm>
        </p:spPr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Stades psychosexuels 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Complexe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000" dirty="0" err="1" smtClean="0">
                <a:solidFill>
                  <a:srgbClr val="FF0000"/>
                </a:solidFill>
                <a:latin typeface="Palatino Linotype" pitchFamily="18" charset="0"/>
              </a:rPr>
              <a:t>d’Électre</a:t>
            </a:r>
            <a:r>
              <a:rPr lang="en-CA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4000" dirty="0" smtClean="0">
                <a:latin typeface="Palatino Linotype" pitchFamily="18" charset="0"/>
              </a:rPr>
              <a:t>chez la </a:t>
            </a:r>
            <a:r>
              <a:rPr lang="en-CA" sz="4000" dirty="0" err="1" smtClean="0">
                <a:latin typeface="Palatino Linotype" pitchFamily="18" charset="0"/>
              </a:rPr>
              <a:t>fille</a:t>
            </a:r>
            <a:endParaRPr lang="en-CA" sz="40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514600"/>
            <a:ext cx="8839200" cy="3810000"/>
          </a:xfrm>
        </p:spPr>
        <p:txBody>
          <a:bodyPr/>
          <a:lstStyle/>
          <a:p>
            <a:pPr marL="899160" lvl="1" indent="-533400">
              <a:buFont typeface="Wingdings" pitchFamily="2" charset="2"/>
              <a:buChar char="§"/>
            </a:pPr>
            <a:endParaRPr lang="fr-CA" altLang="en-US" dirty="0" smtClean="0">
              <a:latin typeface="Palatino Linotype" pitchFamily="18" charset="0"/>
            </a:endParaRPr>
          </a:p>
          <a:p>
            <a:pPr marL="899160" lvl="1" indent="-53340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Selon d’autres psychanalystes</a:t>
            </a:r>
          </a:p>
          <a:p>
            <a:pPr marL="899160" lvl="1" indent="-533400"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899160" lvl="1" indent="-53340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Désir d’une fille pour son père</a:t>
            </a:r>
            <a:endParaRPr lang="fr-CA" sz="3200" dirty="0" smtClean="0">
              <a:latin typeface="Palatino Linotype" pitchFamily="18" charset="0"/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Stades psychosexuels (suite)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362200"/>
            <a:ext cx="8763000" cy="3962400"/>
          </a:xfrm>
        </p:spPr>
        <p:txBody>
          <a:bodyPr/>
          <a:lstStyle/>
          <a:p>
            <a:pPr marL="609600" indent="-609600">
              <a:buClr>
                <a:schemeClr val="accent1"/>
              </a:buClr>
              <a:buSzPct val="90000"/>
              <a:buFont typeface="Wingdings" pitchFamily="2" charset="2"/>
              <a:buAutoNum type="arabicPeriod" startAt="4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Période de </a:t>
            </a:r>
            <a:r>
              <a:rPr lang="fr-CA" altLang="en-US" sz="2800" dirty="0" smtClean="0">
                <a:latin typeface="Palatino Linotype" pitchFamily="18" charset="0"/>
              </a:rPr>
              <a:t>		Sentiments sexuels quiescents 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latence</a:t>
            </a:r>
          </a:p>
          <a:p>
            <a:pPr marL="609600" indent="-609600">
              <a:lnSpc>
                <a:spcPct val="50000"/>
              </a:lnSpc>
              <a:buClr>
                <a:schemeClr val="accent1"/>
              </a:buClr>
              <a:buSzPct val="90000"/>
              <a:buNone/>
            </a:pPr>
            <a:r>
              <a:rPr lang="fr-CA" altLang="en-US" sz="2800" dirty="0" smtClean="0">
                <a:latin typeface="Palatino Linotype" pitchFamily="18" charset="0"/>
              </a:rPr>
              <a:t>	</a:t>
            </a:r>
            <a:r>
              <a:rPr lang="fr-CA" altLang="en-US" sz="1800" dirty="0" smtClean="0">
                <a:latin typeface="Palatino Linotype" pitchFamily="18" charset="0"/>
              </a:rPr>
              <a:t>(6 ans-puberté)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Génital</a:t>
            </a:r>
            <a:r>
              <a:rPr lang="fr-CA" altLang="en-US" sz="2800" dirty="0" smtClean="0">
                <a:latin typeface="Palatino Linotype" pitchFamily="18" charset="0"/>
              </a:rPr>
              <a:t>		Maturation des intérêts </a:t>
            </a:r>
          </a:p>
          <a:p>
            <a:pPr marL="609600" indent="-609600">
              <a:lnSpc>
                <a:spcPct val="50000"/>
              </a:lnSpc>
              <a:buClr>
                <a:schemeClr val="accent1"/>
              </a:buClr>
              <a:buSzPct val="90000"/>
              <a:buNone/>
            </a:pPr>
            <a:r>
              <a:rPr lang="fr-CA" altLang="en-US" sz="1800" dirty="0" smtClean="0">
                <a:latin typeface="Palatino Linotype" pitchFamily="18" charset="0"/>
              </a:rPr>
              <a:t>	(puberté - )			</a:t>
            </a:r>
            <a:r>
              <a:rPr lang="fr-CA" altLang="en-US" sz="2800" dirty="0" smtClean="0">
                <a:latin typeface="Palatino Linotype" pitchFamily="18" charset="0"/>
              </a:rPr>
              <a:t>sexuels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66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Développement de la personnalité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Stades psychosexuels : Fixations</a:t>
            </a:r>
            <a:endParaRPr lang="en-CA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133600"/>
            <a:ext cx="8915400" cy="45878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Fixation </a:t>
            </a:r>
            <a:r>
              <a:rPr lang="en-CA" sz="2800" dirty="0" err="1" smtClean="0">
                <a:latin typeface="Palatino Linotype" pitchFamily="18" charset="0"/>
              </a:rPr>
              <a:t>orale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Si </a:t>
            </a:r>
            <a:r>
              <a:rPr lang="en-CA" dirty="0" err="1" smtClean="0">
                <a:latin typeface="Palatino Linotype" pitchFamily="18" charset="0"/>
              </a:rPr>
              <a:t>sevrage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précoce</a:t>
            </a:r>
            <a:r>
              <a:rPr lang="en-CA" dirty="0" smtClean="0">
                <a:latin typeface="Palatino Linotype" pitchFamily="18" charset="0"/>
              </a:rPr>
              <a:t> de la </a:t>
            </a:r>
            <a:r>
              <a:rPr lang="en-CA" dirty="0" err="1" smtClean="0">
                <a:latin typeface="Palatino Linotype" pitchFamily="18" charset="0"/>
              </a:rPr>
              <a:t>mère</a:t>
            </a:r>
            <a:r>
              <a:rPr lang="en-CA" dirty="0" smtClean="0">
                <a:latin typeface="Palatino Linotype" pitchFamily="18" charset="0"/>
              </a:rPr>
              <a:t> </a:t>
            </a: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n-CA" dirty="0" err="1" smtClean="0">
                <a:latin typeface="Palatino Linotype" pitchFamily="18" charset="0"/>
              </a:rPr>
              <a:t>Développe</a:t>
            </a:r>
            <a:r>
              <a:rPr lang="en-CA" dirty="0" smtClean="0">
                <a:latin typeface="Palatino Linotype" pitchFamily="18" charset="0"/>
              </a:rPr>
              <a:t> des </a:t>
            </a:r>
            <a:r>
              <a:rPr lang="en-CA" dirty="0" err="1" smtClean="0">
                <a:latin typeface="Palatino Linotype" pitchFamily="18" charset="0"/>
              </a:rPr>
              <a:t>comportements</a:t>
            </a:r>
            <a:r>
              <a:rPr lang="en-CA" dirty="0" smtClean="0">
                <a:latin typeface="Palatino Linotype" pitchFamily="18" charset="0"/>
              </a:rPr>
              <a:t> de </a:t>
            </a:r>
            <a:r>
              <a:rPr lang="en-CA" dirty="0" err="1" smtClean="0">
                <a:latin typeface="Palatino Linotype" pitchFamily="18" charset="0"/>
              </a:rPr>
              <a:t>dépendance</a:t>
            </a:r>
            <a:r>
              <a:rPr lang="en-CA" dirty="0" smtClean="0">
                <a:latin typeface="Palatino Linotype" pitchFamily="18" charset="0"/>
              </a:rPr>
              <a:t> (</a:t>
            </a:r>
            <a:r>
              <a:rPr lang="en-CA" dirty="0" err="1" smtClean="0">
                <a:latin typeface="Palatino Linotype" pitchFamily="18" charset="0"/>
              </a:rPr>
              <a:t>tabac</a:t>
            </a:r>
            <a:r>
              <a:rPr lang="en-CA" dirty="0" smtClean="0">
                <a:latin typeface="Palatino Linotype" pitchFamily="18" charset="0"/>
              </a:rPr>
              <a:t>, </a:t>
            </a:r>
            <a:r>
              <a:rPr lang="en-CA" dirty="0" err="1" smtClean="0">
                <a:latin typeface="Palatino Linotype" pitchFamily="18" charset="0"/>
              </a:rPr>
              <a:t>gomme</a:t>
            </a:r>
            <a:r>
              <a:rPr lang="en-CA" dirty="0" smtClean="0">
                <a:latin typeface="Palatino Linotype" pitchFamily="18" charset="0"/>
              </a:rPr>
              <a:t>, </a:t>
            </a:r>
            <a:r>
              <a:rPr lang="en-CA" dirty="0" err="1" smtClean="0">
                <a:latin typeface="Palatino Linotype" pitchFamily="18" charset="0"/>
              </a:rPr>
              <a:t>etc</a:t>
            </a:r>
            <a:r>
              <a:rPr lang="en-CA" dirty="0" smtClean="0">
                <a:latin typeface="Palatino Linotype" pitchFamily="18" charset="0"/>
              </a:rPr>
              <a:t>)</a:t>
            </a:r>
          </a:p>
          <a:p>
            <a:pPr lvl="1"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Fixation </a:t>
            </a:r>
            <a:r>
              <a:rPr lang="en-CA" sz="2800" dirty="0" err="1" smtClean="0">
                <a:latin typeface="Palatino Linotype" pitchFamily="18" charset="0"/>
              </a:rPr>
              <a:t>anale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n-CA" dirty="0" smtClean="0">
                <a:latin typeface="Palatino Linotype" pitchFamily="18" charset="0"/>
              </a:rPr>
              <a:t>Si </a:t>
            </a:r>
            <a:r>
              <a:rPr lang="en-CA" dirty="0" err="1" smtClean="0">
                <a:latin typeface="Palatino Linotype" pitchFamily="18" charset="0"/>
              </a:rPr>
              <a:t>problème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dans</a:t>
            </a:r>
            <a:r>
              <a:rPr lang="en-CA" dirty="0" smtClean="0">
                <a:latin typeface="Palatino Linotype" pitchFamily="18" charset="0"/>
              </a:rPr>
              <a:t> </a:t>
            </a:r>
            <a:r>
              <a:rPr lang="en-CA" dirty="0" err="1" smtClean="0">
                <a:latin typeface="Palatino Linotype" pitchFamily="18" charset="0"/>
              </a:rPr>
              <a:t>l’entraînement</a:t>
            </a:r>
            <a:r>
              <a:rPr lang="en-CA" dirty="0" smtClean="0">
                <a:latin typeface="Palatino Linotype" pitchFamily="18" charset="0"/>
              </a:rPr>
              <a:t> à la </a:t>
            </a:r>
            <a:r>
              <a:rPr lang="en-CA" dirty="0" err="1" smtClean="0">
                <a:latin typeface="Palatino Linotype" pitchFamily="18" charset="0"/>
              </a:rPr>
              <a:t>propreté</a:t>
            </a:r>
            <a:endParaRPr lang="en-CA" dirty="0" smtClean="0">
              <a:latin typeface="Palatino Linotype" pitchFamily="18" charset="0"/>
            </a:endParaRPr>
          </a:p>
          <a:p>
            <a:pPr lvl="1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en-CA" dirty="0" err="1" smtClean="0">
                <a:latin typeface="Palatino Linotype" pitchFamily="18" charset="0"/>
              </a:rPr>
              <a:t>Développe</a:t>
            </a:r>
            <a:r>
              <a:rPr lang="en-CA" dirty="0" smtClean="0">
                <a:latin typeface="Palatino Linotype" pitchFamily="18" charset="0"/>
              </a:rPr>
              <a:t> des </a:t>
            </a:r>
            <a:r>
              <a:rPr lang="en-CA" dirty="0" err="1" smtClean="0">
                <a:latin typeface="Palatino Linotype" pitchFamily="18" charset="0"/>
              </a:rPr>
              <a:t>comportements</a:t>
            </a:r>
            <a:r>
              <a:rPr lang="en-CA" dirty="0" smtClean="0">
                <a:latin typeface="Palatino Linotype" pitchFamily="18" charset="0"/>
              </a:rPr>
              <a:t> de </a:t>
            </a:r>
            <a:r>
              <a:rPr lang="en-CA" dirty="0" err="1" smtClean="0">
                <a:latin typeface="Palatino Linotype" pitchFamily="18" charset="0"/>
              </a:rPr>
              <a:t>contrôle</a:t>
            </a:r>
            <a:r>
              <a:rPr lang="en-CA" dirty="0" smtClean="0">
                <a:latin typeface="Palatino Linotype" pitchFamily="18" charset="0"/>
              </a:rPr>
              <a:t> (impulsive)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67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1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41325"/>
            <a:ext cx="8458200" cy="1463675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Développement de la personnalité: </a:t>
            </a:r>
            <a:r>
              <a:rPr lang="en-US" sz="4000" dirty="0" smtClean="0">
                <a:solidFill>
                  <a:srgbClr val="FF0000"/>
                </a:solidFill>
                <a:latin typeface="Palatino Linotype" pitchFamily="18" charset="0"/>
              </a:rPr>
              <a:t>Identification</a:t>
            </a:r>
            <a:endParaRPr lang="en-US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15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3843337"/>
            <a:ext cx="5715000" cy="2862262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Les enfants gèrent les émotions menaçantes en les </a:t>
            </a: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refoulant</a:t>
            </a:r>
            <a:r>
              <a:rPr lang="fr-CA" altLang="en-US" sz="3200" dirty="0" smtClean="0">
                <a:latin typeface="Palatino Linotype" pitchFamily="18" charset="0"/>
              </a:rPr>
              <a:t> et en s’identifiant au parent rival.</a:t>
            </a:r>
          </a:p>
          <a:p>
            <a:pPr marL="514350" indent="-514350">
              <a:buFont typeface="Wingdings" pitchFamily="2" charset="2"/>
              <a:buChar char="Ø"/>
            </a:pP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2A18-F10B-4632-B8A5-7B88C849E39E}" type="slidenum">
              <a:rPr lang="en-US"/>
              <a:pPr/>
              <a:t>68</a:t>
            </a:fld>
            <a:endParaRPr lang="en-US"/>
          </a:p>
        </p:txBody>
      </p:sp>
      <p:sp>
        <p:nvSpPr>
          <p:cNvPr id="815110" name="Text Box 6"/>
          <p:cNvSpPr txBox="1">
            <a:spLocks noChangeArrowheads="1"/>
          </p:cNvSpPr>
          <p:nvPr/>
        </p:nvSpPr>
        <p:spPr bwMode="auto">
          <a:xfrm rot="5400000">
            <a:off x="7635081" y="4923631"/>
            <a:ext cx="24050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itchFamily="18" charset="0"/>
              </a:rPr>
              <a:t>From the K. </a:t>
            </a:r>
            <a:r>
              <a:rPr lang="en-US" sz="1000" dirty="0" err="1">
                <a:latin typeface="Times New Roman" pitchFamily="18" charset="0"/>
              </a:rPr>
              <a:t>Vandervelde</a:t>
            </a:r>
            <a:r>
              <a:rPr lang="en-US" sz="1000" dirty="0">
                <a:latin typeface="Times New Roman" pitchFamily="18" charset="0"/>
              </a:rPr>
              <a:t> private collection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2121932"/>
            <a:ext cx="895985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None/>
            </a:pPr>
            <a:r>
              <a:rPr lang="fr-CA" altLang="en-US" sz="3200" dirty="0" smtClean="0">
                <a:latin typeface="Palatino Linotype" pitchFamily="18" charset="0"/>
              </a:rPr>
              <a:t>Processus </a:t>
            </a: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d’identification</a:t>
            </a:r>
            <a:r>
              <a:rPr lang="fr-CA" altLang="en-US" sz="3200" dirty="0" smtClean="0">
                <a:latin typeface="Palatino Linotype" pitchFamily="18" charset="0"/>
              </a:rPr>
              <a:t>: </a:t>
            </a:r>
          </a:p>
          <a:p>
            <a:pPr marL="880110" lvl="1" indent="-514350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altLang="en-US" sz="3000" dirty="0" smtClean="0">
                <a:latin typeface="Palatino Linotype" pitchFamily="18" charset="0"/>
              </a:rPr>
              <a:t>Le Surmoi acquiert de la force en intégrant les valeurs des parents. 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305800" cy="914400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Mécanismes de </a:t>
            </a:r>
            <a:r>
              <a:rPr lang="fr-CA" altLang="en-US" sz="4000" dirty="0" smtClean="0">
                <a:latin typeface="Palatino Linotype" pitchFamily="18" charset="0"/>
              </a:rPr>
              <a:t>défense selon Freud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20227" name="Rectangle 3"/>
          <p:cNvSpPr>
            <a:spLocks noGrp="1" noChangeArrowheads="1"/>
          </p:cNvSpPr>
          <p:nvPr>
            <p:ph idx="1"/>
          </p:nvPr>
        </p:nvSpPr>
        <p:spPr>
          <a:xfrm>
            <a:off x="671513" y="1600200"/>
            <a:ext cx="7772400" cy="9906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La façon dont le Moi nous protège; atténue l’anxiété en déformant la </a:t>
            </a:r>
            <a:r>
              <a:rPr lang="fr-CA" altLang="en-US" sz="3200" dirty="0" smtClean="0">
                <a:latin typeface="Palatino Linotype" pitchFamily="18" charset="0"/>
              </a:rPr>
              <a:t>réalité</a:t>
            </a:r>
            <a:endParaRPr lang="fr-CA" altLang="en-US" sz="3200" dirty="0">
              <a:solidFill>
                <a:srgbClr val="6600CC"/>
              </a:solidFill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A0AD3-A5B5-4846-B2B7-5D39598F39ED}" type="slidenum">
              <a:rPr lang="en-US"/>
              <a:pPr/>
              <a:t>69</a:t>
            </a:fld>
            <a:endParaRPr lang="en-US"/>
          </a:p>
        </p:txBody>
      </p:sp>
      <p:sp>
        <p:nvSpPr>
          <p:cNvPr id="820228" name="Rectangle 4"/>
          <p:cNvSpPr>
            <a:spLocks noChangeArrowheads="1"/>
          </p:cNvSpPr>
          <p:nvPr/>
        </p:nvSpPr>
        <p:spPr bwMode="auto">
          <a:xfrm>
            <a:off x="304800" y="3048000"/>
            <a:ext cx="8534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Refoulement:</a:t>
            </a:r>
            <a:r>
              <a:rPr lang="fr-CA" altLang="en-US" sz="3200" dirty="0" smtClean="0">
                <a:solidFill>
                  <a:srgbClr val="6600CC"/>
                </a:solidFill>
                <a:latin typeface="Palatino Linotype" pitchFamily="18" charset="0"/>
              </a:rPr>
              <a:t>  </a:t>
            </a:r>
            <a:r>
              <a:rPr lang="fr-CA" altLang="en-US" sz="3200" dirty="0" smtClean="0">
                <a:latin typeface="Palatino Linotype" pitchFamily="18" charset="0"/>
              </a:rPr>
              <a:t>Bannir </a:t>
            </a:r>
            <a:r>
              <a:rPr lang="fr-CA" altLang="en-US" sz="3200" dirty="0">
                <a:latin typeface="Palatino Linotype" pitchFamily="18" charset="0"/>
              </a:rPr>
              <a:t>de la conscience les pensées et </a:t>
            </a:r>
            <a:r>
              <a:rPr lang="fr-CA" altLang="en-US" sz="3200" dirty="0" smtClean="0">
                <a:latin typeface="Palatino Linotype" pitchFamily="18" charset="0"/>
              </a:rPr>
              <a:t>les </a:t>
            </a:r>
            <a:r>
              <a:rPr lang="fr-CA" altLang="en-US" sz="3200" dirty="0">
                <a:latin typeface="Palatino Linotype" pitchFamily="18" charset="0"/>
              </a:rPr>
              <a:t>sensations génératrices d’anxiété.</a:t>
            </a:r>
          </a:p>
        </p:txBody>
      </p:sp>
      <p:sp>
        <p:nvSpPr>
          <p:cNvPr id="820229" name="Rectangle 5"/>
          <p:cNvSpPr>
            <a:spLocks noChangeArrowheads="1"/>
          </p:cNvSpPr>
          <p:nvPr/>
        </p:nvSpPr>
        <p:spPr bwMode="auto">
          <a:xfrm>
            <a:off x="304800" y="5105400"/>
            <a:ext cx="8534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Tx/>
              <a:buAutoNum type="arabicPeriod" startAt="2"/>
            </a:pP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Régression:</a:t>
            </a:r>
            <a:r>
              <a:rPr lang="fr-CA" altLang="en-US" sz="3200" dirty="0" smtClean="0">
                <a:latin typeface="Palatino Linotype" pitchFamily="18" charset="0"/>
              </a:rPr>
              <a:t>  Retourner </a:t>
            </a:r>
            <a:r>
              <a:rPr lang="fr-CA" altLang="en-US" sz="3200" dirty="0">
                <a:latin typeface="Palatino Linotype" pitchFamily="18" charset="0"/>
              </a:rPr>
              <a:t>à un stade antérieur de développement, plus infantile</a:t>
            </a:r>
            <a:r>
              <a:rPr lang="fr-CA" altLang="en-US" sz="3200" dirty="0" smtClean="0">
                <a:latin typeface="Palatino Linotype" pitchFamily="18" charset="0"/>
              </a:rPr>
              <a:t>. (ex: sucer le pouce plus vieux)</a:t>
            </a:r>
            <a:endParaRPr lang="fr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28" grpId="0"/>
      <p:bldP spid="820229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Mécanismes de défense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FB11D-C252-4ABF-A175-4205F8832F40}" type="slidenum">
              <a:rPr lang="en-US"/>
              <a:pPr/>
              <a:t>70</a:t>
            </a:fld>
            <a:endParaRPr lang="en-US"/>
          </a:p>
        </p:txBody>
      </p:sp>
      <p:sp>
        <p:nvSpPr>
          <p:cNvPr id="892932" name="Rectangle 4"/>
          <p:cNvSpPr>
            <a:spLocks noChangeArrowheads="1"/>
          </p:cNvSpPr>
          <p:nvPr/>
        </p:nvSpPr>
        <p:spPr bwMode="auto">
          <a:xfrm>
            <a:off x="698500" y="2133600"/>
            <a:ext cx="7772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3.	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Formation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réactionnelle: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 </a:t>
            </a:r>
            <a:r>
              <a:rPr lang="fr-CA" altLang="en-US" sz="3200" dirty="0" smtClean="0">
                <a:latin typeface="Palatino Linotype" pitchFamily="18" charset="0"/>
              </a:rPr>
              <a:t>Transformer les </a:t>
            </a:r>
            <a:r>
              <a:rPr lang="fr-CA" altLang="en-US" sz="3200" dirty="0">
                <a:latin typeface="Palatino Linotype" pitchFamily="18" charset="0"/>
              </a:rPr>
              <a:t>pulsions inacceptables en leurs </a:t>
            </a:r>
            <a:r>
              <a:rPr lang="fr-CA" altLang="en-US" sz="3200" dirty="0" smtClean="0">
                <a:latin typeface="Palatino Linotype" pitchFamily="18" charset="0"/>
              </a:rPr>
              <a:t>contraires.</a:t>
            </a: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892935" name="Rectangle 7"/>
          <p:cNvSpPr>
            <a:spLocks noChangeArrowheads="1"/>
          </p:cNvSpPr>
          <p:nvPr/>
        </p:nvSpPr>
        <p:spPr bwMode="auto">
          <a:xfrm>
            <a:off x="671513" y="4343400"/>
            <a:ext cx="7772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4.	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Projection: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 </a:t>
            </a:r>
            <a:r>
              <a:rPr lang="fr-CA" altLang="en-US" sz="3200" dirty="0" smtClean="0">
                <a:latin typeface="Palatino Linotype" pitchFamily="18" charset="0"/>
              </a:rPr>
              <a:t>Déguiser </a:t>
            </a:r>
            <a:r>
              <a:rPr lang="fr-CA" altLang="en-US" sz="3200" dirty="0">
                <a:latin typeface="Palatino Linotype" pitchFamily="18" charset="0"/>
              </a:rPr>
              <a:t>nos pulsions menaçantes en les attribuant aux autres.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2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92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2932" grpId="0"/>
      <p:bldP spid="89293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Mécanismes </a:t>
            </a:r>
            <a:r>
              <a:rPr lang="fr-CA" altLang="en-US" sz="4000" dirty="0" smtClean="0">
                <a:latin typeface="Palatino Linotype" pitchFamily="18" charset="0"/>
              </a:rPr>
              <a:t>de </a:t>
            </a:r>
            <a:r>
              <a:rPr lang="fr-CA" altLang="en-US" sz="4000" dirty="0">
                <a:latin typeface="Palatino Linotype" pitchFamily="18" charset="0"/>
              </a:rPr>
              <a:t>défense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CA831-4B17-4EAB-BBE6-55CCE0C24D39}" type="slidenum">
              <a:rPr lang="en-US"/>
              <a:pPr/>
              <a:t>71</a:t>
            </a:fld>
            <a:endParaRPr lang="en-US"/>
          </a:p>
        </p:txBody>
      </p:sp>
      <p:sp>
        <p:nvSpPr>
          <p:cNvPr id="893955" name="Rectangle 3"/>
          <p:cNvSpPr>
            <a:spLocks noChangeArrowheads="1"/>
          </p:cNvSpPr>
          <p:nvPr/>
        </p:nvSpPr>
        <p:spPr bwMode="auto">
          <a:xfrm>
            <a:off x="152400" y="1368425"/>
            <a:ext cx="8763000" cy="548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Rationalisation:</a:t>
            </a:r>
            <a:r>
              <a:rPr lang="fr-CA" altLang="en-US" sz="3200" dirty="0" smtClean="0">
                <a:solidFill>
                  <a:srgbClr val="0000FF"/>
                </a:solidFill>
                <a:latin typeface="Palatino Linotype" pitchFamily="18" charset="0"/>
              </a:rPr>
              <a:t>  </a:t>
            </a:r>
            <a:r>
              <a:rPr lang="fr-CA" altLang="en-US" sz="3200" dirty="0" smtClean="0">
                <a:latin typeface="Palatino Linotype" pitchFamily="18" charset="0"/>
              </a:rPr>
              <a:t>Trouver </a:t>
            </a:r>
            <a:r>
              <a:rPr lang="fr-CA" altLang="en-US" sz="3200" dirty="0">
                <a:latin typeface="Palatino Linotype" pitchFamily="18" charset="0"/>
              </a:rPr>
              <a:t>des </a:t>
            </a:r>
            <a:r>
              <a:rPr lang="fr-CA" altLang="en-US" sz="3200" dirty="0" smtClean="0">
                <a:latin typeface="Palatino Linotype" pitchFamily="18" charset="0"/>
              </a:rPr>
              <a:t>autojustifications pour </a:t>
            </a:r>
            <a:r>
              <a:rPr lang="fr-CA" altLang="en-US" sz="3200" dirty="0">
                <a:latin typeface="Palatino Linotype" pitchFamily="18" charset="0"/>
              </a:rPr>
              <a:t>se cacher </a:t>
            </a:r>
            <a:r>
              <a:rPr lang="fr-CA" altLang="en-US" sz="3200" dirty="0" smtClean="0">
                <a:latin typeface="Palatino Linotype" pitchFamily="18" charset="0"/>
              </a:rPr>
              <a:t>à </a:t>
            </a:r>
            <a:r>
              <a:rPr lang="fr-CA" altLang="en-US" sz="3200" dirty="0">
                <a:latin typeface="Palatino Linotype" pitchFamily="18" charset="0"/>
              </a:rPr>
              <a:t>nous-mêmes les raisons réelles de nos actions</a:t>
            </a:r>
            <a:r>
              <a:rPr lang="fr-CA" altLang="en-US" sz="3200" dirty="0" smtClean="0">
                <a:latin typeface="Palatino Linotype" pitchFamily="18" charset="0"/>
              </a:rPr>
              <a:t>.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Déplacement:</a:t>
            </a:r>
            <a:r>
              <a:rPr lang="fr-CA" altLang="en-US" sz="3200" dirty="0" smtClean="0">
                <a:solidFill>
                  <a:srgbClr val="0000FF"/>
                </a:solidFill>
                <a:latin typeface="Palatino Linotype" pitchFamily="18" charset="0"/>
              </a:rPr>
              <a:t>  </a:t>
            </a:r>
            <a:r>
              <a:rPr lang="fr-CA" altLang="en-US" sz="3200" dirty="0" smtClean="0">
                <a:latin typeface="Palatino Linotype" pitchFamily="18" charset="0"/>
              </a:rPr>
              <a:t>Détourner les pulsions sexuelles ou agressives vers un objet ou une personne plus acceptable.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 startAt="5"/>
            </a:pP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Déni de la réalité: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 </a:t>
            </a:r>
            <a:r>
              <a:rPr lang="fr-CA" altLang="en-US" sz="3200" dirty="0" err="1" smtClean="0">
                <a:latin typeface="Palatino Linotype" pitchFamily="18" charset="0"/>
              </a:rPr>
              <a:t>Rejetter</a:t>
            </a:r>
            <a:r>
              <a:rPr lang="fr-CA" altLang="en-US" sz="3200" dirty="0" smtClean="0">
                <a:latin typeface="Palatino Linotype" pitchFamily="18" charset="0"/>
              </a:rPr>
              <a:t> le fait ou sa gravité.</a:t>
            </a:r>
            <a:endParaRPr lang="fr-CA" altLang="en-US" sz="3200" b="1" u="sng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AutoNum type="arabicPeriod" startAt="5"/>
            </a:pPr>
            <a:endParaRPr lang="fr-CA" altLang="en-US" sz="24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AutoNum type="arabicPeriod" startAt="5"/>
            </a:pPr>
            <a:endParaRPr lang="fr-CA" altLang="en-US" sz="2400" dirty="0">
              <a:latin typeface="Palatino Linotype" pitchFamily="18" charset="0"/>
            </a:endParaRPr>
          </a:p>
        </p:txBody>
      </p:sp>
      <p:sp>
        <p:nvSpPr>
          <p:cNvPr id="893956" name="Rectangle 4"/>
          <p:cNvSpPr>
            <a:spLocks noChangeArrowheads="1"/>
          </p:cNvSpPr>
          <p:nvPr/>
        </p:nvSpPr>
        <p:spPr bwMode="auto">
          <a:xfrm>
            <a:off x="1447800" y="4724400"/>
            <a:ext cx="7023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AutoNum type="arabicPeriod" startAt="6"/>
            </a:pPr>
            <a:endParaRPr lang="fr-CA" altLang="en-US" sz="24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AutoNum type="arabicPeriod" startAt="6"/>
            </a:pPr>
            <a:endParaRPr lang="fr-CA" altLang="en-US" sz="24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9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9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3955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96112"/>
          </a:xfrm>
        </p:spPr>
        <p:txBody>
          <a:bodyPr>
            <a:normAutofit/>
          </a:bodyPr>
          <a:lstStyle/>
          <a:p>
            <a:r>
              <a:rPr lang="en-CA" sz="4000" dirty="0" smtClean="0">
                <a:latin typeface="Palatino Linotype" pitchFamily="18" charset="0"/>
              </a:rPr>
              <a:t>Les </a:t>
            </a:r>
            <a:r>
              <a:rPr lang="en-CA" sz="4000" dirty="0" err="1" smtClean="0">
                <a:latin typeface="Palatino Linotype" pitchFamily="18" charset="0"/>
              </a:rPr>
              <a:t>Néo-freudiens</a:t>
            </a:r>
            <a:endParaRPr lang="en-CA" sz="40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79"/>
            <a:ext cx="9144000" cy="4785995"/>
          </a:xfrm>
        </p:spPr>
        <p:txBody>
          <a:bodyPr>
            <a:noAutofit/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en-CA" sz="3200" dirty="0" err="1" smtClean="0"/>
              <a:t>Acceptents</a:t>
            </a:r>
            <a:r>
              <a:rPr lang="en-CA" sz="3200" dirty="0" smtClean="0"/>
              <a:t> les </a:t>
            </a:r>
            <a:r>
              <a:rPr lang="en-CA" sz="3200" dirty="0" err="1" smtClean="0"/>
              <a:t>idées</a:t>
            </a:r>
            <a:r>
              <a:rPr lang="en-CA" sz="3200" dirty="0" smtClean="0"/>
              <a:t> </a:t>
            </a:r>
            <a:r>
              <a:rPr lang="en-CA" sz="3200" dirty="0" err="1" smtClean="0"/>
              <a:t>fondamentales</a:t>
            </a:r>
            <a:r>
              <a:rPr lang="en-CA" sz="3200" dirty="0" smtClean="0"/>
              <a:t> de Freud </a:t>
            </a: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endParaRPr lang="en-CA" sz="3200" dirty="0" smtClean="0"/>
          </a:p>
          <a:p>
            <a:pPr algn="ctr">
              <a:buClr>
                <a:schemeClr val="accent1"/>
              </a:buClr>
              <a:buNone/>
            </a:pPr>
            <a:r>
              <a:rPr lang="en-CA" sz="3200" b="1" dirty="0" smtClean="0"/>
              <a:t>MAIS</a:t>
            </a:r>
          </a:p>
          <a:p>
            <a:pPr>
              <a:buClr>
                <a:schemeClr val="accent1"/>
              </a:buClr>
              <a:buNone/>
            </a:pPr>
            <a:endParaRPr lang="en-CA" sz="3200" dirty="0" smtClean="0"/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en-CA" sz="3200" dirty="0" err="1" smtClean="0"/>
              <a:t>Accordent</a:t>
            </a:r>
            <a:r>
              <a:rPr lang="en-CA" sz="3200" dirty="0" smtClean="0"/>
              <a:t> plus </a:t>
            </a:r>
            <a:r>
              <a:rPr lang="en-CA" sz="3200" dirty="0" err="1" smtClean="0"/>
              <a:t>d’importance</a:t>
            </a:r>
            <a:r>
              <a:rPr lang="en-CA" sz="3200" dirty="0" smtClean="0"/>
              <a:t> au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rôle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conscient</a:t>
            </a:r>
            <a:endParaRPr lang="en-CA" sz="32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endParaRPr lang="en-CA" sz="32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</a:pPr>
            <a:r>
              <a:rPr lang="en-CA" sz="3200" dirty="0" smtClean="0"/>
              <a:t>Insistent </a:t>
            </a:r>
            <a:r>
              <a:rPr lang="en-CA" sz="3200" dirty="0" err="1" smtClean="0"/>
              <a:t>sur</a:t>
            </a:r>
            <a:r>
              <a:rPr lang="en-CA" sz="3200" dirty="0" smtClean="0"/>
              <a:t> des 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motivations plus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élevées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3200" dirty="0" smtClean="0"/>
              <a:t>et les 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interactions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sociales</a:t>
            </a:r>
            <a:endParaRPr lang="en-CA" sz="3200" b="1" u="sng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72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96913"/>
            <a:ext cx="8166100" cy="1158875"/>
          </a:xfrm>
        </p:spPr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Les </a:t>
            </a:r>
            <a:r>
              <a:rPr lang="fr-CA" sz="4000" dirty="0" smtClean="0">
                <a:latin typeface="Palatino Linotype" pitchFamily="18" charset="0"/>
              </a:rPr>
              <a:t>néo-freudiens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Carl Jung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23299" name="Rectangle 3"/>
          <p:cNvSpPr>
            <a:spLocks noGrp="1" noChangeArrowheads="1"/>
          </p:cNvSpPr>
          <p:nvPr>
            <p:ph idx="1"/>
          </p:nvPr>
        </p:nvSpPr>
        <p:spPr>
          <a:xfrm>
            <a:off x="0" y="2209800"/>
            <a:ext cx="5334000" cy="414655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fr-CA" altLang="en-US" sz="3200" dirty="0">
                <a:latin typeface="Palatino Linotype" pitchFamily="18" charset="0"/>
              </a:rPr>
              <a:t>Jung croyait à l’existence d’un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inconscient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collectif</a:t>
            </a:r>
          </a:p>
          <a:p>
            <a:pPr marL="0" indent="0">
              <a:lnSpc>
                <a:spcPct val="90000"/>
              </a:lnSpc>
              <a:buNone/>
            </a:pPr>
            <a:endParaRPr lang="fr-CA" altLang="en-US" sz="3200" b="1" u="sng" dirty="0">
              <a:solidFill>
                <a:schemeClr val="tx2"/>
              </a:solidFill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3200" dirty="0">
                <a:latin typeface="Palatino Linotype" pitchFamily="18" charset="0"/>
              </a:rPr>
              <a:t>Réservoir commun d’images provenant des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expériences universelles </a:t>
            </a:r>
            <a:r>
              <a:rPr lang="fr-CA" altLang="en-US" sz="3200" dirty="0">
                <a:latin typeface="Palatino Linotype" pitchFamily="18" charset="0"/>
              </a:rPr>
              <a:t>de notre espèce.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§"/>
            </a:pPr>
            <a:endParaRPr lang="fr-CA" altLang="en-US" sz="2000" dirty="0" smtClean="0">
              <a:latin typeface="Palatino Linotype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7A35-EEB8-4AD6-B2FD-BA74D0CC3646}" type="slidenum">
              <a:rPr lang="en-US"/>
              <a:pPr/>
              <a:t>73</a:t>
            </a:fld>
            <a:endParaRPr lang="en-US"/>
          </a:p>
        </p:txBody>
      </p:sp>
      <p:pic>
        <p:nvPicPr>
          <p:cNvPr id="823300" name="Picture 4" descr="MyersPsy8e_15UN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1631" y="2362199"/>
            <a:ext cx="2805143" cy="3124199"/>
          </a:xfrm>
          <a:prstGeom prst="rect">
            <a:avLst/>
          </a:prstGeom>
          <a:noFill/>
        </p:spPr>
      </p:pic>
      <p:sp>
        <p:nvSpPr>
          <p:cNvPr id="823303" name="Text Box 7"/>
          <p:cNvSpPr txBox="1">
            <a:spLocks noChangeArrowheads="1"/>
          </p:cNvSpPr>
          <p:nvPr/>
        </p:nvSpPr>
        <p:spPr bwMode="auto">
          <a:xfrm>
            <a:off x="5575300" y="5584825"/>
            <a:ext cx="2649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latin typeface="Palatino Linotype" pitchFamily="18" charset="0"/>
              </a:rPr>
              <a:t>Carl Jung (1875-1961) </a:t>
            </a:r>
          </a:p>
        </p:txBody>
      </p:sp>
      <p:sp>
        <p:nvSpPr>
          <p:cNvPr id="823304" name="Text Box 8"/>
          <p:cNvSpPr txBox="1">
            <a:spLocks noChangeArrowheads="1"/>
          </p:cNvSpPr>
          <p:nvPr/>
        </p:nvSpPr>
        <p:spPr bwMode="auto">
          <a:xfrm rot="5400000">
            <a:off x="6744494" y="3598069"/>
            <a:ext cx="37290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Archive of the History of American Psychology/ University of Akron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026" name="Rectangle 2"/>
          <p:cNvSpPr>
            <a:spLocks noGrp="1" noChangeArrowheads="1"/>
          </p:cNvSpPr>
          <p:nvPr>
            <p:ph type="title"/>
          </p:nvPr>
        </p:nvSpPr>
        <p:spPr>
          <a:xfrm>
            <a:off x="584200" y="533400"/>
            <a:ext cx="7340600" cy="1143000"/>
          </a:xfrm>
        </p:spPr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Les </a:t>
            </a:r>
            <a:r>
              <a:rPr lang="fr-CA" sz="4000" dirty="0" smtClean="0">
                <a:latin typeface="Palatino Linotype" pitchFamily="18" charset="0"/>
              </a:rPr>
              <a:t>néo-freudiens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Alfred Adler</a:t>
            </a:r>
            <a:endParaRPr lang="en-US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9702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889126"/>
            <a:ext cx="5628020" cy="4968874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fr-CA" altLang="en-US" sz="3200" dirty="0">
                <a:latin typeface="Palatino Linotype" pitchFamily="18" charset="0"/>
              </a:rPr>
              <a:t>Comme Freud, Adler croyait dans les tensions de l’enfance.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Char char="§"/>
            </a:pPr>
            <a:endParaRPr lang="fr-CA" altLang="en-US" sz="3200" dirty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>
                <a:latin typeface="Palatino Linotype" pitchFamily="18" charset="0"/>
              </a:rPr>
              <a:t>Par contre, pour Adler ces tensions sont </a:t>
            </a:r>
            <a:r>
              <a:rPr lang="fr-CA" altLang="en-US" sz="3200" dirty="0" smtClean="0">
                <a:latin typeface="Palatino Linotype" pitchFamily="18" charset="0"/>
              </a:rPr>
              <a:t>sociales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Char char="§"/>
            </a:pPr>
            <a:endParaRPr lang="fr-CA" altLang="en-US" sz="3200" dirty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fr-CA" altLang="en-US" sz="3200" dirty="0">
                <a:latin typeface="Palatino Linotype" pitchFamily="18" charset="0"/>
              </a:rPr>
              <a:t>Les enfants luttent contre le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complexe d’infériorité </a:t>
            </a:r>
            <a:r>
              <a:rPr lang="fr-CA" altLang="en-US" sz="3200" dirty="0">
                <a:latin typeface="Palatino Linotype" pitchFamily="18" charset="0"/>
              </a:rPr>
              <a:t>durant la croissance et essaient d’aboutir au pouvoir et à la supériorité.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FEFE-6D0F-4B0C-B44C-84F354EF131C}" type="slidenum">
              <a:rPr lang="en-US"/>
              <a:pPr/>
              <a:t>74</a:t>
            </a:fld>
            <a:endParaRPr lang="en-US"/>
          </a:p>
        </p:txBody>
      </p:sp>
      <p:pic>
        <p:nvPicPr>
          <p:cNvPr id="897029" name="Picture 5" descr="MyersPsy8e_15UN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23651" y="2438401"/>
            <a:ext cx="2682543" cy="3051175"/>
          </a:xfrm>
          <a:prstGeom prst="rect">
            <a:avLst/>
          </a:prstGeom>
          <a:noFill/>
        </p:spPr>
      </p:pic>
      <p:sp>
        <p:nvSpPr>
          <p:cNvPr id="897031" name="Text Box 7"/>
          <p:cNvSpPr txBox="1">
            <a:spLocks noChangeArrowheads="1"/>
          </p:cNvSpPr>
          <p:nvPr/>
        </p:nvSpPr>
        <p:spPr bwMode="auto">
          <a:xfrm>
            <a:off x="5780420" y="5534025"/>
            <a:ext cx="3025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Palatino Linotype" pitchFamily="18" charset="0"/>
              </a:rPr>
              <a:t>Alfred Adler (1870-1937) </a:t>
            </a:r>
          </a:p>
        </p:txBody>
      </p:sp>
      <p:sp>
        <p:nvSpPr>
          <p:cNvPr id="897032" name="Text Box 8"/>
          <p:cNvSpPr txBox="1">
            <a:spLocks noChangeArrowheads="1"/>
          </p:cNvSpPr>
          <p:nvPr/>
        </p:nvSpPr>
        <p:spPr bwMode="auto">
          <a:xfrm rot="5400000">
            <a:off x="8084676" y="4523582"/>
            <a:ext cx="16875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itchFamily="18" charset="0"/>
              </a:rPr>
              <a:t>National Library of Medicine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84200" y="838200"/>
            <a:ext cx="7340600" cy="942975"/>
          </a:xfrm>
        </p:spPr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Les </a:t>
            </a:r>
            <a:r>
              <a:rPr lang="fr-CA" sz="4000" dirty="0" smtClean="0">
                <a:latin typeface="Palatino Linotype" pitchFamily="18" charset="0"/>
              </a:rPr>
              <a:t>néo-freudiens 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Karen Horney</a:t>
            </a:r>
            <a:endParaRPr lang="en-US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98051" name="Rectangle 3"/>
          <p:cNvSpPr>
            <a:spLocks noGrp="1" noChangeArrowheads="1"/>
          </p:cNvSpPr>
          <p:nvPr>
            <p:ph idx="1"/>
          </p:nvPr>
        </p:nvSpPr>
        <p:spPr>
          <a:xfrm>
            <a:off x="0" y="2286000"/>
            <a:ext cx="5829010" cy="443547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fr-CA" altLang="en-US" sz="3200" dirty="0">
                <a:latin typeface="Palatino Linotype" pitchFamily="18" charset="0"/>
              </a:rPr>
              <a:t>Comme Adler, Horney croyait dans les </a:t>
            </a: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aspects </a:t>
            </a:r>
            <a:r>
              <a:rPr lang="fr-CA" altLang="en-US" sz="3200" b="1" u="sng" dirty="0">
                <a:solidFill>
                  <a:schemeClr val="tx2"/>
                </a:solidFill>
                <a:latin typeface="Palatino Linotype" pitchFamily="18" charset="0"/>
              </a:rPr>
              <a:t>sociaux </a:t>
            </a:r>
            <a:r>
              <a:rPr lang="fr-CA" altLang="en-US" sz="3200" dirty="0">
                <a:latin typeface="Palatino Linotype" pitchFamily="18" charset="0"/>
              </a:rPr>
              <a:t>du développement de l’enfant.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§"/>
            </a:pPr>
            <a:endParaRPr lang="fr-CA" altLang="en-US" sz="3200" dirty="0">
              <a:latin typeface="Palatino Linotype" pitchFamily="18" charset="0"/>
            </a:endParaRP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S’opposait à l’hypothèse de Freud</a:t>
            </a:r>
            <a:r>
              <a:rPr lang="fr-CA" altLang="en-US" sz="3200" dirty="0">
                <a:latin typeface="Palatino Linotype" pitchFamily="18" charset="0"/>
              </a:rPr>
              <a:t> </a:t>
            </a:r>
            <a:r>
              <a:rPr lang="fr-CA" altLang="en-US" sz="3200" dirty="0" smtClean="0">
                <a:latin typeface="Palatino Linotype" pitchFamily="18" charset="0"/>
              </a:rPr>
              <a:t>selon laquelle les </a:t>
            </a:r>
            <a:r>
              <a:rPr lang="fr-CA" altLang="en-US" sz="3200" dirty="0">
                <a:latin typeface="Palatino Linotype" pitchFamily="18" charset="0"/>
              </a:rPr>
              <a:t>femmes ont un Surmoi faible et souffrent </a:t>
            </a:r>
            <a:r>
              <a:rPr lang="fr-CA" altLang="en-US" sz="3200" dirty="0" smtClean="0">
                <a:latin typeface="Palatino Linotype" pitchFamily="18" charset="0"/>
              </a:rPr>
              <a:t>d’un </a:t>
            </a:r>
            <a:r>
              <a:rPr lang="fr-CA" altLang="en-US" sz="3200" dirty="0">
                <a:latin typeface="Palatino Linotype" pitchFamily="18" charset="0"/>
              </a:rPr>
              <a:t>“désir de pénis.”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B741A-0846-4484-A12B-A9BA0ADA4715}" type="slidenum">
              <a:rPr lang="en-US"/>
              <a:pPr/>
              <a:t>75</a:t>
            </a:fld>
            <a:endParaRPr lang="en-US"/>
          </a:p>
        </p:txBody>
      </p:sp>
      <p:pic>
        <p:nvPicPr>
          <p:cNvPr id="898054" name="Picture 6" descr="MyersPsy8e_15UN09"/>
          <p:cNvPicPr>
            <a:picLocks noChangeAspect="1" noChangeArrowheads="1"/>
          </p:cNvPicPr>
          <p:nvPr/>
        </p:nvPicPr>
        <p:blipFill>
          <a:blip r:embed="rId3" cstate="print"/>
          <a:srcRect l="8804" r="7100"/>
          <a:stretch>
            <a:fillRect/>
          </a:stretch>
        </p:blipFill>
        <p:spPr bwMode="auto">
          <a:xfrm>
            <a:off x="5829010" y="2514600"/>
            <a:ext cx="2643477" cy="2974974"/>
          </a:xfrm>
          <a:prstGeom prst="rect">
            <a:avLst/>
          </a:prstGeom>
          <a:noFill/>
        </p:spPr>
      </p:pic>
      <p:sp>
        <p:nvSpPr>
          <p:cNvPr id="898055" name="Text Box 7"/>
          <p:cNvSpPr txBox="1">
            <a:spLocks noChangeArrowheads="1"/>
          </p:cNvSpPr>
          <p:nvPr/>
        </p:nvSpPr>
        <p:spPr bwMode="auto">
          <a:xfrm>
            <a:off x="5829010" y="5562600"/>
            <a:ext cx="3184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latin typeface="Palatino Linotype" pitchFamily="18" charset="0"/>
              </a:rPr>
              <a:t>Karen Horney (1885-1952) </a:t>
            </a:r>
          </a:p>
        </p:txBody>
      </p:sp>
      <p:sp>
        <p:nvSpPr>
          <p:cNvPr id="898056" name="Text Box 8"/>
          <p:cNvSpPr txBox="1">
            <a:spLocks noChangeArrowheads="1"/>
          </p:cNvSpPr>
          <p:nvPr/>
        </p:nvSpPr>
        <p:spPr bwMode="auto">
          <a:xfrm rot="5400000">
            <a:off x="7716838" y="4562475"/>
            <a:ext cx="17557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>
                <a:latin typeface="Times New Roman" pitchFamily="18" charset="0"/>
              </a:rPr>
              <a:t>The Bettmann Archive/ Corbis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42300" cy="1463675"/>
          </a:xfrm>
        </p:spPr>
        <p:txBody>
          <a:bodyPr>
            <a:normAutofit/>
          </a:bodyPr>
          <a:lstStyle/>
          <a:p>
            <a:r>
              <a:rPr lang="fr-CA" sz="4000" dirty="0">
                <a:latin typeface="Palatino Linotype" pitchFamily="18" charset="0"/>
              </a:rPr>
              <a:t>Évaluer </a:t>
            </a:r>
            <a:r>
              <a:rPr lang="fr-CA" sz="4000" dirty="0" smtClean="0">
                <a:latin typeface="Palatino Linotype" pitchFamily="18" charset="0"/>
              </a:rPr>
              <a:t>l’inconscient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Les tests projectifs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00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93949"/>
            <a:ext cx="8229600" cy="4327525"/>
          </a:xfrm>
        </p:spPr>
        <p:txBody>
          <a:bodyPr>
            <a:noAutofit/>
          </a:bodyPr>
          <a:lstStyle/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Stimuli </a:t>
            </a:r>
            <a:r>
              <a:rPr lang="fr-CA" altLang="en-US" sz="32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ambigüs</a:t>
            </a:r>
            <a:r>
              <a:rPr lang="fr-CA" altLang="en-US" sz="3200" dirty="0" smtClean="0">
                <a:latin typeface="Palatino Linotype" pitchFamily="18" charset="0"/>
              </a:rPr>
              <a:t> </a:t>
            </a: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Destinés à déclencher la projection de la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dynamique interne </a:t>
            </a:r>
            <a:r>
              <a:rPr lang="fr-CA" altLang="en-US" sz="3200" dirty="0" smtClean="0">
                <a:latin typeface="Palatino Linotype" pitchFamily="18" charset="0"/>
              </a:rPr>
              <a:t>de quelqu’un…</a:t>
            </a: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fr-CA" altLang="en-US" sz="3200" dirty="0">
              <a:latin typeface="Palatino Linotype" pitchFamily="18" charset="0"/>
            </a:endParaRP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Forme de « Radiographie psychologique »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altLang="en-US" sz="3200" dirty="0" smtClean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8D5AD-C1FE-4767-806A-3B21ADD8CF0E}" type="slidenum">
              <a:rPr lang="en-US"/>
              <a:pPr/>
              <a:t>76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914400"/>
            <a:ext cx="8991600" cy="942975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Évaluer l’inconscient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en-US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Thematic </a:t>
            </a:r>
            <a:r>
              <a:rPr lang="en-US" altLang="en-US" sz="3600" dirty="0">
                <a:solidFill>
                  <a:srgbClr val="FF0000"/>
                </a:solidFill>
                <a:latin typeface="Palatino Linotype" pitchFamily="18" charset="0"/>
              </a:rPr>
              <a:t>Apperception </a:t>
            </a:r>
            <a:r>
              <a:rPr lang="en-US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Test (TAT)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253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043112"/>
            <a:ext cx="8839200" cy="2762249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fr-CA" altLang="en-US" sz="3200" dirty="0">
                <a:latin typeface="Palatino Linotype" pitchFamily="18" charset="0"/>
              </a:rPr>
              <a:t>Développé par Henry </a:t>
            </a:r>
            <a:r>
              <a:rPr lang="fr-CA" altLang="en-US" sz="3200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Murray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altLang="en-US" sz="3200" dirty="0">
                <a:latin typeface="Palatino Linotype" pitchFamily="18" charset="0"/>
              </a:rPr>
              <a:t>On présente des images ambigües et les gens doivent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reconstituer des histoires</a:t>
            </a:r>
            <a:r>
              <a:rPr lang="fr-CA" altLang="en-US" sz="3200" dirty="0">
                <a:latin typeface="Palatino Linotype" pitchFamily="18" charset="0"/>
              </a:rPr>
              <a:t>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Révèlent </a:t>
            </a:r>
            <a:r>
              <a:rPr lang="fr-CA" altLang="en-US" sz="3200" dirty="0">
                <a:latin typeface="Palatino Linotype" pitchFamily="18" charset="0"/>
              </a:rPr>
              <a:t>les intérêts et conflits internes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302D-36D0-4BA1-B530-2AEB4F861CAA}" type="slidenum">
              <a:rPr lang="en-US"/>
              <a:pPr/>
              <a:t>77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66800" y="4510087"/>
            <a:ext cx="28702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394" name="Rectangle 2"/>
          <p:cNvSpPr>
            <a:spLocks noGrp="1" noChangeArrowheads="1"/>
          </p:cNvSpPr>
          <p:nvPr>
            <p:ph type="title"/>
          </p:nvPr>
        </p:nvSpPr>
        <p:spPr>
          <a:xfrm>
            <a:off x="368300" y="517525"/>
            <a:ext cx="8318500" cy="1387475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Évaluer l’inconscient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Test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de </a:t>
            </a: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taches </a:t>
            </a:r>
            <a:r>
              <a:rPr lang="fr-CA" altLang="en-US" sz="3600" dirty="0">
                <a:solidFill>
                  <a:srgbClr val="FF0000"/>
                </a:solidFill>
                <a:latin typeface="Palatino Linotype" pitchFamily="18" charset="0"/>
              </a:rPr>
              <a:t>d’encre de Rorschach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27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300817"/>
            <a:ext cx="8991600" cy="2352146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fr-CA" altLang="en-US" sz="3200" dirty="0" smtClean="0">
                <a:latin typeface="Palatino Linotype" pitchFamily="18" charset="0"/>
              </a:rPr>
              <a:t>Introduit par Hermann Rorschach </a:t>
            </a: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Le </a:t>
            </a:r>
            <a:r>
              <a:rPr lang="fr-CA" altLang="en-US" sz="3200" dirty="0">
                <a:latin typeface="Palatino Linotype" pitchFamily="18" charset="0"/>
              </a:rPr>
              <a:t>test projectif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 plus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utilisé</a:t>
            </a:r>
            <a:endParaRPr lang="fr-CA" altLang="en-US" sz="3200" b="1" u="sng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>
                <a:latin typeface="Palatino Linotype" pitchFamily="18" charset="0"/>
              </a:rPr>
              <a:t>Série de 10 </a:t>
            </a:r>
            <a:r>
              <a:rPr lang="fr-CA" altLang="en-US" sz="3200" dirty="0" smtClean="0">
                <a:latin typeface="Palatino Linotype" pitchFamily="18" charset="0"/>
              </a:rPr>
              <a:t>taches </a:t>
            </a:r>
            <a:r>
              <a:rPr lang="fr-CA" altLang="en-US" sz="3200" dirty="0">
                <a:latin typeface="Palatino Linotype" pitchFamily="18" charset="0"/>
              </a:rPr>
              <a:t>d’encre</a:t>
            </a:r>
          </a:p>
          <a:p>
            <a:pPr marL="514350" indent="-514350">
              <a:lnSpc>
                <a:spcPct val="9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Cherche </a:t>
            </a:r>
            <a:r>
              <a:rPr lang="fr-CA" altLang="en-US" sz="3200" dirty="0">
                <a:latin typeface="Palatino Linotype" pitchFamily="18" charset="0"/>
              </a:rPr>
              <a:t>à identifier les conflits et sentiments </a:t>
            </a:r>
            <a:r>
              <a:rPr lang="fr-CA" altLang="en-US" sz="3200" dirty="0" smtClean="0">
                <a:latin typeface="Palatino Linotype" pitchFamily="18" charset="0"/>
              </a:rPr>
              <a:t>internes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37710-DC47-4A23-949D-58940551F4DF}" type="slidenum">
              <a:rPr lang="en-US"/>
              <a:pPr/>
              <a:t>78</a:t>
            </a:fld>
            <a:endParaRPr lang="en-US"/>
          </a:p>
        </p:txBody>
      </p:sp>
      <p:sp>
        <p:nvSpPr>
          <p:cNvPr id="827401" name="Text Box 9"/>
          <p:cNvSpPr txBox="1">
            <a:spLocks noChangeArrowheads="1"/>
          </p:cNvSpPr>
          <p:nvPr/>
        </p:nvSpPr>
        <p:spPr bwMode="auto">
          <a:xfrm rot="5400000">
            <a:off x="7782719" y="5557044"/>
            <a:ext cx="2052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itchFamily="18" charset="0"/>
              </a:rPr>
              <a:t>Lew </a:t>
            </a:r>
            <a:r>
              <a:rPr lang="en-US" sz="1000" dirty="0" err="1">
                <a:latin typeface="Times New Roman" pitchFamily="18" charset="0"/>
              </a:rPr>
              <a:t>Merrim</a:t>
            </a:r>
            <a:r>
              <a:rPr lang="en-US" sz="1000" dirty="0">
                <a:latin typeface="Times New Roman" pitchFamily="18" charset="0"/>
              </a:rPr>
              <a:t>/ Photo Researcher, Inc.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43200" y="4397276"/>
            <a:ext cx="27432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914400"/>
            <a:ext cx="7340600" cy="1281113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Évaluer l’inconscient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Critiques des tests projectifs: 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24323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2895600"/>
            <a:ext cx="8534400" cy="1981200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fr-CA" altLang="en-US" sz="3200" dirty="0" smtClean="0">
                <a:latin typeface="Palatino Linotype" pitchFamily="18" charset="0"/>
              </a:rPr>
              <a:t>Manquent </a:t>
            </a:r>
            <a:r>
              <a:rPr lang="fr-CA" altLang="en-US" sz="3200" dirty="0">
                <a:latin typeface="Palatino Linotype" pitchFamily="18" charset="0"/>
              </a:rPr>
              <a:t>de </a:t>
            </a:r>
            <a:r>
              <a:rPr lang="fr-CA" altLang="en-US" sz="3200" b="1" dirty="0">
                <a:solidFill>
                  <a:schemeClr val="tx2"/>
                </a:solidFill>
                <a:latin typeface="Palatino Linotype" pitchFamily="18" charset="0"/>
              </a:rPr>
              <a:t>fiabilité</a:t>
            </a:r>
            <a:r>
              <a:rPr lang="fr-CA" altLang="en-US" sz="3200" dirty="0">
                <a:latin typeface="Palatino Linotype" pitchFamily="18" charset="0"/>
              </a:rPr>
              <a:t> (résultats </a:t>
            </a:r>
            <a:r>
              <a:rPr lang="fr-CA" altLang="en-US" sz="3200" dirty="0" smtClean="0">
                <a:latin typeface="Palatino Linotype" pitchFamily="18" charset="0"/>
              </a:rPr>
              <a:t>cohérents)</a:t>
            </a:r>
          </a:p>
          <a:p>
            <a:pPr marL="0" indent="0">
              <a:buClr>
                <a:schemeClr val="accent1"/>
              </a:buClr>
              <a:buNone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0" indent="0">
              <a:buClr>
                <a:schemeClr val="accent1"/>
              </a:buClr>
              <a:buNone/>
            </a:pPr>
            <a:r>
              <a:rPr lang="fr-CA" altLang="en-US" sz="3200" dirty="0" smtClean="0">
                <a:latin typeface="Palatino Linotype" pitchFamily="18" charset="0"/>
              </a:rPr>
              <a:t>Manquent de </a:t>
            </a:r>
            <a:r>
              <a:rPr lang="fr-CA" altLang="en-US" sz="3200" b="1" dirty="0" smtClean="0">
                <a:solidFill>
                  <a:schemeClr val="tx2"/>
                </a:solidFill>
                <a:latin typeface="Palatino Linotype" pitchFamily="18" charset="0"/>
              </a:rPr>
              <a:t>validité</a:t>
            </a:r>
            <a:r>
              <a:rPr lang="fr-CA" altLang="en-US" sz="3200" dirty="0" smtClean="0">
                <a:solidFill>
                  <a:srgbClr val="0000FF"/>
                </a:solidFill>
                <a:latin typeface="Palatino Linotype" pitchFamily="18" charset="0"/>
              </a:rPr>
              <a:t> </a:t>
            </a:r>
            <a:r>
              <a:rPr lang="fr-CA" altLang="en-US" sz="3200" dirty="0">
                <a:latin typeface="Palatino Linotype" pitchFamily="18" charset="0"/>
              </a:rPr>
              <a:t>(</a:t>
            </a:r>
            <a:r>
              <a:rPr lang="fr-CA" altLang="en-US" sz="3200" dirty="0" smtClean="0">
                <a:latin typeface="Palatino Linotype" pitchFamily="18" charset="0"/>
              </a:rPr>
              <a:t>prédiction)</a:t>
            </a: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83A91-405F-426B-A224-7DE3CE60F242}" type="slidenum">
              <a:rPr lang="en-US"/>
              <a:pPr/>
              <a:t>79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838200"/>
            <a:ext cx="8991600" cy="1066800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</a:t>
            </a:r>
            <a:r>
              <a:rPr lang="fr-CA" altLang="en-US" sz="4000" dirty="0" smtClean="0">
                <a:latin typeface="Palatino Linotype" pitchFamily="18" charset="0"/>
              </a:rPr>
              <a:t>psychanalytique: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Les recherches modernes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3251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2209799"/>
            <a:ext cx="8991600" cy="4511675"/>
          </a:xfrm>
        </p:spPr>
        <p:txBody>
          <a:bodyPr>
            <a:noAutofit/>
          </a:bodyPr>
          <a:lstStyle/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La personnalité</a:t>
            </a:r>
            <a:r>
              <a:rPr lang="fr-CA" altLang="en-US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altLang="en-US" sz="3200" dirty="0">
                <a:latin typeface="Palatino Linotype" pitchFamily="18" charset="0"/>
              </a:rPr>
              <a:t>se développe tout au long de notre vie et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ne se limite pas à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l’enfance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.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dirty="0" smtClean="0">
                <a:latin typeface="Palatino Linotype" pitchFamily="18" charset="0"/>
              </a:rPr>
              <a:t>Freud </a:t>
            </a:r>
            <a:r>
              <a:rPr lang="fr-CA" altLang="en-US" sz="3200" dirty="0">
                <a:latin typeface="Palatino Linotype" pitchFamily="18" charset="0"/>
              </a:rPr>
              <a:t>a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sous-estimé l’influence des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pairs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sz="3200" dirty="0" smtClean="0">
                <a:latin typeface="Palatino Linotype" pitchFamily="18" charset="0"/>
              </a:rPr>
              <a:t>L’identité </a:t>
            </a:r>
            <a:r>
              <a:rPr lang="fr-CA" sz="3200" dirty="0">
                <a:latin typeface="Palatino Linotype" pitchFamily="18" charset="0"/>
              </a:rPr>
              <a:t>sexuelle se développe avant l’âge de 5-6 ans.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0E3B5-2A9D-40E7-8C86-EBE946EED73F}" type="slidenum">
              <a:rPr lang="en-US"/>
              <a:pPr/>
              <a:t>80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081087"/>
            <a:ext cx="8991600" cy="942975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</a:t>
            </a:r>
            <a:r>
              <a:rPr lang="fr-CA" altLang="en-US" sz="4000" dirty="0" smtClean="0">
                <a:latin typeface="Palatino Linotype" pitchFamily="18" charset="0"/>
              </a:rPr>
              <a:t>psychanalytique: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Les recherches modernes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0726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2119313"/>
            <a:ext cx="8839200" cy="4602162"/>
          </a:xfrm>
        </p:spPr>
        <p:txBody>
          <a:bodyPr>
            <a:noAutofit/>
          </a:bodyPr>
          <a:lstStyle/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+mj-lt"/>
              <a:buAutoNum type="arabicPeriod" startAt="4"/>
            </a:pPr>
            <a:r>
              <a:rPr lang="fr-CA" altLang="en-US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Les rêves ont des rôles autre </a:t>
            </a:r>
            <a:r>
              <a:rPr lang="fr-CA" altLang="en-US" sz="2800" dirty="0">
                <a:latin typeface="Palatino Linotype" pitchFamily="18" charset="0"/>
              </a:rPr>
              <a:t>que de satisfaire ce que l’on </a:t>
            </a:r>
            <a:r>
              <a:rPr lang="fr-CA" altLang="en-US" sz="2800" dirty="0" smtClean="0">
                <a:latin typeface="Palatino Linotype" pitchFamily="18" charset="0"/>
              </a:rPr>
              <a:t>souhaiterait.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+mj-lt"/>
              <a:buAutoNum type="arabicPeriod" startAt="4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+mj-lt"/>
              <a:buAutoNum type="arabicPeriod" startAt="4"/>
            </a:pP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Les </a:t>
            </a:r>
            <a:r>
              <a:rPr lang="fr-CA" altLang="en-US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lapsus </a:t>
            </a:r>
            <a:r>
              <a:rPr lang="fr-CA" altLang="en-US" sz="2800" dirty="0">
                <a:latin typeface="Palatino Linotype" pitchFamily="18" charset="0"/>
              </a:rPr>
              <a:t>peuvent être dus à une compétition entre des choix verbaux similaires dans notre réseau mnésique. 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+mj-lt"/>
              <a:buAutoNum type="arabicPeriod" startAt="4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+mj-lt"/>
              <a:buAutoNum type="arabicPeriod" startAt="4"/>
            </a:pPr>
            <a:r>
              <a:rPr lang="fr-CA" sz="2800" dirty="0" smtClean="0">
                <a:latin typeface="Palatino Linotype" pitchFamily="18" charset="0"/>
              </a:rPr>
              <a:t>Le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refoulement sexuel </a:t>
            </a:r>
            <a:r>
              <a:rPr lang="fr-CA" sz="2800" dirty="0">
                <a:latin typeface="Palatino Linotype" pitchFamily="18" charset="0"/>
              </a:rPr>
              <a:t>a diminué, mais les troubles psychologiques n’ont pas </a:t>
            </a:r>
            <a:r>
              <a:rPr lang="fr-CA" sz="2800" dirty="0" smtClean="0">
                <a:latin typeface="Palatino Linotype" pitchFamily="18" charset="0"/>
              </a:rPr>
              <a:t>diminués!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3C7B8-1113-457E-9FE8-2C85CBA4B065}" type="slidenum">
              <a:rPr lang="en-US"/>
              <a:pPr/>
              <a:t>81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066800"/>
            <a:ext cx="8991599" cy="1095375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</a:t>
            </a:r>
            <a:r>
              <a:rPr lang="fr-CA" altLang="en-US" sz="4000" dirty="0" smtClean="0">
                <a:latin typeface="Palatino Linotype" pitchFamily="18" charset="0"/>
              </a:rPr>
              <a:t>psychanalytique: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 refoulement est-il un mythe?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06E97-9D09-4C1A-8745-3C948A0D0068}" type="slidenum">
              <a:rPr lang="en-US"/>
              <a:pPr/>
              <a:t>82</a:t>
            </a:fld>
            <a:endParaRPr lang="en-US"/>
          </a:p>
        </p:txBody>
      </p:sp>
      <p:sp>
        <p:nvSpPr>
          <p:cNvPr id="909318" name="Rectangle 6"/>
          <p:cNvSpPr>
            <a:spLocks noChangeArrowheads="1"/>
          </p:cNvSpPr>
          <p:nvPr/>
        </p:nvSpPr>
        <p:spPr bwMode="auto">
          <a:xfrm>
            <a:off x="228600" y="2438399"/>
            <a:ext cx="89154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0000"/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Nous épargnons parfois notre moi</a:t>
            </a:r>
          </a:p>
          <a:p>
            <a:pPr>
              <a:lnSpc>
                <a:spcPct val="110000"/>
              </a:lnSpc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0000"/>
              <a:buFont typeface="Wingdings" pitchFamily="2" charset="2"/>
              <a:buChar char="Ø"/>
            </a:pPr>
            <a:endParaRPr lang="fr-CA" sz="3200" dirty="0" smtClean="0">
              <a:latin typeface="Palatino Linotype" pitchFamily="18" charset="0"/>
            </a:endParaRPr>
          </a:p>
          <a:p>
            <a:pPr algn="ctr">
              <a:lnSpc>
                <a:spcPct val="110000"/>
              </a:lnSpc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0000"/>
            </a:pPr>
            <a:r>
              <a:rPr lang="fr-CA" sz="3200" dirty="0" smtClean="0">
                <a:latin typeface="Palatino Linotype" pitchFamily="18" charset="0"/>
              </a:rPr>
              <a:t>MAIS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0" y="4495800"/>
            <a:ext cx="8223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 Le </a:t>
            </a:r>
            <a:r>
              <a:rPr lang="en-US" dirty="0" err="1"/>
              <a:t>refoulement</a:t>
            </a:r>
            <a:r>
              <a:rPr lang="en-US" dirty="0"/>
              <a:t>, </a:t>
            </a:r>
            <a:r>
              <a:rPr lang="en-US" dirty="0" err="1"/>
              <a:t>s’il</a:t>
            </a:r>
            <a:r>
              <a:rPr lang="en-US" dirty="0"/>
              <a:t> </a:t>
            </a:r>
            <a:r>
              <a:rPr lang="en-US" dirty="0" err="1"/>
              <a:t>existe</a:t>
            </a:r>
            <a:r>
              <a:rPr lang="en-US" dirty="0"/>
              <a:t>,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une</a:t>
            </a:r>
            <a:r>
              <a:rPr lang="en-US" dirty="0"/>
              <a:t> </a:t>
            </a:r>
            <a:r>
              <a:rPr lang="en-US" dirty="0" err="1"/>
              <a:t>réaction</a:t>
            </a:r>
            <a:r>
              <a:rPr lang="en-US" dirty="0"/>
              <a:t> </a:t>
            </a:r>
            <a:r>
              <a:rPr lang="en-US" dirty="0" err="1"/>
              <a:t>mentale</a:t>
            </a:r>
            <a:r>
              <a:rPr lang="en-US" dirty="0"/>
              <a:t> RARE en </a:t>
            </a:r>
            <a:r>
              <a:rPr lang="en-US" dirty="0" err="1"/>
              <a:t>réponse</a:t>
            </a:r>
            <a:r>
              <a:rPr lang="en-US" dirty="0"/>
              <a:t> </a:t>
            </a:r>
            <a:r>
              <a:rPr lang="en-US" dirty="0" err="1"/>
              <a:t>à</a:t>
            </a:r>
            <a:r>
              <a:rPr lang="en-US" dirty="0"/>
              <a:t> un </a:t>
            </a:r>
            <a:r>
              <a:rPr lang="en-US" dirty="0" err="1"/>
              <a:t>traumatisme</a:t>
            </a:r>
            <a:r>
              <a:rPr lang="en-US" dirty="0"/>
              <a:t> terrible</a:t>
            </a:r>
            <a:endParaRPr lang="en-US" dirty="0"/>
          </a:p>
          <a:p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09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931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990600"/>
            <a:ext cx="9067800" cy="1066800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Évaluer la perspective psychanalytique: 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L’inconscient existe-t-il?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11363" name="Rectangle 3"/>
          <p:cNvSpPr>
            <a:spLocks noGrp="1" noChangeArrowheads="1"/>
          </p:cNvSpPr>
          <p:nvPr>
            <p:ph idx="1"/>
          </p:nvPr>
        </p:nvSpPr>
        <p:spPr>
          <a:xfrm>
            <a:off x="76200" y="2254250"/>
            <a:ext cx="8763000" cy="384175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fr-CA" sz="3200" dirty="0">
                <a:latin typeface="Palatino Linotype" pitchFamily="18" charset="0"/>
              </a:rPr>
              <a:t>La recherche moderne démontre la réalité d’un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apprentissage implicite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inconscient</a:t>
            </a:r>
            <a:endParaRPr lang="fr-CA" sz="32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fr-CA" dirty="0" smtClean="0">
              <a:latin typeface="Palatino Linotype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9AC21-5C1A-4205-82C1-B8D4D5105570}" type="slidenum">
              <a:rPr lang="en-US"/>
              <a:pPr/>
              <a:t>83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914400"/>
            <a:ext cx="9067800" cy="1143000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Évaluer la perspective psychanalytique: 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L’inconscient existe-t-il ?(suite)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9AC21-5C1A-4205-82C1-B8D4D5105570}" type="slidenum">
              <a:rPr lang="en-US"/>
              <a:pPr/>
              <a:t>84</a:t>
            </a:fld>
            <a:endParaRPr lang="en-US"/>
          </a:p>
        </p:txBody>
      </p:sp>
      <p:sp>
        <p:nvSpPr>
          <p:cNvPr id="911364" name="Rectangle 4"/>
          <p:cNvSpPr>
            <a:spLocks noChangeArrowheads="1"/>
          </p:cNvSpPr>
          <p:nvPr/>
        </p:nvSpPr>
        <p:spPr bwMode="auto">
          <a:xfrm>
            <a:off x="152400" y="2270125"/>
            <a:ext cx="8839200" cy="445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fr-CA" sz="2800" dirty="0" smtClean="0">
                <a:latin typeface="Palatino Linotype" pitchFamily="18" charset="0"/>
              </a:rPr>
              <a:t>L’inconscient moderne comprend:</a:t>
            </a:r>
          </a:p>
          <a:p>
            <a:pPr marL="1066800" lvl="1" indent="-609600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Des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schémas</a:t>
            </a:r>
            <a:r>
              <a:rPr lang="fr-CA" sz="2800" dirty="0">
                <a:latin typeface="Palatino Linotype" pitchFamily="18" charset="0"/>
              </a:rPr>
              <a:t> qui contrôlent automatiquement nos perceptions et </a:t>
            </a:r>
            <a:r>
              <a:rPr lang="fr-CA" sz="2800" dirty="0" smtClean="0">
                <a:latin typeface="Palatino Linotype" pitchFamily="18" charset="0"/>
              </a:rPr>
              <a:t>interprétations</a:t>
            </a:r>
          </a:p>
          <a:p>
            <a:pPr marL="1066800" lvl="1" indent="-609600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AutoNum type="arabicPeriod"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Traitements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parallèles </a:t>
            </a:r>
            <a:r>
              <a:rPr lang="fr-CA" sz="2800" dirty="0">
                <a:latin typeface="Palatino Linotype" pitchFamily="18" charset="0"/>
              </a:rPr>
              <a:t>de différents aspects de la vision et de la </a:t>
            </a:r>
            <a:r>
              <a:rPr lang="fr-CA" sz="2800" dirty="0" smtClean="0">
                <a:latin typeface="Palatino Linotype" pitchFamily="18" charset="0"/>
              </a:rPr>
              <a:t>pensée</a:t>
            </a:r>
          </a:p>
          <a:p>
            <a:pPr marL="1066800" lvl="1" indent="-609600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Mémoire</a:t>
            </a:r>
            <a:r>
              <a:rPr lang="fr-CA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implicite</a:t>
            </a:r>
          </a:p>
          <a:p>
            <a:pPr marL="1066800" lvl="1" indent="-609600">
              <a:lnSpc>
                <a:spcPct val="11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Déclenchement </a:t>
            </a:r>
            <a:r>
              <a:rPr lang="fr-CA" sz="2800" dirty="0">
                <a:latin typeface="Palatino Linotype" pitchFamily="18" charset="0"/>
              </a:rPr>
              <a:t>de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réponses émotionnelles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instantanées </a:t>
            </a:r>
            <a:r>
              <a:rPr lang="fr-CA" sz="2800" dirty="0" smtClean="0">
                <a:latin typeface="Palatino Linotype" pitchFamily="18" charset="0"/>
              </a:rPr>
              <a:t>qui </a:t>
            </a:r>
            <a:r>
              <a:rPr lang="fr-CA" sz="2800" dirty="0">
                <a:latin typeface="Palatino Linotype" pitchFamily="18" charset="0"/>
              </a:rPr>
              <a:t>précèdent l’analyse consciente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1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6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991600" cy="1505712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Évaluer la perspective psychanalytique: 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Les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mécanismes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de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défenses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existent-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ils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en-CA" sz="3600" dirty="0" err="1" smtClean="0">
                <a:solidFill>
                  <a:srgbClr val="FF0000"/>
                </a:solidFill>
                <a:latin typeface="Palatino Linotype" pitchFamily="18" charset="0"/>
              </a:rPr>
              <a:t>vraiment</a:t>
            </a:r>
            <a:r>
              <a:rPr lang="en-CA" sz="3600" dirty="0" smtClean="0">
                <a:solidFill>
                  <a:srgbClr val="FF0000"/>
                </a:solidFill>
                <a:latin typeface="Palatino Linotype" pitchFamily="18" charset="0"/>
              </a:rPr>
              <a:t>?</a:t>
            </a:r>
            <a:endParaRPr lang="en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666999"/>
            <a:ext cx="9144000" cy="419100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3200" dirty="0" smtClean="0"/>
              <a:t>	</a:t>
            </a:r>
            <a:r>
              <a:rPr lang="en-CA" sz="3200" dirty="0" err="1" smtClean="0"/>
              <a:t>Certains</a:t>
            </a:r>
            <a:r>
              <a:rPr lang="en-CA" sz="3200" dirty="0" smtClean="0"/>
              <a:t> </a:t>
            </a:r>
            <a:r>
              <a:rPr lang="en-CA" sz="3200" dirty="0" err="1" smtClean="0"/>
              <a:t>mécanismes</a:t>
            </a:r>
            <a:r>
              <a:rPr lang="en-CA" sz="3200" dirty="0" smtClean="0"/>
              <a:t> </a:t>
            </a:r>
            <a:r>
              <a:rPr lang="en-CA" sz="3200" dirty="0" err="1" smtClean="0"/>
              <a:t>ont</a:t>
            </a:r>
            <a:r>
              <a:rPr lang="en-CA" sz="3200" dirty="0" smtClean="0"/>
              <a:t> </a:t>
            </a:r>
            <a:r>
              <a:rPr lang="en-CA" sz="3200" dirty="0" err="1" smtClean="0"/>
              <a:t>été</a:t>
            </a:r>
            <a:r>
              <a:rPr lang="en-CA" sz="3200" dirty="0" smtClean="0"/>
              <a:t> </a:t>
            </a:r>
            <a:r>
              <a:rPr lang="en-CA" sz="3200" dirty="0" err="1" smtClean="0"/>
              <a:t>observés</a:t>
            </a:r>
            <a:r>
              <a:rPr lang="en-CA" sz="3200" dirty="0" smtClean="0"/>
              <a:t> par des </a:t>
            </a:r>
            <a:r>
              <a:rPr lang="en-CA" sz="3200" dirty="0" err="1" smtClean="0"/>
              <a:t>recherches</a:t>
            </a:r>
            <a:r>
              <a:rPr lang="en-CA" sz="3200" dirty="0" smtClean="0"/>
              <a:t> </a:t>
            </a:r>
            <a:r>
              <a:rPr lang="en-CA" sz="3200" dirty="0" err="1" smtClean="0"/>
              <a:t>récentes</a:t>
            </a:r>
            <a:r>
              <a:rPr lang="en-CA" sz="3200" dirty="0" smtClean="0"/>
              <a:t> </a:t>
            </a:r>
          </a:p>
          <a:p>
            <a:pPr lvl="2">
              <a:buFont typeface="Wingdings" pitchFamily="2" charset="2"/>
              <a:buChar char="Ø"/>
            </a:pPr>
            <a:r>
              <a:rPr lang="en-CA" sz="2900" b="1" dirty="0" smtClean="0">
                <a:solidFill>
                  <a:schemeClr val="accent1">
                    <a:lumMod val="75000"/>
                  </a:schemeClr>
                </a:solidFill>
              </a:rPr>
              <a:t>Projection</a:t>
            </a:r>
            <a:r>
              <a:rPr lang="en-CA" sz="2900" dirty="0" smtClean="0"/>
              <a:t> </a:t>
            </a:r>
            <a:r>
              <a:rPr lang="en-CA" sz="2900" dirty="0" err="1" smtClean="0"/>
              <a:t>ou</a:t>
            </a:r>
            <a:r>
              <a:rPr lang="en-CA" sz="2900" dirty="0" smtClean="0"/>
              <a:t> faux consensus</a:t>
            </a:r>
          </a:p>
          <a:p>
            <a:pPr lvl="2">
              <a:buFont typeface="Wingdings" pitchFamily="2" charset="2"/>
              <a:buChar char="Ø"/>
            </a:pPr>
            <a:r>
              <a:rPr lang="en-CA" sz="2900" b="1" dirty="0" smtClean="0">
                <a:solidFill>
                  <a:schemeClr val="accent1">
                    <a:lumMod val="75000"/>
                  </a:schemeClr>
                </a:solidFill>
              </a:rPr>
              <a:t>Formation </a:t>
            </a:r>
            <a:r>
              <a:rPr lang="en-CA" sz="2900" b="1" dirty="0" err="1" smtClean="0">
                <a:solidFill>
                  <a:schemeClr val="accent1">
                    <a:lumMod val="75000"/>
                  </a:schemeClr>
                </a:solidFill>
              </a:rPr>
              <a:t>réactionnelle</a:t>
            </a:r>
            <a:endParaRPr lang="en-CA" sz="29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en-CA" sz="3200" dirty="0" smtClean="0"/>
          </a:p>
          <a:p>
            <a:pPr>
              <a:buNone/>
            </a:pPr>
            <a:r>
              <a:rPr lang="en-CA" sz="3200" dirty="0" smtClean="0"/>
              <a:t>	</a:t>
            </a:r>
            <a:r>
              <a:rPr lang="en-CA" sz="3200" dirty="0" err="1" smtClean="0"/>
              <a:t>Mais</a:t>
            </a:r>
            <a:r>
              <a:rPr lang="en-CA" sz="3200" dirty="0" smtClean="0"/>
              <a:t> </a:t>
            </a:r>
            <a:r>
              <a:rPr lang="en-CA" sz="3200" dirty="0" err="1"/>
              <a:t>ceux</a:t>
            </a:r>
            <a:r>
              <a:rPr lang="en-CA" sz="3200" dirty="0"/>
              <a:t>-ci </a:t>
            </a:r>
            <a:r>
              <a:rPr lang="en-CA" sz="3200" dirty="0" err="1"/>
              <a:t>sont</a:t>
            </a:r>
            <a:r>
              <a:rPr lang="en-CA" sz="3200" dirty="0"/>
              <a:t> </a:t>
            </a:r>
            <a:r>
              <a:rPr lang="en-CA" sz="3200" dirty="0" err="1"/>
              <a:t>davantage</a:t>
            </a:r>
            <a:r>
              <a:rPr lang="en-CA" sz="3200" dirty="0"/>
              <a:t> </a:t>
            </a:r>
            <a:r>
              <a:rPr lang="en-CA" sz="3200" dirty="0" err="1"/>
              <a:t>movités</a:t>
            </a:r>
            <a:r>
              <a:rPr lang="en-CA" sz="3200" dirty="0"/>
              <a:t> par </a:t>
            </a:r>
            <a:r>
              <a:rPr lang="en-CA" sz="3200" dirty="0" err="1"/>
              <a:t>notre</a:t>
            </a:r>
            <a:r>
              <a:rPr lang="en-CA" sz="3200" dirty="0"/>
              <a:t> </a:t>
            </a:r>
            <a:r>
              <a:rPr lang="en-CA" sz="3200" dirty="0" err="1"/>
              <a:t>besoin</a:t>
            </a:r>
            <a:r>
              <a:rPr lang="en-CA" sz="3200" dirty="0"/>
              <a:t> de </a:t>
            </a:r>
            <a:r>
              <a:rPr lang="en-CA" sz="3200" dirty="0" err="1"/>
              <a:t>protéger</a:t>
            </a:r>
            <a:r>
              <a:rPr lang="en-CA" sz="3200" dirty="0"/>
              <a:t> </a:t>
            </a:r>
            <a:r>
              <a:rPr lang="en-CA" sz="3200" dirty="0" err="1"/>
              <a:t>notre</a:t>
            </a:r>
            <a:r>
              <a:rPr lang="en-CA" sz="3200" dirty="0"/>
              <a:t> image de </a:t>
            </a:r>
            <a:r>
              <a:rPr lang="en-CA" sz="3200" dirty="0" err="1"/>
              <a:t>soi</a:t>
            </a:r>
            <a:endParaRPr lang="en-CA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85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88925"/>
            <a:ext cx="8915400" cy="1311275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psychanalytique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913411" name="Rectangle 3"/>
          <p:cNvSpPr>
            <a:spLocks noGrp="1" noChangeArrowheads="1"/>
          </p:cNvSpPr>
          <p:nvPr>
            <p:ph idx="1"/>
          </p:nvPr>
        </p:nvSpPr>
        <p:spPr>
          <a:xfrm>
            <a:off x="0" y="1905000"/>
            <a:ext cx="8991600" cy="4953000"/>
          </a:xfrm>
        </p:spPr>
        <p:txBody>
          <a:bodyPr>
            <a:noAutofit/>
          </a:bodyPr>
          <a:lstStyle/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>
                <a:latin typeface="Palatino Linotype" pitchFamily="18" charset="0"/>
              </a:rPr>
              <a:t>La théorie de Freud est critiquée sur le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plan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scientifique</a:t>
            </a:r>
            <a:endParaRPr lang="fr-CA" sz="3200" dirty="0" smtClean="0">
              <a:latin typeface="Palatino Linotype" pitchFamily="18" charset="0"/>
            </a:endParaRP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fr-CA" sz="3200" dirty="0">
              <a:latin typeface="Palatino Linotype" pitchFamily="18" charset="0"/>
            </a:endParaRP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>
                <a:latin typeface="Palatino Linotype" pitchFamily="18" charset="0"/>
              </a:rPr>
              <a:t>La psychanalyse est peu susceptible d’être </a:t>
            </a:r>
            <a:r>
              <a:rPr lang="fr-CA" sz="3200" dirty="0" smtClean="0">
                <a:latin typeface="Palatino Linotype" pitchFamily="18" charset="0"/>
              </a:rPr>
              <a:t>testée</a:t>
            </a: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fr-CA" sz="3200" dirty="0">
              <a:latin typeface="Palatino Linotype" pitchFamily="18" charset="0"/>
            </a:endParaRP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>
                <a:latin typeface="Palatino Linotype" pitchFamily="18" charset="0"/>
              </a:rPr>
              <a:t>La majorité des concepts proviennent de pratique clinique; </a:t>
            </a:r>
            <a:r>
              <a:rPr lang="fr-CA" sz="3200" dirty="0" smtClean="0">
                <a:latin typeface="Palatino Linotype" pitchFamily="18" charset="0"/>
              </a:rPr>
              <a:t>d’explications </a:t>
            </a:r>
            <a:r>
              <a:rPr lang="fr-CA" sz="3200" dirty="0">
                <a:latin typeface="Palatino Linotype" pitchFamily="18" charset="0"/>
              </a:rPr>
              <a:t>après-coup.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898EE-208B-497C-89F1-17E615FC85BC}" type="slidenum">
              <a:rPr lang="en-US"/>
              <a:pPr/>
              <a:t>86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</a:t>
            </a:r>
            <a:r>
              <a:rPr lang="fr-CA" sz="4000" b="1" dirty="0">
                <a:latin typeface="Palatino Linotype" pitchFamily="18" charset="0"/>
              </a:rPr>
              <a:t>humaniste</a:t>
            </a:r>
          </a:p>
        </p:txBody>
      </p:sp>
      <p:sp>
        <p:nvSpPr>
          <p:cNvPr id="830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81149"/>
            <a:ext cx="8915400" cy="1886019"/>
          </a:xfrm>
        </p:spPr>
        <p:txBody>
          <a:bodyPr>
            <a:norm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fr-CA" sz="3200" dirty="0">
                <a:latin typeface="Palatino Linotype" pitchFamily="18" charset="0"/>
              </a:rPr>
              <a:t>Vers 1960, les psychologues étaient insatisfaits du caractère négatif de la théorie freudienne et de la psychologie mécaniste du behaviorisme. </a:t>
            </a:r>
          </a:p>
        </p:txBody>
      </p:sp>
      <p:pic>
        <p:nvPicPr>
          <p:cNvPr id="830476" name="Picture 12" descr="maslow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b="19469"/>
          <a:stretch>
            <a:fillRect/>
          </a:stretch>
        </p:blipFill>
        <p:spPr>
          <a:xfrm>
            <a:off x="2286000" y="3467169"/>
            <a:ext cx="2006600" cy="2689156"/>
          </a:xfrm>
          <a:noFill/>
          <a:ln/>
        </p:spPr>
      </p:pic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29741-5AD3-4A99-8EA4-E7B9DBD6406F}" type="slidenum">
              <a:rPr lang="en-US"/>
              <a:pPr/>
              <a:t>87</a:t>
            </a:fld>
            <a:endParaRPr lang="en-US"/>
          </a:p>
        </p:txBody>
      </p:sp>
      <p:sp>
        <p:nvSpPr>
          <p:cNvPr id="830470" name="Text Box 6"/>
          <p:cNvSpPr txBox="1">
            <a:spLocks noChangeArrowheads="1"/>
          </p:cNvSpPr>
          <p:nvPr/>
        </p:nvSpPr>
        <p:spPr bwMode="auto">
          <a:xfrm>
            <a:off x="2082800" y="61563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Palatino Linotype" pitchFamily="18" charset="0"/>
              </a:rPr>
              <a:t>Abraham Maslow</a:t>
            </a:r>
          </a:p>
          <a:p>
            <a:pPr algn="ctr"/>
            <a:r>
              <a:rPr lang="en-US" sz="2000" dirty="0">
                <a:latin typeface="Palatino Linotype" pitchFamily="18" charset="0"/>
              </a:rPr>
              <a:t>(1908-1970)</a:t>
            </a:r>
          </a:p>
        </p:txBody>
      </p:sp>
      <p:pic>
        <p:nvPicPr>
          <p:cNvPr id="830477" name="Picture 13" descr="rogers"/>
          <p:cNvPicPr>
            <a:picLocks noChangeAspect="1" noChangeArrowheads="1"/>
          </p:cNvPicPr>
          <p:nvPr/>
        </p:nvPicPr>
        <p:blipFill>
          <a:blip r:embed="rId4" cstate="print"/>
          <a:srcRect l="8511" r="14185"/>
          <a:stretch>
            <a:fillRect/>
          </a:stretch>
        </p:blipFill>
        <p:spPr bwMode="auto">
          <a:xfrm>
            <a:off x="4993027" y="3625813"/>
            <a:ext cx="2017373" cy="25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0478" name="Text Box 14"/>
          <p:cNvSpPr txBox="1">
            <a:spLocks noChangeArrowheads="1"/>
          </p:cNvSpPr>
          <p:nvPr/>
        </p:nvSpPr>
        <p:spPr bwMode="auto">
          <a:xfrm>
            <a:off x="5502275" y="6156325"/>
            <a:ext cx="1508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latin typeface="Palatino Linotype" pitchFamily="18" charset="0"/>
              </a:rPr>
              <a:t>Carl Rogers</a:t>
            </a:r>
          </a:p>
          <a:p>
            <a:pPr algn="ctr"/>
            <a:r>
              <a:rPr lang="en-US" sz="2000" dirty="0">
                <a:latin typeface="Palatino Linotype" pitchFamily="18" charset="0"/>
              </a:rPr>
              <a:t>(1902-1987)</a:t>
            </a:r>
          </a:p>
        </p:txBody>
      </p:sp>
      <p:sp>
        <p:nvSpPr>
          <p:cNvPr id="830479" name="Rectangle 15"/>
          <p:cNvSpPr>
            <a:spLocks noChangeArrowheads="1"/>
          </p:cNvSpPr>
          <p:nvPr/>
        </p:nvSpPr>
        <p:spPr bwMode="auto">
          <a:xfrm rot="5400000">
            <a:off x="3626644" y="5017294"/>
            <a:ext cx="1606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latin typeface="Palatino Linotype" pitchFamily="18" charset="0"/>
              </a:rPr>
              <a:t>http://www.ship.edu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</a:t>
            </a:r>
            <a:r>
              <a:rPr lang="fr-CA" sz="4000" b="1" dirty="0" smtClean="0">
                <a:latin typeface="Palatino Linotype" pitchFamily="18" charset="0"/>
              </a:rPr>
              <a:t>humaniste</a:t>
            </a:r>
            <a:endParaRPr lang="en-CA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0" y="1752600"/>
            <a:ext cx="8686800" cy="46037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200" dirty="0" err="1" smtClean="0">
                <a:solidFill>
                  <a:srgbClr val="FF0000"/>
                </a:solidFill>
              </a:rPr>
              <a:t>Troisième</a:t>
            </a:r>
            <a:r>
              <a:rPr lang="en-CA" sz="3200" dirty="0" smtClean="0">
                <a:solidFill>
                  <a:srgbClr val="FF0000"/>
                </a:solidFill>
              </a:rPr>
              <a:t> force </a:t>
            </a:r>
            <a:r>
              <a:rPr lang="en-CA" sz="3200" dirty="0" smtClean="0"/>
              <a:t>en </a:t>
            </a:r>
            <a:r>
              <a:rPr lang="en-CA" sz="3200" dirty="0" err="1" smtClean="0"/>
              <a:t>psychologie</a:t>
            </a:r>
            <a:endParaRPr lang="en-CA" sz="3200" dirty="0" smtClean="0"/>
          </a:p>
          <a:p>
            <a:pPr lvl="1"/>
            <a:endParaRPr lang="en-CA" sz="3200" dirty="0" smtClean="0"/>
          </a:p>
          <a:p>
            <a:pPr lvl="1">
              <a:buFont typeface="Wingdings" pitchFamily="2" charset="2"/>
              <a:buChar char="Ø"/>
            </a:pPr>
            <a:r>
              <a:rPr lang="en-CA" sz="3200" dirty="0" err="1" smtClean="0"/>
              <a:t>S’intéresse</a:t>
            </a:r>
            <a:r>
              <a:rPr lang="en-CA" sz="3200" dirty="0" smtClean="0"/>
              <a:t> aux gens en “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bonne santé</a:t>
            </a:r>
            <a:r>
              <a:rPr lang="en-CA" sz="3200" dirty="0" smtClean="0"/>
              <a:t>”</a:t>
            </a:r>
          </a:p>
          <a:p>
            <a:pPr lvl="1">
              <a:buFont typeface="Wingdings" pitchFamily="2" charset="2"/>
              <a:buChar char="Ø"/>
            </a:pPr>
            <a:endParaRPr lang="en-CA" sz="3200" dirty="0" smtClean="0"/>
          </a:p>
          <a:p>
            <a:pPr lvl="1">
              <a:buFont typeface="Wingdings" pitchFamily="2" charset="2"/>
              <a:buChar char="Ø"/>
            </a:pPr>
            <a:r>
              <a:rPr lang="en-CA" sz="3200" dirty="0" err="1" smtClean="0"/>
              <a:t>Basée</a:t>
            </a:r>
            <a:r>
              <a:rPr lang="en-CA" sz="3200" dirty="0" smtClean="0"/>
              <a:t> </a:t>
            </a:r>
            <a:r>
              <a:rPr lang="en-CA" sz="3200" dirty="0" err="1" smtClean="0"/>
              <a:t>sur</a:t>
            </a:r>
            <a:r>
              <a:rPr lang="en-CA" sz="3200" dirty="0" smtClean="0"/>
              <a:t> les </a:t>
            </a:r>
            <a:r>
              <a:rPr lang="en-CA" sz="3200" dirty="0" err="1" smtClean="0"/>
              <a:t>expériences</a:t>
            </a:r>
            <a:r>
              <a:rPr lang="en-CA" sz="3200" dirty="0" smtClean="0"/>
              <a:t> et sentiments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rapportés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 par les gens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eux-mêmes</a:t>
            </a:r>
            <a:endParaRPr lang="en-CA" sz="32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 typeface="Wingdings" pitchFamily="2" charset="2"/>
              <a:buChar char="Ø"/>
            </a:pPr>
            <a:endParaRPr lang="en-CA" sz="3200" dirty="0" smtClean="0"/>
          </a:p>
          <a:p>
            <a:pPr lvl="1">
              <a:buFont typeface="Wingdings" pitchFamily="2" charset="2"/>
              <a:buChar char="Ø"/>
            </a:pP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Potentiel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humain</a:t>
            </a:r>
            <a:endParaRPr lang="en-CA" sz="32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73ADA-824A-4078-9E14-54D36A20B5DF}" type="slidenum">
              <a:rPr lang="en-US" smtClean="0"/>
              <a:pPr/>
              <a:t>88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51694"/>
            <a:ext cx="9144000" cy="1125538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humaniste: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Abraham </a:t>
            </a:r>
            <a:r>
              <a:rPr lang="fr-CA" sz="3600" dirty="0" err="1" smtClean="0">
                <a:solidFill>
                  <a:srgbClr val="FF0000"/>
                </a:solidFill>
                <a:latin typeface="Palatino Linotype" pitchFamily="18" charset="0"/>
              </a:rPr>
              <a:t>Maslow</a:t>
            </a: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15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133600"/>
            <a:ext cx="8305800" cy="12192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fr-CA" sz="3200" dirty="0" smtClean="0">
                <a:latin typeface="Palatino Linotype" pitchFamily="18" charset="0"/>
              </a:rPr>
              <a:t>Basée sur le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développement personnel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fr-CA" sz="3200" dirty="0" smtClean="0">
                <a:latin typeface="Palatino Linotype" pitchFamily="18" charset="0"/>
              </a:rPr>
              <a:t>Motivations selon une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hiérarchie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de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besoins</a:t>
            </a:r>
            <a:endParaRPr lang="fr-CA" sz="3200" b="1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fr-CA" sz="3200" dirty="0">
              <a:latin typeface="Palatino Linotype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142812930"/>
              </p:ext>
            </p:extLst>
          </p:nvPr>
        </p:nvGraphicFramePr>
        <p:xfrm>
          <a:off x="1524000" y="3048000"/>
          <a:ext cx="57150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A1A86-0A37-46E8-A785-BA5144CC510C}" type="slidenum">
              <a:rPr lang="en-US"/>
              <a:pPr/>
              <a:t>89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671512" y="457200"/>
            <a:ext cx="7558087" cy="1142999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La perspective humaniste: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Carl Rogers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3456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600199"/>
            <a:ext cx="8763000" cy="3657601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Perspective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centrée sur la personne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Tendance </a:t>
            </a:r>
            <a:r>
              <a:rPr lang="fr-CA" altLang="en-US" sz="2800" dirty="0">
                <a:latin typeface="Palatino Linotype" pitchFamily="18" charset="0"/>
              </a:rPr>
              <a:t>vers l’actualisation de </a:t>
            </a:r>
            <a:r>
              <a:rPr lang="fr-CA" altLang="en-US" sz="2800" dirty="0" smtClean="0">
                <a:latin typeface="Palatino Linotype" pitchFamily="18" charset="0"/>
              </a:rPr>
              <a:t>soi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Besoin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d’authenticité</a:t>
            </a:r>
            <a:r>
              <a:rPr lang="fr-CA" altLang="en-US" sz="2800" dirty="0" smtClean="0">
                <a:latin typeface="Palatino Linotype" pitchFamily="18" charset="0"/>
              </a:rPr>
              <a:t>,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d’acceptation</a:t>
            </a:r>
            <a:r>
              <a:rPr lang="fr-CA" altLang="en-US" sz="2800" dirty="0" smtClean="0">
                <a:latin typeface="Palatino Linotype" pitchFamily="18" charset="0"/>
              </a:rPr>
              <a:t> et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d’empathie</a:t>
            </a:r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endParaRPr lang="fr-CA" altLang="en-US" sz="2800" dirty="0" smtClean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4297A-68DE-4AC8-AAEA-935AEE90069B}" type="slidenum">
              <a:rPr lang="en-US"/>
              <a:pPr/>
              <a:t>90</a:t>
            </a:fld>
            <a:endParaRPr lang="en-US"/>
          </a:p>
        </p:txBody>
      </p:sp>
      <p:pic>
        <p:nvPicPr>
          <p:cNvPr id="834562" name="Picture 2" descr="un16-p57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4508632"/>
            <a:ext cx="2209799" cy="1663567"/>
          </a:xfrm>
          <a:prstGeom prst="rect">
            <a:avLst/>
          </a:prstGeom>
          <a:noFill/>
        </p:spPr>
      </p:pic>
      <p:sp>
        <p:nvSpPr>
          <p:cNvPr id="834565" name="Text Box 5"/>
          <p:cNvSpPr txBox="1">
            <a:spLocks noChangeArrowheads="1"/>
          </p:cNvSpPr>
          <p:nvPr/>
        </p:nvSpPr>
        <p:spPr bwMode="auto">
          <a:xfrm rot="5400000">
            <a:off x="7934355" y="5414999"/>
            <a:ext cx="1905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itchFamily="18" charset="0"/>
              </a:rPr>
              <a:t>Michael </a:t>
            </a:r>
            <a:r>
              <a:rPr lang="en-US" sz="1000" dirty="0" err="1">
                <a:latin typeface="Times New Roman" pitchFamily="18" charset="0"/>
              </a:rPr>
              <a:t>Rougier</a:t>
            </a:r>
            <a:r>
              <a:rPr lang="en-US" sz="1000" dirty="0">
                <a:latin typeface="Times New Roman" pitchFamily="18" charset="0"/>
              </a:rPr>
              <a:t>/ </a:t>
            </a:r>
            <a:r>
              <a:rPr lang="en-US" sz="1000" i="1" dirty="0">
                <a:latin typeface="Times New Roman" pitchFamily="18" charset="0"/>
              </a:rPr>
              <a:t>Life</a:t>
            </a:r>
            <a:r>
              <a:rPr lang="en-US" sz="1000" dirty="0">
                <a:latin typeface="Times New Roman" pitchFamily="18" charset="0"/>
              </a:rPr>
              <a:t> Magazine © Time Warner, Inc.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3857416"/>
            <a:ext cx="6629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La considération positive inconditionnelle: </a:t>
            </a:r>
          </a:p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A</a:t>
            </a:r>
            <a:r>
              <a:rPr lang="fr-CA" altLang="en-US" sz="3200" dirty="0" smtClean="0">
                <a:latin typeface="Palatino Linotype" pitchFamily="18" charset="0"/>
              </a:rPr>
              <a:t>ttitude d’acceptation totale à l’égard de l’autre…même en connaissant ses échecs, défauts, etc.</a:t>
            </a:r>
            <a:endParaRPr lang="fr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88925"/>
            <a:ext cx="8166100" cy="1311275"/>
          </a:xfrm>
        </p:spPr>
        <p:txBody>
          <a:bodyPr>
            <a:norm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humaniste: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Évaluer le soi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355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828800"/>
            <a:ext cx="9144000" cy="121920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altLang="en-US" sz="2800" b="1" u="sng" dirty="0">
                <a:solidFill>
                  <a:schemeClr val="tx2"/>
                </a:solidFill>
                <a:latin typeface="Palatino Linotype" pitchFamily="18" charset="0"/>
              </a:rPr>
              <a:t>Conception du soi</a:t>
            </a:r>
            <a:r>
              <a:rPr lang="fr-CA" altLang="en-US" sz="2800" b="1" dirty="0">
                <a:solidFill>
                  <a:schemeClr val="tx2"/>
                </a:solidFill>
                <a:latin typeface="Palatino Linotype" pitchFamily="18" charset="0"/>
              </a:rPr>
              <a:t>: </a:t>
            </a:r>
            <a:r>
              <a:rPr lang="fr-CA" altLang="en-US" sz="2800" b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toutes </a:t>
            </a:r>
            <a:r>
              <a:rPr lang="fr-CA" altLang="en-US" sz="2800" dirty="0">
                <a:latin typeface="Palatino Linotype" pitchFamily="18" charset="0"/>
              </a:rPr>
              <a:t>les pensées et les sentiments que nous avons en réponse à la question </a:t>
            </a:r>
            <a:r>
              <a:rPr lang="fr-CA" altLang="en-US" sz="2800" dirty="0" smtClean="0">
                <a:latin typeface="Palatino Linotype" pitchFamily="18" charset="0"/>
              </a:rPr>
              <a:t>« qui </a:t>
            </a:r>
            <a:r>
              <a:rPr lang="fr-CA" altLang="en-US" sz="2800" dirty="0">
                <a:latin typeface="Palatino Linotype" pitchFamily="18" charset="0"/>
              </a:rPr>
              <a:t>suis-je</a:t>
            </a:r>
            <a:r>
              <a:rPr lang="fr-CA" altLang="en-US" sz="2800" dirty="0" smtClean="0">
                <a:latin typeface="Palatino Linotype" pitchFamily="18" charset="0"/>
              </a:rPr>
              <a:t>? »</a:t>
            </a:r>
            <a:endParaRPr lang="fr-CA" sz="2800" dirty="0">
              <a:solidFill>
                <a:srgbClr val="0000FF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7DECE-F7F9-4D7C-82BC-66841ADF24AF}" type="slidenum">
              <a:rPr lang="en-US"/>
              <a:pPr/>
              <a:t>91</a:t>
            </a:fld>
            <a:endParaRPr lang="en-US"/>
          </a:p>
        </p:txBody>
      </p:sp>
      <p:sp>
        <p:nvSpPr>
          <p:cNvPr id="835588" name="Rectangle 4"/>
          <p:cNvSpPr>
            <a:spLocks noChangeArrowheads="1"/>
          </p:cNvSpPr>
          <p:nvPr/>
        </p:nvSpPr>
        <p:spPr bwMode="auto">
          <a:xfrm>
            <a:off x="0" y="3276599"/>
            <a:ext cx="91440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2800" dirty="0">
                <a:latin typeface="Palatino Linotype" pitchFamily="18" charset="0"/>
              </a:rPr>
              <a:t>Afin </a:t>
            </a:r>
            <a:r>
              <a:rPr lang="fr-CA" altLang="en-US" sz="2800" b="1" u="sng" dirty="0">
                <a:latin typeface="Palatino Linotype" pitchFamily="18" charset="0"/>
              </a:rPr>
              <a:t>d’évaluer la personnalité</a:t>
            </a:r>
            <a:r>
              <a:rPr lang="fr-CA" altLang="en-US" sz="2800" dirty="0">
                <a:latin typeface="Palatino Linotype" pitchFamily="18" charset="0"/>
              </a:rPr>
              <a:t>, Rogers demandait aux gens de se décrire </a:t>
            </a:r>
            <a:r>
              <a:rPr lang="fr-CA" altLang="en-US" sz="2800" dirty="0" smtClean="0">
                <a:latin typeface="Palatino Linotype" pitchFamily="18" charset="0"/>
              </a:rPr>
              <a:t>eux-mêmes:</a:t>
            </a:r>
          </a:p>
          <a:p>
            <a:pPr lvl="1">
              <a:lnSpc>
                <a:spcPct val="11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tel </a:t>
            </a:r>
            <a:r>
              <a:rPr lang="fr-CA" altLang="en-US" sz="2800" dirty="0">
                <a:latin typeface="Palatino Linotype" pitchFamily="18" charset="0"/>
              </a:rPr>
              <a:t>qu’ils auraient aimé être </a:t>
            </a:r>
            <a:r>
              <a:rPr lang="fr-CA" altLang="en-US" sz="2800" dirty="0" smtClean="0">
                <a:latin typeface="Palatino Linotype" pitchFamily="18" charset="0"/>
              </a:rPr>
              <a:t>: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soi idéal</a:t>
            </a:r>
            <a:endParaRPr lang="fr-CA" altLang="en-US" sz="28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lvl="1">
              <a:lnSpc>
                <a:spcPct val="110000"/>
              </a:lnSpc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tel </a:t>
            </a:r>
            <a:r>
              <a:rPr lang="fr-CA" altLang="en-US" sz="2800" dirty="0">
                <a:latin typeface="Palatino Linotype" pitchFamily="18" charset="0"/>
              </a:rPr>
              <a:t>qu’ils sont </a:t>
            </a:r>
            <a:r>
              <a:rPr lang="fr-CA" altLang="en-US" sz="2800" dirty="0" smtClean="0">
                <a:latin typeface="Palatino Linotype" pitchFamily="18" charset="0"/>
              </a:rPr>
              <a:t>réellement :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soi réel</a:t>
            </a:r>
            <a:r>
              <a:rPr lang="fr-CA" altLang="en-US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</a:p>
          <a:p>
            <a:pPr lvl="1">
              <a:lnSpc>
                <a:spcPct val="110000"/>
              </a:lnSpc>
              <a:spcBef>
                <a:spcPct val="20000"/>
              </a:spcBef>
              <a:buClr>
                <a:schemeClr val="accent1"/>
              </a:buClr>
              <a:buSzPct val="90000"/>
            </a:pPr>
            <a:endParaRPr lang="fr-CA" altLang="en-US" sz="28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6225"/>
            <a:ext cx="8018463" cy="1157288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humaniste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92057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752599"/>
            <a:ext cx="8686800" cy="4968875"/>
          </a:xfrm>
        </p:spPr>
        <p:txBody>
          <a:bodyPr>
            <a:noAutofit/>
          </a:bodyPr>
          <a:lstStyle/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dirty="0" smtClean="0">
                <a:latin typeface="Palatino Linotype" pitchFamily="18" charset="0"/>
              </a:rPr>
              <a:t>Impact important (ex: éducation, psychologie populaire)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fr-CA" altLang="en-US" sz="3200" dirty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dirty="0" smtClean="0">
                <a:latin typeface="Palatino Linotype" pitchFamily="18" charset="0"/>
              </a:rPr>
              <a:t>Concepts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vagues</a:t>
            </a:r>
            <a:r>
              <a:rPr lang="fr-CA" altLang="en-US" sz="3200" dirty="0" smtClean="0">
                <a:latin typeface="Palatino Linotype" pitchFamily="18" charset="0"/>
              </a:rPr>
              <a:t> </a:t>
            </a:r>
            <a:r>
              <a:rPr lang="fr-CA" altLang="en-US" sz="3200" dirty="0">
                <a:latin typeface="Palatino Linotype" pitchFamily="18" charset="0"/>
              </a:rPr>
              <a:t>et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subjectifs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en-US" altLang="en-US" sz="3200" dirty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dirty="0">
                <a:latin typeface="Palatino Linotype" pitchFamily="18" charset="0"/>
              </a:rPr>
              <a:t>Trop d’importance à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l’individualisme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fr-CA" altLang="en-US" sz="3200" dirty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Naïveté</a:t>
            </a:r>
            <a:r>
              <a:rPr lang="fr-CA" sz="3200" dirty="0" smtClean="0">
                <a:latin typeface="Palatino Linotype" pitchFamily="18" charset="0"/>
              </a:rPr>
              <a:t> : pas assez réaliste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C1A2-F6D6-472B-ADDA-35DF54269935}" type="slidenum">
              <a:rPr lang="en-US"/>
              <a:pPr/>
              <a:t>92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6225"/>
            <a:ext cx="8018463" cy="1157288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humaniste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92057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752599"/>
            <a:ext cx="8686800" cy="4968875"/>
          </a:xfrm>
        </p:spPr>
        <p:txBody>
          <a:bodyPr>
            <a:noAutofit/>
          </a:bodyPr>
          <a:lstStyle/>
          <a:p>
            <a:pPr marL="609600" indent="-60960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fr-CA" altLang="en-US" sz="3200" b="1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Répliques des humanistes à la critique:</a:t>
            </a: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altLang="en-US" sz="3200" u="sng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L’égoïsme</a:t>
            </a:r>
            <a:r>
              <a:rPr lang="fr-CA" altLang="en-US" sz="3200" dirty="0" smtClean="0">
                <a:latin typeface="Palatino Linotype" pitchFamily="18" charset="0"/>
              </a:rPr>
              <a:t> permet d’atteindre l’acceptation de soi donc </a:t>
            </a:r>
            <a:r>
              <a:rPr lang="fr-CA" altLang="en-US" sz="3200" u="sng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augmente l’aptitude à aimer </a:t>
            </a:r>
            <a:r>
              <a:rPr lang="fr-CA" altLang="en-US" sz="3200" dirty="0" smtClean="0">
                <a:latin typeface="Palatino Linotype" pitchFamily="18" charset="0"/>
              </a:rPr>
              <a:t>autrui…</a:t>
            </a:r>
            <a:endParaRPr lang="en-US" altLang="en-US" sz="3200" dirty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endParaRPr lang="fr-CA" altLang="en-US" sz="3200" dirty="0">
              <a:latin typeface="Palatino Linotype" pitchFamily="18" charset="0"/>
            </a:endParaRPr>
          </a:p>
          <a:p>
            <a:pPr marL="609600" indent="-609600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AutoNum type="arabicPeriod"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Naïveté</a:t>
            </a:r>
            <a:r>
              <a:rPr lang="fr-CA" sz="3200" dirty="0" smtClean="0">
                <a:latin typeface="Palatino Linotype" pitchFamily="18" charset="0"/>
              </a:rPr>
              <a:t> : leur conception encourage l’espoir…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C1A2-F6D6-472B-ADDA-35DF54269935}" type="slidenum">
              <a:rPr lang="en-US"/>
              <a:pPr/>
              <a:t>93</a:t>
            </a:fld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9900" y="838200"/>
            <a:ext cx="7918450" cy="1309688"/>
          </a:xfrm>
        </p:spPr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La perspective </a:t>
            </a:r>
            <a:r>
              <a:rPr lang="fr-CA" sz="4000" dirty="0" smtClean="0">
                <a:latin typeface="Palatino Linotype" pitchFamily="18" charset="0"/>
              </a:rPr>
              <a:t>dimensionnelle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Les traits de personnalité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37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9900" y="2819400"/>
            <a:ext cx="8445500" cy="3429000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fr-CA" sz="3200" b="1" dirty="0" smtClean="0">
                <a:solidFill>
                  <a:schemeClr val="tx2"/>
                </a:solidFill>
                <a:latin typeface="Palatino Linotype" pitchFamily="18" charset="0"/>
              </a:rPr>
              <a:t>Gordon </a:t>
            </a:r>
            <a:r>
              <a:rPr lang="fr-CA" sz="3200" b="1" dirty="0" err="1" smtClean="0">
                <a:solidFill>
                  <a:schemeClr val="tx2"/>
                </a:solidFill>
                <a:latin typeface="Palatino Linotype" pitchFamily="18" charset="0"/>
              </a:rPr>
              <a:t>Allport</a:t>
            </a:r>
            <a:endParaRPr lang="fr-CA" sz="3200" b="1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En réaction à Freud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Définie la personnalité en terme de </a:t>
            </a:r>
            <a:r>
              <a:rPr lang="fr-CA" sz="3200" dirty="0" smtClean="0">
                <a:solidFill>
                  <a:srgbClr val="FF0000"/>
                </a:solidFill>
                <a:latin typeface="Palatino Linotype" pitchFamily="18" charset="0"/>
              </a:rPr>
              <a:t>modèles de comportements identifiables</a:t>
            </a:r>
            <a:endParaRPr lang="fr-CA" sz="32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5EAD8-06D8-470F-8827-EB6BA8694CE5}" type="slidenum">
              <a:rPr lang="en-US"/>
              <a:pPr/>
              <a:t>94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9900" y="838200"/>
            <a:ext cx="7918450" cy="1309688"/>
          </a:xfrm>
        </p:spPr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La perspective </a:t>
            </a:r>
            <a:r>
              <a:rPr lang="fr-CA" sz="4000" dirty="0" smtClean="0">
                <a:latin typeface="Palatino Linotype" pitchFamily="18" charset="0"/>
              </a:rPr>
              <a:t>dimensionnelle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Les traits de personnalité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37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9900" y="2819400"/>
            <a:ext cx="8445500" cy="3429000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fr-CA" sz="3200" dirty="0" smtClean="0">
                <a:latin typeface="Palatino Linotype" pitchFamily="18" charset="0"/>
              </a:rPr>
              <a:t>Identifie la </a:t>
            </a:r>
            <a:r>
              <a:rPr lang="fr-CA" sz="3200" b="1" dirty="0" smtClean="0">
                <a:latin typeface="Palatino Linotype" pitchFamily="18" charset="0"/>
              </a:rPr>
              <a:t>personnalité</a:t>
            </a:r>
            <a:r>
              <a:rPr lang="fr-CA" sz="3200" dirty="0" smtClean="0">
                <a:latin typeface="Palatino Linotype" pitchFamily="18" charset="0"/>
              </a:rPr>
              <a:t> </a:t>
            </a:r>
            <a:r>
              <a:rPr lang="fr-CA" sz="3200" dirty="0">
                <a:latin typeface="Palatino Linotype" pitchFamily="18" charset="0"/>
              </a:rPr>
              <a:t>en termes </a:t>
            </a:r>
            <a:r>
              <a:rPr lang="fr-CA" sz="3200" dirty="0" smtClean="0">
                <a:latin typeface="Palatino Linotype" pitchFamily="18" charset="0"/>
              </a:rPr>
              <a:t>de: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Modèles  comportementaux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stables</a:t>
            </a:r>
            <a:r>
              <a:rPr lang="fr-CA" sz="3200" dirty="0" smtClean="0">
                <a:latin typeface="Palatino Linotype" pitchFamily="18" charset="0"/>
              </a:rPr>
              <a:t>,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Caractéristiques et motivations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conscientes</a:t>
            </a:r>
            <a:r>
              <a:rPr lang="fr-CA" sz="3200" dirty="0">
                <a:latin typeface="Palatino Linotype" pitchFamily="18" charset="0"/>
              </a:rPr>
              <a:t> (traits</a:t>
            </a:r>
            <a:r>
              <a:rPr lang="fr-CA" sz="3200" dirty="0" smtClean="0">
                <a:latin typeface="Palatino Linotype" pitchFamily="18" charset="0"/>
              </a:rPr>
              <a:t>)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5EAD8-06D8-470F-8827-EB6BA8694CE5}" type="slidenum">
              <a:rPr lang="en-US"/>
              <a:pPr/>
              <a:t>95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4000" dirty="0">
                <a:latin typeface="Palatino Linotype" pitchFamily="18" charset="0"/>
              </a:rPr>
              <a:t>La perspective dimensionnelle </a:t>
            </a:r>
            <a:r>
              <a:rPr lang="fr-CA" sz="3200" dirty="0">
                <a:latin typeface="Palatino Linotype" pitchFamily="18" charset="0"/>
              </a:rPr>
              <a:t/>
            </a:r>
            <a:br>
              <a:rPr lang="fr-CA" sz="3200" dirty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Myers-Briggs</a:t>
            </a:r>
            <a:endParaRPr lang="en-US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511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3200" b="1" dirty="0" smtClean="0">
                <a:solidFill>
                  <a:schemeClr val="tx2"/>
                </a:solidFill>
              </a:rPr>
              <a:t>Indicateur de typologie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CA" sz="2800" dirty="0" smtClean="0"/>
              <a:t>Très utilisé dans le monde (surtout en milieu du travail)</a:t>
            </a:r>
          </a:p>
          <a:p>
            <a:pPr>
              <a:buFont typeface="Wingdings" panose="05000000000000000000" pitchFamily="2" charset="2"/>
              <a:buChar char="Ø"/>
            </a:pPr>
            <a:endParaRPr lang="fr-CA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CA" sz="2800" dirty="0" smtClean="0"/>
              <a:t>Établie des typologies tel Sentimental ou Cérébral</a:t>
            </a:r>
          </a:p>
          <a:p>
            <a:pPr>
              <a:buFont typeface="Wingdings" panose="05000000000000000000" pitchFamily="2" charset="2"/>
              <a:buChar char="Ø"/>
            </a:pPr>
            <a:endParaRPr lang="fr-CA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CA" sz="2800" dirty="0" smtClean="0"/>
              <a:t>Description flatteuse pour tous les types</a:t>
            </a:r>
            <a:endParaRPr lang="en-US" sz="2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406FB-171B-4BAA-BF62-859C6DB7C16F}" type="slidenum">
              <a:rPr lang="en-US" smtClean="0"/>
              <a:pPr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8407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0412"/>
            <a:ext cx="7493000" cy="1144588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La perspective dimensionnelle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Explorer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les traits de personnalité</a:t>
            </a:r>
          </a:p>
        </p:txBody>
      </p:sp>
      <p:sp>
        <p:nvSpPr>
          <p:cNvPr id="84173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514600"/>
            <a:ext cx="7797800" cy="234632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3200" b="1" dirty="0">
                <a:solidFill>
                  <a:schemeClr val="tx2"/>
                </a:solidFill>
                <a:latin typeface="Palatino Linotype" pitchFamily="18" charset="0"/>
              </a:rPr>
              <a:t>L’analyse </a:t>
            </a:r>
            <a:r>
              <a:rPr lang="fr-CA" sz="3200" b="1" dirty="0" smtClean="0">
                <a:solidFill>
                  <a:schemeClr val="tx2"/>
                </a:solidFill>
                <a:latin typeface="Palatino Linotype" pitchFamily="18" charset="0"/>
              </a:rPr>
              <a:t>factorielle: 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Technique </a:t>
            </a:r>
            <a:r>
              <a:rPr lang="fr-CA" sz="3200" dirty="0">
                <a:latin typeface="Palatino Linotype" pitchFamily="18" charset="0"/>
              </a:rPr>
              <a:t>statistique utilisée pour </a:t>
            </a: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réduire</a:t>
            </a:r>
            <a:r>
              <a:rPr lang="fr-CA" sz="3200" dirty="0" smtClean="0">
                <a:latin typeface="Palatino Linotype" pitchFamily="18" charset="0"/>
              </a:rPr>
              <a:t> un grand nombre de traits à quelques caractéristiques de base</a:t>
            </a:r>
            <a:endParaRPr lang="fr-CA" sz="3200" dirty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B9565-2FA7-4A74-AA8B-AD76E49EFEB4}" type="slidenum">
              <a:rPr lang="en-US"/>
              <a:pPr/>
              <a:t>97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65956" y="609600"/>
            <a:ext cx="7507287" cy="1156494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dimensionnelle: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Les dimensions 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de personnalité</a:t>
            </a:r>
          </a:p>
        </p:txBody>
      </p:sp>
      <p:sp>
        <p:nvSpPr>
          <p:cNvPr id="8509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905000"/>
            <a:ext cx="8382000" cy="1497013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Eysenck</a:t>
            </a:r>
            <a:r>
              <a:rPr lang="fr-CA" altLang="en-US" sz="2800" dirty="0" smtClean="0">
                <a:latin typeface="Palatino Linotype" pitchFamily="18" charset="0"/>
              </a:rPr>
              <a:t> décrit la </a:t>
            </a:r>
            <a:r>
              <a:rPr lang="fr-CA" altLang="en-US" sz="2800" dirty="0">
                <a:latin typeface="Palatino Linotype" pitchFamily="18" charset="0"/>
              </a:rPr>
              <a:t>personnalité </a:t>
            </a:r>
            <a:r>
              <a:rPr lang="fr-CA" altLang="en-US" sz="2800" dirty="0" smtClean="0">
                <a:latin typeface="Palatino Linotype" pitchFamily="18" charset="0"/>
              </a:rPr>
              <a:t>selon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deux axes</a:t>
            </a:r>
            <a:r>
              <a:rPr lang="fr-CA" altLang="en-US" sz="28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 	</a:t>
            </a:r>
            <a:r>
              <a:rPr lang="fr-CA" altLang="en-US" sz="2800" b="1" dirty="0" smtClean="0">
                <a:solidFill>
                  <a:schemeClr val="tx2"/>
                </a:solidFill>
                <a:latin typeface="Palatino Linotype" pitchFamily="18" charset="0"/>
              </a:rPr>
              <a:t>Extraversion-Introversion</a:t>
            </a:r>
            <a:endParaRPr lang="fr-CA" altLang="en-US" sz="2800" dirty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altLang="en-US" sz="2800" b="1" dirty="0" smtClean="0">
                <a:solidFill>
                  <a:schemeClr val="tx2"/>
                </a:solidFill>
                <a:latin typeface="Palatino Linotype" pitchFamily="18" charset="0"/>
              </a:rPr>
              <a:t>	Stabilité-Instabilité émotionnelle</a:t>
            </a:r>
            <a:endParaRPr lang="fr-CA" altLang="en-US" sz="2800" dirty="0">
              <a:latin typeface="Palatino Linotype" pitchFamily="18" charset="0"/>
            </a:endParaRPr>
          </a:p>
        </p:txBody>
      </p:sp>
      <p:pic>
        <p:nvPicPr>
          <p:cNvPr id="850950" name="Picture 6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43000" y="3402013"/>
            <a:ext cx="6858000" cy="3151187"/>
          </a:xfrm>
          <a:noFill/>
          <a:ln/>
        </p:spPr>
      </p:pic>
      <p:sp>
        <p:nvSpPr>
          <p:cNvPr id="4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CFE4-9611-47B6-9042-31A492D8A1FC}" type="slidenum">
              <a:rPr lang="en-US"/>
              <a:pPr/>
              <a:t>98</a:t>
            </a:fld>
            <a:endParaRPr lang="en-US"/>
          </a:p>
        </p:txBody>
      </p:sp>
      <p:sp>
        <p:nvSpPr>
          <p:cNvPr id="850952" name="Oval 8"/>
          <p:cNvSpPr>
            <a:spLocks noChangeArrowheads="1"/>
          </p:cNvSpPr>
          <p:nvPr/>
        </p:nvSpPr>
        <p:spPr bwMode="auto">
          <a:xfrm>
            <a:off x="3048000" y="3402013"/>
            <a:ext cx="3124200" cy="315118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850953" name="Text Box 9"/>
          <p:cNvSpPr txBox="1">
            <a:spLocks noChangeArrowheads="1"/>
          </p:cNvSpPr>
          <p:nvPr/>
        </p:nvSpPr>
        <p:spPr bwMode="auto">
          <a:xfrm>
            <a:off x="3962400" y="3625850"/>
            <a:ext cx="1219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 dirty="0">
                <a:solidFill>
                  <a:srgbClr val="FF4BFF"/>
                </a:solidFill>
                <a:latin typeface="Tahoma" charset="0"/>
              </a:rPr>
              <a:t>Instable</a:t>
            </a:r>
          </a:p>
        </p:txBody>
      </p:sp>
      <p:sp>
        <p:nvSpPr>
          <p:cNvPr id="850954" name="Text Box 10"/>
          <p:cNvSpPr txBox="1">
            <a:spLocks noChangeArrowheads="1"/>
          </p:cNvSpPr>
          <p:nvPr/>
        </p:nvSpPr>
        <p:spPr bwMode="auto">
          <a:xfrm>
            <a:off x="4191000" y="6081713"/>
            <a:ext cx="990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>
                <a:solidFill>
                  <a:srgbClr val="FF4BFF"/>
                </a:solidFill>
                <a:latin typeface="Tahoma" charset="0"/>
              </a:rPr>
              <a:t>Stable</a:t>
            </a:r>
          </a:p>
        </p:txBody>
      </p:sp>
      <p:sp>
        <p:nvSpPr>
          <p:cNvPr id="850955" name="Text Box 11"/>
          <p:cNvSpPr txBox="1">
            <a:spLocks noChangeArrowheads="1"/>
          </p:cNvSpPr>
          <p:nvPr/>
        </p:nvSpPr>
        <p:spPr bwMode="auto">
          <a:xfrm>
            <a:off x="3048000" y="49530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>
                <a:solidFill>
                  <a:srgbClr val="FF4BFF"/>
                </a:solidFill>
                <a:latin typeface="Tahoma" charset="0"/>
              </a:rPr>
              <a:t>Introverti</a:t>
            </a:r>
          </a:p>
        </p:txBody>
      </p:sp>
      <p:sp>
        <p:nvSpPr>
          <p:cNvPr id="850956" name="Text Box 12"/>
          <p:cNvSpPr txBox="1">
            <a:spLocks noChangeArrowheads="1"/>
          </p:cNvSpPr>
          <p:nvPr/>
        </p:nvSpPr>
        <p:spPr bwMode="auto">
          <a:xfrm>
            <a:off x="4953000" y="492125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>
                <a:solidFill>
                  <a:srgbClr val="FF4BFF"/>
                </a:solidFill>
                <a:latin typeface="Tahoma" charset="0"/>
              </a:rPr>
              <a:t>Extraverti</a:t>
            </a:r>
          </a:p>
        </p:txBody>
      </p:sp>
      <p:sp>
        <p:nvSpPr>
          <p:cNvPr id="850957" name="Text Box 13"/>
          <p:cNvSpPr txBox="1">
            <a:spLocks noChangeArrowheads="1"/>
          </p:cNvSpPr>
          <p:nvPr/>
        </p:nvSpPr>
        <p:spPr bwMode="auto">
          <a:xfrm>
            <a:off x="4953000" y="38703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susceptible</a:t>
            </a:r>
          </a:p>
        </p:txBody>
      </p:sp>
      <p:sp>
        <p:nvSpPr>
          <p:cNvPr id="850959" name="Text Box 15"/>
          <p:cNvSpPr txBox="1">
            <a:spLocks noChangeArrowheads="1"/>
          </p:cNvSpPr>
          <p:nvPr/>
        </p:nvSpPr>
        <p:spPr bwMode="auto">
          <a:xfrm>
            <a:off x="5105400" y="40227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dirty="0">
                <a:latin typeface="Tahoma" charset="0"/>
              </a:rPr>
              <a:t>Agité</a:t>
            </a:r>
          </a:p>
        </p:txBody>
      </p:sp>
      <p:sp>
        <p:nvSpPr>
          <p:cNvPr id="850960" name="Text Box 16"/>
          <p:cNvSpPr txBox="1">
            <a:spLocks noChangeArrowheads="1"/>
          </p:cNvSpPr>
          <p:nvPr/>
        </p:nvSpPr>
        <p:spPr bwMode="auto">
          <a:xfrm>
            <a:off x="5257800" y="41751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Agressif</a:t>
            </a:r>
          </a:p>
        </p:txBody>
      </p:sp>
      <p:sp>
        <p:nvSpPr>
          <p:cNvPr id="850961" name="Text Box 17"/>
          <p:cNvSpPr txBox="1">
            <a:spLocks noChangeArrowheads="1"/>
          </p:cNvSpPr>
          <p:nvPr/>
        </p:nvSpPr>
        <p:spPr bwMode="auto">
          <a:xfrm>
            <a:off x="5410200" y="43275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Irritable</a:t>
            </a:r>
          </a:p>
        </p:txBody>
      </p:sp>
      <p:sp>
        <p:nvSpPr>
          <p:cNvPr id="850962" name="Text Box 18"/>
          <p:cNvSpPr txBox="1">
            <a:spLocks noChangeArrowheads="1"/>
          </p:cNvSpPr>
          <p:nvPr/>
        </p:nvSpPr>
        <p:spPr bwMode="auto">
          <a:xfrm>
            <a:off x="5257800" y="44799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Changeant</a:t>
            </a:r>
          </a:p>
        </p:txBody>
      </p:sp>
      <p:sp>
        <p:nvSpPr>
          <p:cNvPr id="850963" name="Text Box 19"/>
          <p:cNvSpPr txBox="1">
            <a:spLocks noChangeArrowheads="1"/>
          </p:cNvSpPr>
          <p:nvPr/>
        </p:nvSpPr>
        <p:spPr bwMode="auto">
          <a:xfrm>
            <a:off x="5257800" y="460216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Impulsif</a:t>
            </a:r>
          </a:p>
        </p:txBody>
      </p:sp>
      <p:sp>
        <p:nvSpPr>
          <p:cNvPr id="850964" name="Text Box 20"/>
          <p:cNvSpPr txBox="1">
            <a:spLocks noChangeArrowheads="1"/>
          </p:cNvSpPr>
          <p:nvPr/>
        </p:nvSpPr>
        <p:spPr bwMode="auto">
          <a:xfrm>
            <a:off x="5257800" y="47244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Optimiste</a:t>
            </a:r>
          </a:p>
        </p:txBody>
      </p:sp>
      <p:sp>
        <p:nvSpPr>
          <p:cNvPr id="850965" name="Text Box 21"/>
          <p:cNvSpPr txBox="1">
            <a:spLocks noChangeArrowheads="1"/>
          </p:cNvSpPr>
          <p:nvPr/>
        </p:nvSpPr>
        <p:spPr bwMode="auto">
          <a:xfrm>
            <a:off x="5257800" y="484663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Actif</a:t>
            </a:r>
          </a:p>
        </p:txBody>
      </p:sp>
      <p:sp>
        <p:nvSpPr>
          <p:cNvPr id="850966" name="Text Box 22"/>
          <p:cNvSpPr txBox="1">
            <a:spLocks noChangeArrowheads="1"/>
          </p:cNvSpPr>
          <p:nvPr/>
        </p:nvSpPr>
        <p:spPr bwMode="auto">
          <a:xfrm>
            <a:off x="3352800" y="380841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Maussade</a:t>
            </a:r>
          </a:p>
        </p:txBody>
      </p:sp>
      <p:sp>
        <p:nvSpPr>
          <p:cNvPr id="850967" name="Text Box 23"/>
          <p:cNvSpPr txBox="1">
            <a:spLocks noChangeArrowheads="1"/>
          </p:cNvSpPr>
          <p:nvPr/>
        </p:nvSpPr>
        <p:spPr bwMode="auto">
          <a:xfrm>
            <a:off x="3200400" y="399256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Anxieux</a:t>
            </a:r>
          </a:p>
        </p:txBody>
      </p:sp>
      <p:sp>
        <p:nvSpPr>
          <p:cNvPr id="850968" name="Text Box 24"/>
          <p:cNvSpPr txBox="1">
            <a:spLocks noChangeArrowheads="1"/>
          </p:cNvSpPr>
          <p:nvPr/>
        </p:nvSpPr>
        <p:spPr bwMode="auto">
          <a:xfrm>
            <a:off x="3200400" y="41148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Rigide</a:t>
            </a:r>
          </a:p>
        </p:txBody>
      </p:sp>
      <p:sp>
        <p:nvSpPr>
          <p:cNvPr id="850970" name="Text Box 26"/>
          <p:cNvSpPr txBox="1">
            <a:spLocks noChangeArrowheads="1"/>
          </p:cNvSpPr>
          <p:nvPr/>
        </p:nvSpPr>
        <p:spPr bwMode="auto">
          <a:xfrm>
            <a:off x="3048000" y="42672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Posé</a:t>
            </a:r>
          </a:p>
        </p:txBody>
      </p:sp>
      <p:sp>
        <p:nvSpPr>
          <p:cNvPr id="850971" name="Text Box 27"/>
          <p:cNvSpPr txBox="1">
            <a:spLocks noChangeArrowheads="1"/>
          </p:cNvSpPr>
          <p:nvPr/>
        </p:nvSpPr>
        <p:spPr bwMode="auto">
          <a:xfrm>
            <a:off x="2971800" y="444976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Pessimiste</a:t>
            </a:r>
          </a:p>
        </p:txBody>
      </p:sp>
      <p:sp>
        <p:nvSpPr>
          <p:cNvPr id="850972" name="Text Box 28"/>
          <p:cNvSpPr txBox="1">
            <a:spLocks noChangeArrowheads="1"/>
          </p:cNvSpPr>
          <p:nvPr/>
        </p:nvSpPr>
        <p:spPr bwMode="auto">
          <a:xfrm>
            <a:off x="2971800" y="45720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dirty="0">
                <a:latin typeface="Tahoma" charset="0"/>
              </a:rPr>
              <a:t>Réservé</a:t>
            </a:r>
          </a:p>
        </p:txBody>
      </p:sp>
      <p:sp>
        <p:nvSpPr>
          <p:cNvPr id="850973" name="Text Box 29"/>
          <p:cNvSpPr txBox="1">
            <a:spLocks noChangeArrowheads="1"/>
          </p:cNvSpPr>
          <p:nvPr/>
        </p:nvSpPr>
        <p:spPr bwMode="auto">
          <a:xfrm>
            <a:off x="2971800" y="47244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Asocial</a:t>
            </a:r>
          </a:p>
        </p:txBody>
      </p:sp>
      <p:sp>
        <p:nvSpPr>
          <p:cNvPr id="850974" name="Text Box 30"/>
          <p:cNvSpPr txBox="1">
            <a:spLocks noChangeArrowheads="1"/>
          </p:cNvSpPr>
          <p:nvPr/>
        </p:nvSpPr>
        <p:spPr bwMode="auto">
          <a:xfrm>
            <a:off x="3048000" y="484663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dirty="0">
                <a:latin typeface="Tahoma" charset="0"/>
              </a:rPr>
              <a:t>Tranquille</a:t>
            </a:r>
          </a:p>
        </p:txBody>
      </p:sp>
      <p:sp>
        <p:nvSpPr>
          <p:cNvPr id="850975" name="Text Box 31"/>
          <p:cNvSpPr txBox="1">
            <a:spLocks noChangeArrowheads="1"/>
          </p:cNvSpPr>
          <p:nvPr/>
        </p:nvSpPr>
        <p:spPr bwMode="auto">
          <a:xfrm>
            <a:off x="2971800" y="51657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Passif</a:t>
            </a:r>
          </a:p>
        </p:txBody>
      </p:sp>
      <p:sp>
        <p:nvSpPr>
          <p:cNvPr id="850976" name="Text Box 32"/>
          <p:cNvSpPr txBox="1">
            <a:spLocks noChangeArrowheads="1"/>
          </p:cNvSpPr>
          <p:nvPr/>
        </p:nvSpPr>
        <p:spPr bwMode="auto">
          <a:xfrm>
            <a:off x="3124200" y="528796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Soigneux</a:t>
            </a:r>
          </a:p>
        </p:txBody>
      </p:sp>
      <p:sp>
        <p:nvSpPr>
          <p:cNvPr id="850977" name="Text Box 33"/>
          <p:cNvSpPr txBox="1">
            <a:spLocks noChangeArrowheads="1"/>
          </p:cNvSpPr>
          <p:nvPr/>
        </p:nvSpPr>
        <p:spPr bwMode="auto">
          <a:xfrm>
            <a:off x="3124200" y="541020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Réfléchi</a:t>
            </a:r>
          </a:p>
        </p:txBody>
      </p:sp>
      <p:sp>
        <p:nvSpPr>
          <p:cNvPr id="850978" name="Text Box 34"/>
          <p:cNvSpPr txBox="1">
            <a:spLocks noChangeArrowheads="1"/>
          </p:cNvSpPr>
          <p:nvPr/>
        </p:nvSpPr>
        <p:spPr bwMode="auto">
          <a:xfrm>
            <a:off x="3124200" y="553243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Paisible</a:t>
            </a:r>
          </a:p>
        </p:txBody>
      </p:sp>
      <p:sp>
        <p:nvSpPr>
          <p:cNvPr id="850979" name="Text Box 35"/>
          <p:cNvSpPr txBox="1">
            <a:spLocks noChangeArrowheads="1"/>
          </p:cNvSpPr>
          <p:nvPr/>
        </p:nvSpPr>
        <p:spPr bwMode="auto">
          <a:xfrm>
            <a:off x="3200400" y="565467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Contrôlé</a:t>
            </a:r>
          </a:p>
        </p:txBody>
      </p:sp>
      <p:sp>
        <p:nvSpPr>
          <p:cNvPr id="850980" name="Text Box 36"/>
          <p:cNvSpPr txBox="1">
            <a:spLocks noChangeArrowheads="1"/>
          </p:cNvSpPr>
          <p:nvPr/>
        </p:nvSpPr>
        <p:spPr bwMode="auto">
          <a:xfrm>
            <a:off x="3352800" y="577691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Fiable</a:t>
            </a:r>
          </a:p>
        </p:txBody>
      </p:sp>
      <p:sp>
        <p:nvSpPr>
          <p:cNvPr id="850981" name="Text Box 37"/>
          <p:cNvSpPr txBox="1">
            <a:spLocks noChangeArrowheads="1"/>
          </p:cNvSpPr>
          <p:nvPr/>
        </p:nvSpPr>
        <p:spPr bwMode="auto">
          <a:xfrm>
            <a:off x="3352800" y="5899150"/>
            <a:ext cx="1752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De caractère égale</a:t>
            </a:r>
          </a:p>
        </p:txBody>
      </p:sp>
      <p:sp>
        <p:nvSpPr>
          <p:cNvPr id="850982" name="Text Box 38"/>
          <p:cNvSpPr txBox="1">
            <a:spLocks noChangeArrowheads="1"/>
          </p:cNvSpPr>
          <p:nvPr/>
        </p:nvSpPr>
        <p:spPr bwMode="auto">
          <a:xfrm>
            <a:off x="3581400" y="602138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Calme</a:t>
            </a:r>
          </a:p>
        </p:txBody>
      </p:sp>
      <p:sp>
        <p:nvSpPr>
          <p:cNvPr id="850983" name="Text Box 39"/>
          <p:cNvSpPr txBox="1">
            <a:spLocks noChangeArrowheads="1"/>
          </p:cNvSpPr>
          <p:nvPr/>
        </p:nvSpPr>
        <p:spPr bwMode="auto">
          <a:xfrm>
            <a:off x="5257800" y="519747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Sociable</a:t>
            </a:r>
          </a:p>
        </p:txBody>
      </p:sp>
      <p:sp>
        <p:nvSpPr>
          <p:cNvPr id="850984" name="Text Box 40"/>
          <p:cNvSpPr txBox="1">
            <a:spLocks noChangeArrowheads="1"/>
          </p:cNvSpPr>
          <p:nvPr/>
        </p:nvSpPr>
        <p:spPr bwMode="auto">
          <a:xfrm>
            <a:off x="5410200" y="534987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Ouvert</a:t>
            </a:r>
          </a:p>
        </p:txBody>
      </p:sp>
      <p:sp>
        <p:nvSpPr>
          <p:cNvPr id="850985" name="Text Box 41"/>
          <p:cNvSpPr txBox="1">
            <a:spLocks noChangeArrowheads="1"/>
          </p:cNvSpPr>
          <p:nvPr/>
        </p:nvSpPr>
        <p:spPr bwMode="auto">
          <a:xfrm>
            <a:off x="5410200" y="550227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Bavard</a:t>
            </a:r>
          </a:p>
        </p:txBody>
      </p:sp>
      <p:sp>
        <p:nvSpPr>
          <p:cNvPr id="850986" name="Text Box 42"/>
          <p:cNvSpPr txBox="1">
            <a:spLocks noChangeArrowheads="1"/>
          </p:cNvSpPr>
          <p:nvPr/>
        </p:nvSpPr>
        <p:spPr bwMode="auto">
          <a:xfrm>
            <a:off x="5257800" y="565467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Insouciant</a:t>
            </a:r>
          </a:p>
        </p:txBody>
      </p:sp>
      <p:sp>
        <p:nvSpPr>
          <p:cNvPr id="850987" name="Text Box 43"/>
          <p:cNvSpPr txBox="1">
            <a:spLocks noChangeArrowheads="1"/>
          </p:cNvSpPr>
          <p:nvPr/>
        </p:nvSpPr>
        <p:spPr bwMode="auto">
          <a:xfrm>
            <a:off x="5257800" y="5776913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Vif</a:t>
            </a:r>
          </a:p>
        </p:txBody>
      </p:sp>
      <p:sp>
        <p:nvSpPr>
          <p:cNvPr id="850988" name="Text Box 44"/>
          <p:cNvSpPr txBox="1">
            <a:spLocks noChangeArrowheads="1"/>
          </p:cNvSpPr>
          <p:nvPr/>
        </p:nvSpPr>
        <p:spPr bwMode="auto">
          <a:xfrm>
            <a:off x="5105400" y="589915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Libre</a:t>
            </a:r>
          </a:p>
        </p:txBody>
      </p:sp>
      <p:sp>
        <p:nvSpPr>
          <p:cNvPr id="850989" name="Text Box 45"/>
          <p:cNvSpPr txBox="1">
            <a:spLocks noChangeArrowheads="1"/>
          </p:cNvSpPr>
          <p:nvPr/>
        </p:nvSpPr>
        <p:spPr bwMode="auto">
          <a:xfrm>
            <a:off x="4953000" y="602138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>
                <a:latin typeface="Tahoma" charset="0"/>
              </a:rPr>
              <a:t>Directif</a:t>
            </a:r>
          </a:p>
        </p:txBody>
      </p:sp>
      <p:sp>
        <p:nvSpPr>
          <p:cNvPr id="850990" name="Line 46"/>
          <p:cNvSpPr>
            <a:spLocks noChangeShapeType="1"/>
          </p:cNvSpPr>
          <p:nvPr/>
        </p:nvSpPr>
        <p:spPr bwMode="auto">
          <a:xfrm>
            <a:off x="4572000" y="4052888"/>
            <a:ext cx="0" cy="2028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850991" name="Line 47"/>
          <p:cNvSpPr>
            <a:spLocks noChangeShapeType="1"/>
          </p:cNvSpPr>
          <p:nvPr/>
        </p:nvSpPr>
        <p:spPr bwMode="auto">
          <a:xfrm>
            <a:off x="4343400" y="5116513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889000" y="990600"/>
            <a:ext cx="7340600" cy="942975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dimensionnelle: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Évaluer </a:t>
            </a:r>
            <a:r>
              <a:rPr lang="fr-CA" sz="3600" dirty="0">
                <a:solidFill>
                  <a:srgbClr val="FF0000"/>
                </a:solidFill>
                <a:latin typeface="Palatino Linotype" pitchFamily="18" charset="0"/>
              </a:rPr>
              <a:t>les traits de personnalité</a:t>
            </a:r>
          </a:p>
        </p:txBody>
      </p:sp>
      <p:sp>
        <p:nvSpPr>
          <p:cNvPr id="84582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2514600"/>
            <a:ext cx="8763000" cy="384175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Inventaires </a:t>
            </a:r>
            <a:r>
              <a:rPr lang="fr-CA" altLang="en-US" sz="3200" b="1" u="sng" dirty="0">
                <a:solidFill>
                  <a:schemeClr val="tx2"/>
                </a:solidFill>
                <a:latin typeface="Palatino Linotype" pitchFamily="18" charset="0"/>
              </a:rPr>
              <a:t>de </a:t>
            </a:r>
            <a:r>
              <a:rPr lang="fr-CA" altLang="en-US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personnalité: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altLang="en-US" sz="3200" b="1" u="sng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Questionnaires couvrant une </a:t>
            </a:r>
            <a:r>
              <a:rPr lang="fr-CA" altLang="en-US" sz="3200" dirty="0">
                <a:latin typeface="Palatino Linotype" pitchFamily="18" charset="0"/>
              </a:rPr>
              <a:t>vaste gamme de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sentiments</a:t>
            </a:r>
            <a:r>
              <a:rPr lang="fr-CA" altLang="en-US" sz="3200" dirty="0">
                <a:latin typeface="Palatino Linotype" pitchFamily="18" charset="0"/>
              </a:rPr>
              <a:t> et de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comportements</a:t>
            </a:r>
            <a:r>
              <a:rPr lang="fr-CA" altLang="en-US" sz="3200" dirty="0">
                <a:latin typeface="Palatino Linotype" pitchFamily="18" charset="0"/>
              </a:rPr>
              <a:t>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880110" lvl="1" indent="-51435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Conçus </a:t>
            </a:r>
            <a:r>
              <a:rPr lang="fr-CA" altLang="en-US" sz="3200" dirty="0">
                <a:latin typeface="Palatino Linotype" pitchFamily="18" charset="0"/>
              </a:rPr>
              <a:t>pour évaluer plusieurs traits à la </a:t>
            </a:r>
            <a:r>
              <a:rPr lang="fr-CA" altLang="en-US" sz="3200" dirty="0" smtClean="0">
                <a:latin typeface="Palatino Linotype" pitchFamily="18" charset="0"/>
              </a:rPr>
              <a:t>fois</a:t>
            </a: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CE30A-AD62-4213-934C-97DF11C453DA}" type="slidenum">
              <a:rPr lang="en-US"/>
              <a:pPr/>
              <a:t>99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9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5587" y="609601"/>
            <a:ext cx="8520113" cy="1295400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dimensionnelle: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Évaluer les traits de personnalité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51971" name="Rectangle 3"/>
          <p:cNvSpPr>
            <a:spLocks noGrp="1" noChangeArrowheads="1"/>
          </p:cNvSpPr>
          <p:nvPr>
            <p:ph idx="1"/>
          </p:nvPr>
        </p:nvSpPr>
        <p:spPr>
          <a:xfrm>
            <a:off x="255587" y="2362200"/>
            <a:ext cx="8215313" cy="312420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dirty="0" smtClean="0">
                <a:solidFill>
                  <a:srgbClr val="FF0000"/>
                </a:solidFill>
                <a:latin typeface="Palatino Linotype" pitchFamily="18" charset="0"/>
              </a:rPr>
              <a:t>MMPI :  </a:t>
            </a:r>
            <a:r>
              <a:rPr lang="fr-CA" altLang="en-US" sz="2800" dirty="0" smtClean="0">
                <a:solidFill>
                  <a:srgbClr val="FF0000"/>
                </a:solidFill>
                <a:latin typeface="Palatino Linotype" pitchFamily="18" charset="0"/>
              </a:rPr>
              <a:t>Minnesota </a:t>
            </a:r>
            <a:r>
              <a:rPr lang="en-US" altLang="en-US" sz="2800" dirty="0" err="1" smtClean="0">
                <a:solidFill>
                  <a:srgbClr val="FF0000"/>
                </a:solidFill>
                <a:latin typeface="Palatino Linotype" pitchFamily="18" charset="0"/>
              </a:rPr>
              <a:t>Multiphasic</a:t>
            </a:r>
            <a:r>
              <a:rPr lang="en-US" altLang="en-US" sz="2800" dirty="0" smtClean="0">
                <a:solidFill>
                  <a:srgbClr val="FF0000"/>
                </a:solidFill>
                <a:latin typeface="Palatino Linotype" pitchFamily="18" charset="0"/>
              </a:rPr>
              <a:t> Personality Inventory</a:t>
            </a:r>
            <a:endParaRPr lang="fr-CA" altLang="en-US" sz="28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Inventaire le </a:t>
            </a:r>
            <a:r>
              <a:rPr lang="fr-CA" altLang="en-US" sz="2800" dirty="0">
                <a:latin typeface="Palatino Linotype" pitchFamily="18" charset="0"/>
              </a:rPr>
              <a:t>plus largement utilisé </a:t>
            </a:r>
            <a:r>
              <a:rPr lang="fr-CA" altLang="en-US" sz="2800" dirty="0" smtClean="0">
                <a:latin typeface="Palatino Linotype" pitchFamily="18" charset="0"/>
              </a:rPr>
              <a:t>et exploré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Questions choisies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empiriquement</a:t>
            </a: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fr-CA" altLang="en-US" sz="2800" dirty="0" smtClean="0">
                <a:latin typeface="Palatino Linotype" pitchFamily="18" charset="0"/>
              </a:rPr>
              <a:t>Identifie les </a:t>
            </a:r>
            <a:r>
              <a:rPr lang="fr-CA" altLang="en-US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troubles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émotionnels</a:t>
            </a:r>
            <a:endParaRPr lang="fr-CA" sz="2800" b="1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46B4-76BD-4564-AE21-071FE8AF2BB4}" type="slidenum">
              <a:rPr lang="en-US"/>
              <a:pPr/>
              <a:t>100</a:t>
            </a:fld>
            <a:endParaRPr lang="en-US"/>
          </a:p>
        </p:txBody>
      </p:sp>
      <p:sp>
        <p:nvSpPr>
          <p:cNvPr id="851972" name="Rectangle 4"/>
          <p:cNvSpPr>
            <a:spLocks noChangeArrowheads="1"/>
          </p:cNvSpPr>
          <p:nvPr/>
        </p:nvSpPr>
        <p:spPr bwMode="auto">
          <a:xfrm>
            <a:off x="671513" y="3886200"/>
            <a:ext cx="7772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altLang="en-US" sz="2400" dirty="0">
              <a:latin typeface="Palatino Linotype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05000" y="5867400"/>
            <a:ext cx="6781800" cy="854075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lvl="1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v"/>
            </a:pPr>
            <a:r>
              <a:rPr kumimoji="0" lang="fr-CA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Échelles cliniques</a:t>
            </a:r>
          </a:p>
          <a:p>
            <a:pPr lvl="1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v"/>
            </a:pPr>
            <a:r>
              <a:rPr lang="fr-CA" sz="2800" dirty="0" smtClean="0">
                <a:latin typeface="Palatino Linotype" pitchFamily="18" charset="0"/>
              </a:rPr>
              <a:t>Échelles de mensonges</a:t>
            </a:r>
            <a:endParaRPr kumimoji="0" lang="fr-CA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5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1972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7493000" cy="1247775"/>
          </a:xfrm>
        </p:spPr>
        <p:txBody>
          <a:bodyPr>
            <a:noAutofit/>
          </a:bodyPr>
          <a:lstStyle/>
          <a:p>
            <a:r>
              <a:rPr lang="fr-CA" sz="4000" dirty="0" smtClean="0">
                <a:latin typeface="Palatino Linotype" pitchFamily="18" charset="0"/>
              </a:rPr>
              <a:t>La perspective dimensionnelle: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en-US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 </a:t>
            </a:r>
            <a:r>
              <a:rPr lang="en-US" altLang="en-US" sz="3600" dirty="0">
                <a:solidFill>
                  <a:srgbClr val="FF0000"/>
                </a:solidFill>
                <a:latin typeface="Palatino Linotype" pitchFamily="18" charset="0"/>
              </a:rPr>
              <a:t>“Big Five”</a:t>
            </a:r>
            <a:endParaRPr lang="en-US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54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5900" y="2362200"/>
            <a:ext cx="8699500" cy="182880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3200" dirty="0">
                <a:latin typeface="Palatino Linotype" pitchFamily="18" charset="0"/>
              </a:rPr>
              <a:t>D’après les chercheurs d’aujourd’hui, les dimensions d’Eysenck sont </a:t>
            </a:r>
            <a:r>
              <a:rPr lang="fr-CA" altLang="en-US" sz="3200" dirty="0" smtClean="0">
                <a:latin typeface="Palatino Linotype" pitchFamily="18" charset="0"/>
              </a:rPr>
              <a:t>incomplètes.  Un  </a:t>
            </a:r>
            <a:r>
              <a:rPr lang="fr-CA" altLang="en-US" sz="3200" dirty="0">
                <a:latin typeface="Palatino Linotype" pitchFamily="18" charset="0"/>
              </a:rPr>
              <a:t>ensemble </a:t>
            </a:r>
            <a:r>
              <a:rPr lang="fr-CA" altLang="en-US" sz="3200" dirty="0" smtClean="0">
                <a:latin typeface="Palatino Linotype" pitchFamily="18" charset="0"/>
              </a:rPr>
              <a:t>de </a:t>
            </a:r>
            <a:r>
              <a:rPr lang="fr-CA" altLang="en-US" sz="3200" i="1" u="sng" dirty="0" smtClean="0">
                <a:latin typeface="Palatino Linotype" pitchFamily="18" charset="0"/>
              </a:rPr>
              <a:t>cinq </a:t>
            </a:r>
            <a:r>
              <a:rPr lang="fr-CA" altLang="en-US" sz="3200" i="1" u="sng" dirty="0">
                <a:latin typeface="Palatino Linotype" pitchFamily="18" charset="0"/>
              </a:rPr>
              <a:t>facteurs </a:t>
            </a:r>
            <a:r>
              <a:rPr lang="fr-CA" altLang="en-US" sz="3200" dirty="0" smtClean="0">
                <a:latin typeface="Palatino Linotype" pitchFamily="18" charset="0"/>
              </a:rPr>
              <a:t>serait </a:t>
            </a:r>
            <a:r>
              <a:rPr lang="fr-CA" altLang="en-US" sz="3200" dirty="0">
                <a:latin typeface="Palatino Linotype" pitchFamily="18" charset="0"/>
              </a:rPr>
              <a:t>plus approprié. </a:t>
            </a:r>
            <a:endParaRPr lang="fr-CA" sz="3200" dirty="0">
              <a:latin typeface="Palatino Linotype" pitchFamily="18" charset="0"/>
            </a:endParaRPr>
          </a:p>
        </p:txBody>
      </p:sp>
      <p:graphicFrame>
        <p:nvGraphicFramePr>
          <p:cNvPr id="854061" name="Group 45"/>
          <p:cNvGraphicFramePr>
            <a:graphicFrameLocks noGrp="1"/>
          </p:cNvGraphicFramePr>
          <p:nvPr>
            <p:ph sz="half" idx="2"/>
          </p:nvPr>
        </p:nvGraphicFramePr>
        <p:xfrm>
          <a:off x="2990850" y="4191000"/>
          <a:ext cx="3138488" cy="2301875"/>
        </p:xfrm>
        <a:graphic>
          <a:graphicData uri="http://schemas.openxmlformats.org/drawingml/2006/table">
            <a:tbl>
              <a:tblPr/>
              <a:tblGrid>
                <a:gridCol w="3138488"/>
              </a:tblGrid>
              <a:tr h="460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Conscience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Amabilité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Neuroticisme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Ouverture d’esprit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Extraversion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CAA24-FCE5-486B-8C6C-ED3473480773}" type="slidenum">
              <a:rPr lang="en-US"/>
              <a:pPr/>
              <a:t>101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763000" cy="1400175"/>
          </a:xfrm>
        </p:spPr>
        <p:txBody>
          <a:bodyPr>
            <a:no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Évaluer la perspective </a:t>
            </a:r>
            <a:r>
              <a:rPr lang="fr-CA" altLang="en-US" sz="4000" dirty="0" smtClean="0">
                <a:latin typeface="Palatino Linotype" pitchFamily="18" charset="0"/>
              </a:rPr>
              <a:t>dimensionnelle: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Débat personne/situation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32867" name="Rectangle 3"/>
          <p:cNvSpPr>
            <a:spLocks noGrp="1" noChangeArrowheads="1"/>
          </p:cNvSpPr>
          <p:nvPr>
            <p:ph idx="1"/>
          </p:nvPr>
        </p:nvSpPr>
        <p:spPr>
          <a:xfrm>
            <a:off x="152401" y="2362200"/>
            <a:ext cx="5943599" cy="4114800"/>
          </a:xfrm>
        </p:spPr>
        <p:txBody>
          <a:bodyPr>
            <a:noAutofit/>
          </a:bodyPr>
          <a:lstStyle/>
          <a:p>
            <a:pPr marL="514350" indent="-514350">
              <a:lnSpc>
                <a:spcPct val="11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Bien </a:t>
            </a:r>
            <a:r>
              <a:rPr lang="fr-CA" sz="2800" dirty="0">
                <a:latin typeface="Palatino Linotype" pitchFamily="18" charset="0"/>
              </a:rPr>
              <a:t>que les traits de personnalité peuvent être </a:t>
            </a:r>
            <a:r>
              <a:rPr lang="fr-CA" sz="2800" dirty="0" smtClean="0">
                <a:latin typeface="Palatino Linotype" pitchFamily="18" charset="0"/>
              </a:rPr>
              <a:t>stables et puissants,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 comportement dans différentes situations n’est pas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constant</a:t>
            </a:r>
            <a:endParaRPr lang="fr-CA" sz="28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514350" indent="-514350">
              <a:lnSpc>
                <a:spcPct val="11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lnSpc>
                <a:spcPct val="11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Alors,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les traits ne peuvent pas bien prédire le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comportement…</a:t>
            </a:r>
            <a:endParaRPr lang="fr-CA" sz="2800" b="1" u="sng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8DC2-19CA-406F-8F05-B2A2CFDFF67B}" type="slidenum">
              <a:rPr lang="en-US"/>
              <a:pPr/>
              <a:t>102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85800"/>
            <a:ext cx="8915400" cy="1171575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Évaluer la perspective dimensionnelle: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Débat personne/situation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9349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81200"/>
            <a:ext cx="8215313" cy="160020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MAIS le </a:t>
            </a:r>
            <a:r>
              <a:rPr lang="fr-CA" sz="28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comportement moyen </a:t>
            </a:r>
            <a:r>
              <a:rPr lang="fr-CA" sz="2800" dirty="0">
                <a:latin typeface="Palatino Linotype" pitchFamily="18" charset="0"/>
              </a:rPr>
              <a:t>fait preuve de </a:t>
            </a:r>
            <a:r>
              <a:rPr lang="fr-CA" sz="2800" dirty="0" smtClean="0">
                <a:latin typeface="Palatino Linotype" pitchFamily="18" charset="0"/>
              </a:rPr>
              <a:t>constance…</a:t>
            </a:r>
          </a:p>
        </p:txBody>
      </p:sp>
      <p:pic>
        <p:nvPicPr>
          <p:cNvPr id="934916" name="Picture 4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667000" y="3833580"/>
            <a:ext cx="5567363" cy="2872019"/>
          </a:xfrm>
          <a:noFill/>
          <a:ln/>
        </p:spPr>
      </p:pic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B16F2-7044-4411-8ECE-F460475690C0}" type="slidenum">
              <a:rPr lang="en-US"/>
              <a:pPr/>
              <a:t>103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752600" y="3833580"/>
            <a:ext cx="2209800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dirty="0" err="1" smtClean="0"/>
              <a:t>Corrélations</a:t>
            </a:r>
            <a:r>
              <a:rPr lang="en-CA" sz="1600" dirty="0" smtClean="0"/>
              <a:t> des scores des traits de </a:t>
            </a:r>
            <a:r>
              <a:rPr lang="en-CA" sz="1600" dirty="0" err="1" smtClean="0"/>
              <a:t>personnalité</a:t>
            </a:r>
            <a:r>
              <a:rPr lang="en-CA" sz="1600" dirty="0" smtClean="0"/>
              <a:t> </a:t>
            </a:r>
            <a:r>
              <a:rPr lang="en-CA" sz="1600" dirty="0" err="1" smtClean="0"/>
              <a:t>sur</a:t>
            </a:r>
            <a:r>
              <a:rPr lang="en-CA" sz="1600" dirty="0" smtClean="0"/>
              <a:t> </a:t>
            </a:r>
            <a:r>
              <a:rPr lang="en-CA" sz="1600" dirty="0" err="1" smtClean="0"/>
              <a:t>une</a:t>
            </a:r>
            <a:r>
              <a:rPr lang="en-CA" sz="1600" dirty="0" smtClean="0"/>
              <a:t> </a:t>
            </a:r>
            <a:r>
              <a:rPr lang="en-CA" sz="1600" dirty="0" err="1" smtClean="0"/>
              <a:t>période</a:t>
            </a:r>
            <a:r>
              <a:rPr lang="en-CA" sz="1600" dirty="0" smtClean="0"/>
              <a:t> de 7 </a:t>
            </a:r>
            <a:r>
              <a:rPr lang="en-CA" sz="1600" dirty="0" err="1" smtClean="0"/>
              <a:t>ans</a:t>
            </a:r>
            <a:endParaRPr lang="en-CA" sz="1600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3037" y="685800"/>
            <a:ext cx="8763000" cy="1311275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Évaluer la perspective dimensionnelle: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Débat personne/situation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939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438400"/>
            <a:ext cx="8139113" cy="3810000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Selon les études de </a:t>
            </a:r>
            <a:r>
              <a:rPr lang="fr-CA" sz="3200" dirty="0" err="1" smtClean="0">
                <a:latin typeface="Palatino Linotype" pitchFamily="18" charset="0"/>
              </a:rPr>
              <a:t>Gosling</a:t>
            </a:r>
            <a:r>
              <a:rPr lang="fr-CA" sz="3200" dirty="0" smtClean="0">
                <a:latin typeface="Palatino Linotype" pitchFamily="18" charset="0"/>
              </a:rPr>
              <a:t> et ses collègues, nos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traits de personnalité </a:t>
            </a:r>
            <a:r>
              <a:rPr lang="fr-CA" sz="3200" dirty="0" smtClean="0">
                <a:latin typeface="Palatino Linotype" pitchFamily="18" charset="0"/>
              </a:rPr>
              <a:t>se cachent même dans:</a:t>
            </a:r>
          </a:p>
          <a:p>
            <a:pPr marL="365760" lvl="1" indent="0">
              <a:lnSpc>
                <a:spcPct val="110000"/>
              </a:lnSpc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Nos préférences musicales</a:t>
            </a:r>
          </a:p>
          <a:p>
            <a:pPr marL="365760" lvl="1" indent="0">
              <a:lnSpc>
                <a:spcPct val="110000"/>
              </a:lnSpc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Notre site </a:t>
            </a:r>
            <a:r>
              <a:rPr lang="fr-CA" sz="3200" dirty="0" err="1" smtClean="0">
                <a:latin typeface="Palatino Linotype" pitchFamily="18" charset="0"/>
              </a:rPr>
              <a:t>facebook</a:t>
            </a:r>
            <a:endParaRPr lang="fr-CA" sz="3200" dirty="0" smtClean="0">
              <a:latin typeface="Palatino Linotype" pitchFamily="18" charset="0"/>
            </a:endParaRPr>
          </a:p>
          <a:p>
            <a:pPr marL="365760" lvl="1" indent="0">
              <a:lnSpc>
                <a:spcPct val="110000"/>
              </a:lnSpc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Nos courriels!!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CF11B-28BD-4A47-9AA6-EF91C39FF8E0}" type="slidenum">
              <a:rPr lang="en-US"/>
              <a:pPr/>
              <a:t>104</a:t>
            </a:fld>
            <a:endParaRPr lang="en-US"/>
          </a:p>
        </p:txBody>
      </p:sp>
      <p:sp>
        <p:nvSpPr>
          <p:cNvPr id="939017" name="Text Box 9"/>
          <p:cNvSpPr txBox="1">
            <a:spLocks noChangeArrowheads="1"/>
          </p:cNvSpPr>
          <p:nvPr/>
        </p:nvSpPr>
        <p:spPr bwMode="auto">
          <a:xfrm rot="5400000">
            <a:off x="8008143" y="5244306"/>
            <a:ext cx="16113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latin typeface="Times New Roman" pitchFamily="18" charset="0"/>
              </a:rPr>
              <a:t>John Langford Photography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598" y="731837"/>
            <a:ext cx="8686801" cy="1401763"/>
          </a:xfrm>
        </p:spPr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Évaluer la perspective dimensionnelle:</a:t>
            </a:r>
            <a:r>
              <a:rPr lang="fr-CA" altLang="en-US" sz="3200" dirty="0" smtClean="0">
                <a:latin typeface="Palatino Linotype" pitchFamily="18" charset="0"/>
              </a:rPr>
              <a:t/>
            </a:r>
            <a:br>
              <a:rPr lang="fr-CA" altLang="en-US" sz="32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rgbClr val="FF0000"/>
                </a:solidFill>
                <a:latin typeface="Palatino Linotype" pitchFamily="18" charset="0"/>
              </a:rPr>
              <a:t>Débat personne/situation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941059" name="Rectangle 3"/>
          <p:cNvSpPr>
            <a:spLocks noGrp="1" noChangeArrowheads="1"/>
          </p:cNvSpPr>
          <p:nvPr>
            <p:ph idx="1"/>
          </p:nvPr>
        </p:nvSpPr>
        <p:spPr>
          <a:xfrm>
            <a:off x="228601" y="2514600"/>
            <a:ext cx="8886826" cy="2857500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Constance de l’expressivité: </a:t>
            </a:r>
          </a:p>
          <a:p>
            <a:pPr marL="365760" lvl="1" indent="0">
              <a:lnSpc>
                <a:spcPct val="110000"/>
              </a:lnSpc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Notre </a:t>
            </a:r>
            <a:r>
              <a:rPr lang="fr-CA" sz="3200" dirty="0">
                <a:latin typeface="Palatino Linotype" pitchFamily="18" charset="0"/>
              </a:rPr>
              <a:t>expressivité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reste constante</a:t>
            </a: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3200" dirty="0" smtClean="0">
                <a:latin typeface="Palatino Linotype" pitchFamily="18" charset="0"/>
              </a:rPr>
              <a:t>et ce surtout dans des </a:t>
            </a: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situations informelles</a:t>
            </a:r>
            <a:endParaRPr lang="fr-CA" sz="3200" b="1" u="sng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0F688-B7E6-43C9-81EA-5E908D4B664F}" type="slidenum">
              <a:rPr lang="en-US"/>
              <a:pPr/>
              <a:t>105</a:t>
            </a:fld>
            <a:endParaRPr lang="en-US"/>
          </a:p>
        </p:txBody>
      </p:sp>
      <p:sp>
        <p:nvSpPr>
          <p:cNvPr id="941060" name="Rectangle 4"/>
          <p:cNvSpPr>
            <a:spLocks noChangeArrowheads="1"/>
          </p:cNvSpPr>
          <p:nvPr/>
        </p:nvSpPr>
        <p:spPr bwMode="auto">
          <a:xfrm>
            <a:off x="471487" y="4495800"/>
            <a:ext cx="821531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sz="2400" dirty="0">
              <a:latin typeface="Palatino Linotype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8600" y="4952999"/>
            <a:ext cx="8458200" cy="1768475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Il est difficile d’être ce que</a:t>
            </a:r>
            <a:r>
              <a:rPr kumimoji="0" lang="fr-CA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 l’on est pas ou de ne pas être ce que l’on est!!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endParaRPr kumimoji="0" lang="fr-CA" sz="3200" b="0" i="1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88925"/>
            <a:ext cx="7340600" cy="942975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latin typeface="Palatino Linotype" pitchFamily="18" charset="0"/>
              </a:rPr>
              <a:t>Perspective </a:t>
            </a:r>
            <a:r>
              <a:rPr lang="fr-CA" altLang="en-US" sz="4000" dirty="0" err="1">
                <a:latin typeface="Palatino Linotype" pitchFamily="18" charset="0"/>
              </a:rPr>
              <a:t>sociocognitiviste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8560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019800" cy="350520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2800" b="1" dirty="0" err="1">
                <a:solidFill>
                  <a:schemeClr val="tx2"/>
                </a:solidFill>
                <a:latin typeface="Palatino Linotype" pitchFamily="18" charset="0"/>
              </a:rPr>
              <a:t>Bandura</a:t>
            </a:r>
            <a:r>
              <a:rPr lang="fr-CA" altLang="en-US" sz="2800" dirty="0"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: la personnalité </a:t>
            </a:r>
            <a:r>
              <a:rPr lang="fr-CA" altLang="en-US" sz="2800" dirty="0">
                <a:latin typeface="Palatino Linotype" pitchFamily="18" charset="0"/>
              </a:rPr>
              <a:t>est le résultat de </a:t>
            </a:r>
            <a:r>
              <a:rPr lang="fr-CA" altLang="en-US" sz="2800" b="1" u="sng" dirty="0">
                <a:latin typeface="Palatino Linotype" pitchFamily="18" charset="0"/>
              </a:rPr>
              <a:t>l’interaction</a:t>
            </a:r>
            <a:r>
              <a:rPr lang="fr-CA" altLang="en-US" sz="2800" dirty="0"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entre:</a:t>
            </a:r>
          </a:p>
          <a:p>
            <a:pPr marL="640080" lvl="2" indent="0">
              <a:buClr>
                <a:schemeClr val="accent1"/>
              </a:buClr>
              <a:buFont typeface="Wingdings" pitchFamily="2" charset="2"/>
              <a:buNone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1154430" lvl="2" indent="-514350">
              <a:buClr>
                <a:schemeClr val="accent1"/>
              </a:buClr>
              <a:buFont typeface="+mj-lt"/>
              <a:buAutoNum type="arabicPeriod"/>
            </a:pPr>
            <a:r>
              <a:rPr lang="fr-CA" altLang="en-US" sz="2800" dirty="0" smtClean="0">
                <a:latin typeface="Palatino Linotype" pitchFamily="18" charset="0"/>
              </a:rPr>
              <a:t>La </a:t>
            </a:r>
            <a:r>
              <a:rPr lang="fr-CA" altLang="en-US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personne</a:t>
            </a:r>
            <a:r>
              <a:rPr lang="fr-CA" altLang="en-US" sz="2800" dirty="0">
                <a:latin typeface="Palatino Linotype" pitchFamily="18" charset="0"/>
              </a:rPr>
              <a:t> </a:t>
            </a:r>
            <a:r>
              <a:rPr lang="fr-CA" altLang="en-US" sz="2800" dirty="0" smtClean="0">
                <a:latin typeface="Palatino Linotype" pitchFamily="18" charset="0"/>
              </a:rPr>
              <a:t>(traits de personnalité, pensées, sentiments)</a:t>
            </a:r>
          </a:p>
          <a:p>
            <a:pPr marL="1154430" lvl="2" indent="-514350">
              <a:buClr>
                <a:schemeClr val="accent1"/>
              </a:buClr>
              <a:buFont typeface="+mj-lt"/>
              <a:buAutoNum type="arabicPeriod"/>
            </a:pPr>
            <a:r>
              <a:rPr lang="fr-CA" altLang="en-US" sz="2800" dirty="0" smtClean="0">
                <a:latin typeface="Palatino Linotype" pitchFamily="18" charset="0"/>
              </a:rPr>
              <a:t>Le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contexte social</a:t>
            </a:r>
            <a:r>
              <a:rPr lang="fr-CA" altLang="en-US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endParaRPr lang="fr-CA" sz="2800" b="1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856068" name="Picture 4" descr="Photographic portrait.">
            <a:hlinkClick r:id="rId3" action="ppaction://hlinkfile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 b="25424"/>
          <a:stretch>
            <a:fillRect/>
          </a:stretch>
        </p:blipFill>
        <p:spPr>
          <a:xfrm>
            <a:off x="6019800" y="1600200"/>
            <a:ext cx="2969310" cy="3352800"/>
          </a:xfrm>
          <a:noFill/>
          <a:ln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6749-BF64-4595-9594-C330A5BBA567}" type="slidenum">
              <a:rPr lang="en-US"/>
              <a:pPr/>
              <a:t>106</a:t>
            </a:fld>
            <a:endParaRPr lang="en-US"/>
          </a:p>
        </p:txBody>
      </p:sp>
      <p:sp>
        <p:nvSpPr>
          <p:cNvPr id="856070" name="Text Box 6"/>
          <p:cNvSpPr txBox="1">
            <a:spLocks noChangeArrowheads="1"/>
          </p:cNvSpPr>
          <p:nvPr/>
        </p:nvSpPr>
        <p:spPr bwMode="auto">
          <a:xfrm>
            <a:off x="6688138" y="5029200"/>
            <a:ext cx="227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latin typeface="Palatino Linotype" pitchFamily="18" charset="0"/>
              </a:rPr>
              <a:t>Albert </a:t>
            </a:r>
            <a:r>
              <a:rPr lang="en-US" sz="2400" dirty="0" err="1">
                <a:latin typeface="Palatino Linotype" pitchFamily="18" charset="0"/>
              </a:rPr>
              <a:t>Bandura</a:t>
            </a:r>
            <a:endParaRPr lang="en-US" sz="2400" dirty="0">
              <a:latin typeface="Palatino Linotype" pitchFamily="18" charset="0"/>
            </a:endParaRPr>
          </a:p>
        </p:txBody>
      </p:sp>
      <p:sp>
        <p:nvSpPr>
          <p:cNvPr id="856071" name="Rectangle 7"/>
          <p:cNvSpPr>
            <a:spLocks noChangeArrowheads="1"/>
          </p:cNvSpPr>
          <p:nvPr/>
        </p:nvSpPr>
        <p:spPr bwMode="auto">
          <a:xfrm>
            <a:off x="228600" y="5410200"/>
            <a:ext cx="8458200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2800" dirty="0" smtClean="0">
                <a:latin typeface="Palatino Linotype" pitchFamily="18" charset="0"/>
              </a:rPr>
              <a:t>Le </a:t>
            </a:r>
            <a:r>
              <a:rPr lang="fr-CA" altLang="en-US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déterminisme réciproque: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2800" dirty="0" smtClean="0">
                <a:latin typeface="Palatino Linotype" pitchFamily="18" charset="0"/>
              </a:rPr>
              <a:t>est ce processus </a:t>
            </a:r>
            <a:r>
              <a:rPr lang="fr-CA" altLang="en-US" sz="2800" dirty="0">
                <a:latin typeface="Palatino Linotype" pitchFamily="18" charset="0"/>
              </a:rPr>
              <a:t>d’interaction avec </a:t>
            </a:r>
            <a:r>
              <a:rPr lang="fr-CA" altLang="en-US" sz="2800" dirty="0" smtClean="0">
                <a:latin typeface="Palatino Linotype" pitchFamily="18" charset="0"/>
              </a:rPr>
              <a:t>l’environnement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830262"/>
            <a:ext cx="8089900" cy="1082675"/>
          </a:xfrm>
        </p:spPr>
        <p:txBody>
          <a:bodyPr>
            <a:normAutofit fontScale="90000"/>
          </a:bodyPr>
          <a:lstStyle/>
          <a:p>
            <a:r>
              <a:rPr lang="fr-CA" altLang="en-US" sz="4400" dirty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: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 Le déterminisme réciproque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6749-BF64-4595-9594-C330A5BBA567}" type="slidenum">
              <a:rPr lang="en-US"/>
              <a:pPr/>
              <a:t>107</a:t>
            </a:fld>
            <a:endParaRPr lang="en-US"/>
          </a:p>
        </p:txBody>
      </p:sp>
      <p:sp>
        <p:nvSpPr>
          <p:cNvPr id="856071" name="Rectangle 7"/>
          <p:cNvSpPr>
            <a:spLocks noChangeArrowheads="1"/>
          </p:cNvSpPr>
          <p:nvPr/>
        </p:nvSpPr>
        <p:spPr bwMode="auto">
          <a:xfrm>
            <a:off x="0" y="2057400"/>
            <a:ext cx="89154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dirty="0" smtClean="0">
                <a:latin typeface="Palatino Linotype" pitchFamily="18" charset="0"/>
              </a:rPr>
              <a:t>C’est ce </a:t>
            </a:r>
            <a:r>
              <a:rPr lang="fr-CA" altLang="en-US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processus </a:t>
            </a:r>
            <a:r>
              <a:rPr lang="fr-CA" altLang="en-US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d’interaction </a:t>
            </a:r>
            <a:r>
              <a:rPr lang="fr-CA" altLang="en-US" sz="3200" dirty="0" smtClean="0">
                <a:latin typeface="Palatino Linotype" pitchFamily="18" charset="0"/>
              </a:rPr>
              <a:t>entre la personne et l’environnement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3352800"/>
            <a:ext cx="89916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altLang="en-US" sz="3200" dirty="0" smtClean="0">
                <a:latin typeface="Palatino Linotype" pitchFamily="18" charset="0"/>
              </a:rPr>
              <a:t>Les trois facteurs: </a:t>
            </a:r>
          </a:p>
          <a:p>
            <a:pPr marL="1428750" lvl="2" indent="-514350">
              <a:buClr>
                <a:schemeClr val="accent1"/>
              </a:buClr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Comportement</a:t>
            </a:r>
            <a:endParaRPr lang="fr-CA" altLang="en-US" sz="3200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1428750" lvl="2" indent="-514350">
              <a:buClr>
                <a:schemeClr val="accent1"/>
              </a:buClr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Processus</a:t>
            </a:r>
            <a:r>
              <a:rPr lang="fr-CA" altLang="en-US" sz="3200" i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mentaux</a:t>
            </a:r>
            <a:r>
              <a:rPr lang="fr-CA" altLang="en-US" sz="3200" i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endParaRPr lang="fr-CA" altLang="en-US" sz="3200" dirty="0" smtClean="0">
              <a:latin typeface="Palatino Linotype" pitchFamily="18" charset="0"/>
            </a:endParaRPr>
          </a:p>
          <a:p>
            <a:pPr marL="1428750" lvl="2" indent="-514350">
              <a:buClr>
                <a:schemeClr val="accent1"/>
              </a:buClr>
              <a:buFont typeface="+mj-lt"/>
              <a:buAutoNum type="arabicPeriod"/>
            </a:pP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Environnement</a:t>
            </a:r>
          </a:p>
          <a:p>
            <a:pPr marL="514350" indent="-514350">
              <a:buClr>
                <a:schemeClr val="accent1"/>
              </a:buClr>
            </a:pPr>
            <a:endParaRPr lang="fr-CA" altLang="en-US" sz="3200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marL="514350" indent="-514350">
              <a:buClr>
                <a:schemeClr val="accent1"/>
              </a:buClr>
            </a:pPr>
            <a:r>
              <a:rPr lang="fr-CA" altLang="en-US" sz="3200" dirty="0" smtClean="0">
                <a:latin typeface="Palatino Linotype" pitchFamily="18" charset="0"/>
              </a:rPr>
              <a:t>	Agissent tous comme des facteurs déterminants 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reliés</a:t>
            </a:r>
            <a:r>
              <a:rPr lang="fr-CA" altLang="en-US" sz="3200" dirty="0" smtClean="0">
                <a:latin typeface="Palatino Linotype" pitchFamily="18" charset="0"/>
              </a:rPr>
              <a:t> les uns aux autres.</a:t>
            </a:r>
            <a:endParaRPr lang="fr-CA" sz="3200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06462"/>
            <a:ext cx="8255000" cy="1235075"/>
          </a:xfrm>
        </p:spPr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Perspective </a:t>
            </a:r>
            <a:r>
              <a:rPr lang="fr-CA" altLang="en-US" sz="4000" dirty="0" err="1" smtClean="0">
                <a:latin typeface="Palatino Linotype" pitchFamily="18" charset="0"/>
              </a:rPr>
              <a:t>sociocognitiviste</a:t>
            </a:r>
            <a:r>
              <a:rPr lang="fr-CA" altLang="en-US" sz="4000" dirty="0" smtClean="0">
                <a:latin typeface="Palatino Linotype" pitchFamily="18" charset="0"/>
              </a:rPr>
              <a:t> 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Le déterminisme réciproque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pic>
        <p:nvPicPr>
          <p:cNvPr id="857094" name="Picture 6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62163" y="3128963"/>
            <a:ext cx="4991100" cy="3424237"/>
          </a:xfrm>
          <a:noFill/>
          <a:ln/>
        </p:spPr>
      </p:pic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5570B-8051-4908-957E-CC75A7AD62B5}" type="slidenum">
              <a:rPr lang="en-US"/>
              <a:pPr/>
              <a:t>108</a:t>
            </a:fld>
            <a:endParaRPr lang="en-US"/>
          </a:p>
        </p:txBody>
      </p:sp>
      <p:sp>
        <p:nvSpPr>
          <p:cNvPr id="857097" name="Text Box 9"/>
          <p:cNvSpPr txBox="1">
            <a:spLocks noChangeArrowheads="1"/>
          </p:cNvSpPr>
          <p:nvPr/>
        </p:nvSpPr>
        <p:spPr bwMode="auto">
          <a:xfrm rot="5400000">
            <a:off x="4676775" y="4930775"/>
            <a:ext cx="13589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600">
                <a:latin typeface="Times New Roman" pitchFamily="18" charset="0"/>
              </a:rPr>
              <a:t>Stephen Wade/ Allsport/ Getty Images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95600" y="2891135"/>
            <a:ext cx="358140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Facteurs</a:t>
            </a:r>
            <a:r>
              <a:rPr lang="en-CA" b="1" dirty="0" smtClean="0"/>
              <a:t> </a:t>
            </a:r>
            <a:r>
              <a:rPr lang="en-CA" b="1" dirty="0" err="1" smtClean="0"/>
              <a:t>internes</a:t>
            </a:r>
            <a:r>
              <a:rPr lang="en-CA" b="1" dirty="0" smtClean="0"/>
              <a:t> </a:t>
            </a:r>
            <a:r>
              <a:rPr lang="en-CA" b="1" dirty="0" err="1" smtClean="0"/>
              <a:t>cognitifs</a:t>
            </a:r>
            <a:r>
              <a:rPr lang="en-CA" b="1" dirty="0" smtClean="0"/>
              <a:t> </a:t>
            </a:r>
            <a:r>
              <a:rPr lang="en-CA" dirty="0" smtClean="0"/>
              <a:t>(</a:t>
            </a:r>
            <a:r>
              <a:rPr lang="en-CA" dirty="0" err="1" smtClean="0"/>
              <a:t>pensées</a:t>
            </a:r>
            <a:r>
              <a:rPr lang="en-CA" dirty="0" smtClean="0"/>
              <a:t> et sentiments </a:t>
            </a:r>
            <a:r>
              <a:rPr lang="en-CA" dirty="0" err="1" smtClean="0"/>
              <a:t>concernant</a:t>
            </a:r>
            <a:r>
              <a:rPr lang="en-CA" dirty="0" smtClean="0"/>
              <a:t> les </a:t>
            </a:r>
            <a:r>
              <a:rPr lang="en-CA" dirty="0" err="1" smtClean="0"/>
              <a:t>activités</a:t>
            </a:r>
            <a:r>
              <a:rPr lang="en-CA" dirty="0" smtClean="0"/>
              <a:t> </a:t>
            </a:r>
            <a:r>
              <a:rPr lang="en-CA" dirty="0" err="1" smtClean="0"/>
              <a:t>risquées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5676900" y="5782270"/>
            <a:ext cx="300990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Facteurs</a:t>
            </a:r>
            <a:r>
              <a:rPr lang="en-CA" b="1" dirty="0" smtClean="0"/>
              <a:t> </a:t>
            </a:r>
            <a:r>
              <a:rPr lang="en-CA" b="1" dirty="0" err="1" smtClean="0"/>
              <a:t>environnementaux</a:t>
            </a:r>
            <a:r>
              <a:rPr lang="en-CA" b="1" dirty="0" smtClean="0"/>
              <a:t> </a:t>
            </a:r>
            <a:r>
              <a:rPr lang="en-CA" dirty="0" smtClean="0"/>
              <a:t>(</a:t>
            </a:r>
            <a:r>
              <a:rPr lang="en-CA" dirty="0" err="1" smtClean="0"/>
              <a:t>avoir</a:t>
            </a:r>
            <a:r>
              <a:rPr lang="en-CA" dirty="0" smtClean="0"/>
              <a:t> des </a:t>
            </a:r>
            <a:r>
              <a:rPr lang="en-CA" dirty="0" err="1" smtClean="0"/>
              <a:t>amis</a:t>
            </a:r>
            <a:r>
              <a:rPr lang="en-CA" dirty="0" smtClean="0"/>
              <a:t> qui font </a:t>
            </a:r>
            <a:r>
              <a:rPr lang="en-CA" dirty="0" err="1" smtClean="0"/>
              <a:t>l’activité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1524000" y="5786735"/>
            <a:ext cx="200401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Comportement</a:t>
            </a:r>
            <a:r>
              <a:rPr lang="en-CA" dirty="0" smtClean="0"/>
              <a:t> (</a:t>
            </a:r>
            <a:r>
              <a:rPr lang="en-CA" dirty="0" err="1" smtClean="0"/>
              <a:t>apprendre</a:t>
            </a:r>
            <a:r>
              <a:rPr lang="en-CA" dirty="0" smtClean="0"/>
              <a:t> </a:t>
            </a:r>
            <a:r>
              <a:rPr lang="en-CA" dirty="0" err="1" smtClean="0"/>
              <a:t>l’activité</a:t>
            </a:r>
            <a:r>
              <a:rPr lang="en-CA" dirty="0" smtClean="0"/>
              <a:t>)</a:t>
            </a:r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57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2" y="517525"/>
            <a:ext cx="8027987" cy="1158875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 </a:t>
            </a:r>
            <a:r>
              <a:rPr lang="fr-CA" altLang="en-US" sz="3600" dirty="0" smtClean="0">
                <a:latin typeface="Palatino Linotype" pitchFamily="18" charset="0"/>
              </a:rPr>
              <a:t/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3600" dirty="0" smtClean="0">
                <a:solidFill>
                  <a:srgbClr val="FF0000"/>
                </a:solidFill>
                <a:latin typeface="Palatino Linotype" pitchFamily="18" charset="0"/>
              </a:rPr>
              <a:t>Influences réciproques</a:t>
            </a:r>
            <a:endParaRPr lang="fr-CA" sz="36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58133" name="Rectangle 21"/>
          <p:cNvSpPr>
            <a:spLocks noGrp="1" noChangeArrowheads="1"/>
          </p:cNvSpPr>
          <p:nvPr>
            <p:ph idx="1"/>
          </p:nvPr>
        </p:nvSpPr>
        <p:spPr>
          <a:xfrm>
            <a:off x="152400" y="1676400"/>
            <a:ext cx="8991599" cy="990600"/>
          </a:xfrm>
          <a:noFill/>
          <a:ln/>
        </p:spPr>
        <p:txBody>
          <a:bodyPr/>
          <a:lstStyle/>
          <a:p>
            <a:pPr marL="0" indent="0">
              <a:lnSpc>
                <a:spcPct val="110000"/>
              </a:lnSpc>
              <a:buFont typeface="Wingdings" pitchFamily="2" charset="2"/>
              <a:buNone/>
            </a:pPr>
            <a:r>
              <a:rPr lang="fr-CA" sz="2400" dirty="0">
                <a:latin typeface="Palatino Linotype" pitchFamily="18" charset="0"/>
              </a:rPr>
              <a:t>Interactions spécifiques entre les individus et leur environnement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E3532-9790-4965-88A3-8E63B0113938}" type="slidenum">
              <a:rPr lang="en-US"/>
              <a:pPr/>
              <a:t>109</a:t>
            </a:fld>
            <a:endParaRPr lang="en-US"/>
          </a:p>
        </p:txBody>
      </p:sp>
      <p:sp>
        <p:nvSpPr>
          <p:cNvPr id="858127" name="Rectangle 15"/>
          <p:cNvSpPr>
            <a:spLocks noChangeArrowheads="1"/>
          </p:cNvSpPr>
          <p:nvPr/>
        </p:nvSpPr>
        <p:spPr bwMode="auto">
          <a:xfrm>
            <a:off x="4557713" y="5434013"/>
            <a:ext cx="4114800" cy="1042987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858128" name="Rectangle 16"/>
          <p:cNvSpPr>
            <a:spLocks noChangeArrowheads="1"/>
          </p:cNvSpPr>
          <p:nvPr/>
        </p:nvSpPr>
        <p:spPr bwMode="auto">
          <a:xfrm>
            <a:off x="442913" y="5295900"/>
            <a:ext cx="41148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sz="2000" dirty="0">
                <a:latin typeface="Palatino Linotype" pitchFamily="18" charset="0"/>
              </a:rPr>
              <a:t>Nos personnalités contribuent à créer des situations.</a:t>
            </a:r>
          </a:p>
        </p:txBody>
      </p:sp>
      <p:sp>
        <p:nvSpPr>
          <p:cNvPr id="858129" name="Rectangle 17"/>
          <p:cNvSpPr>
            <a:spLocks noChangeArrowheads="1"/>
          </p:cNvSpPr>
          <p:nvPr/>
        </p:nvSpPr>
        <p:spPr bwMode="auto">
          <a:xfrm>
            <a:off x="4557713" y="4005263"/>
            <a:ext cx="4114800" cy="1290637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858130" name="Rectangle 18"/>
          <p:cNvSpPr>
            <a:spLocks noChangeArrowheads="1"/>
          </p:cNvSpPr>
          <p:nvPr/>
        </p:nvSpPr>
        <p:spPr bwMode="auto">
          <a:xfrm>
            <a:off x="442913" y="4114800"/>
            <a:ext cx="41148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sz="2000">
                <a:latin typeface="Palatino Linotype" pitchFamily="18" charset="0"/>
              </a:rPr>
              <a:t>Nos personnalités modèlent la manière dont nous réagissons aux évènements.</a:t>
            </a:r>
          </a:p>
        </p:txBody>
      </p:sp>
      <p:sp>
        <p:nvSpPr>
          <p:cNvPr id="858131" name="Rectangle 19"/>
          <p:cNvSpPr>
            <a:spLocks noChangeArrowheads="1"/>
          </p:cNvSpPr>
          <p:nvPr/>
        </p:nvSpPr>
        <p:spPr bwMode="auto">
          <a:xfrm>
            <a:off x="4557713" y="2667000"/>
            <a:ext cx="4114800" cy="11430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858132" name="Rectangle 20"/>
          <p:cNvSpPr>
            <a:spLocks noChangeArrowheads="1"/>
          </p:cNvSpPr>
          <p:nvPr/>
        </p:nvSpPr>
        <p:spPr bwMode="auto">
          <a:xfrm>
            <a:off x="442913" y="2909888"/>
            <a:ext cx="41148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sz="2000" dirty="0">
                <a:latin typeface="Palatino Linotype" pitchFamily="18" charset="0"/>
              </a:rPr>
              <a:t>Des personnes différentes choisissent des environnements différents.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5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5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5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5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58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58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8127" grpId="0" animBg="1"/>
      <p:bldP spid="858128" grpId="0"/>
      <p:bldP spid="858129" grpId="0" animBg="1"/>
      <p:bldP spid="858130" grpId="0"/>
      <p:bldP spid="858131" grpId="0" animBg="1"/>
      <p:bldP spid="858132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178" name="Rectangle 2"/>
          <p:cNvSpPr>
            <a:spLocks noGrp="1" noChangeArrowheads="1"/>
          </p:cNvSpPr>
          <p:nvPr>
            <p:ph type="title"/>
          </p:nvPr>
        </p:nvSpPr>
        <p:spPr>
          <a:xfrm>
            <a:off x="584200" y="760412"/>
            <a:ext cx="7340600" cy="942975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 </a:t>
            </a:r>
            <a:r>
              <a:rPr lang="fr-CA" altLang="en-US" sz="3600" dirty="0" smtClean="0">
                <a:latin typeface="Palatino Linotype" pitchFamily="18" charset="0"/>
              </a:rPr>
              <a:t/>
            </a:r>
            <a:br>
              <a:rPr lang="fr-CA" altLang="en-US" sz="36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 contrôle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personnel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46179" name="Rectangle 3"/>
          <p:cNvSpPr>
            <a:spLocks noGrp="1" noChangeArrowheads="1"/>
          </p:cNvSpPr>
          <p:nvPr>
            <p:ph idx="1"/>
          </p:nvPr>
        </p:nvSpPr>
        <p:spPr>
          <a:xfrm>
            <a:off x="1130300" y="3408362"/>
            <a:ext cx="7772400" cy="10668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2800" b="1" u="sng" dirty="0">
                <a:solidFill>
                  <a:schemeClr val="tx2"/>
                </a:solidFill>
                <a:latin typeface="Palatino Linotype" pitchFamily="18" charset="0"/>
              </a:rPr>
              <a:t>Lieu de contrôle externe: </a:t>
            </a:r>
            <a:r>
              <a:rPr lang="fr-CA" altLang="en-US" sz="2800" dirty="0" smtClean="0">
                <a:latin typeface="Palatino Linotype" pitchFamily="18" charset="0"/>
              </a:rPr>
              <a:t>la </a:t>
            </a:r>
            <a:r>
              <a:rPr lang="fr-CA" altLang="en-US" sz="2800" dirty="0">
                <a:latin typeface="Palatino Linotype" pitchFamily="18" charset="0"/>
              </a:rPr>
              <a:t>chance ou les forces externes, hors de notre </a:t>
            </a:r>
            <a:r>
              <a:rPr lang="fr-CA" altLang="en-US" sz="2800" dirty="0" smtClean="0">
                <a:latin typeface="Palatino Linotype" pitchFamily="18" charset="0"/>
              </a:rPr>
              <a:t>contrôle</a:t>
            </a:r>
            <a:endParaRPr lang="fr-CA" altLang="en-US" sz="2800" dirty="0"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758E6-6220-457F-9F83-B414EFE64C55}" type="slidenum">
              <a:rPr lang="en-US"/>
              <a:pPr/>
              <a:t>110</a:t>
            </a:fld>
            <a:endParaRPr lang="en-US"/>
          </a:p>
        </p:txBody>
      </p:sp>
      <p:sp>
        <p:nvSpPr>
          <p:cNvPr id="946180" name="Rectangle 4"/>
          <p:cNvSpPr>
            <a:spLocks noChangeArrowheads="1"/>
          </p:cNvSpPr>
          <p:nvPr/>
        </p:nvSpPr>
        <p:spPr bwMode="auto">
          <a:xfrm>
            <a:off x="1144587" y="4475162"/>
            <a:ext cx="77581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fr-CA" altLang="en-US" sz="2800" b="1" u="sng" dirty="0">
                <a:solidFill>
                  <a:schemeClr val="tx2"/>
                </a:solidFill>
                <a:latin typeface="Palatino Linotype" pitchFamily="18" charset="0"/>
              </a:rPr>
              <a:t>Lieu de contrôle interne: </a:t>
            </a:r>
            <a:r>
              <a:rPr lang="fr-CA" altLang="en-US" sz="2800" dirty="0" smtClean="0">
                <a:latin typeface="Palatino Linotype" pitchFamily="18" charset="0"/>
              </a:rPr>
              <a:t>nous </a:t>
            </a:r>
            <a:r>
              <a:rPr lang="fr-CA" altLang="en-US" sz="2800" dirty="0">
                <a:latin typeface="Palatino Linotype" pitchFamily="18" charset="0"/>
              </a:rPr>
              <a:t>pouvons contrôler notre propre destinée.</a:t>
            </a:r>
          </a:p>
        </p:txBody>
      </p:sp>
      <p:sp>
        <p:nvSpPr>
          <p:cNvPr id="946181" name="Rectangle 5"/>
          <p:cNvSpPr>
            <a:spLocks noChangeArrowheads="1"/>
          </p:cNvSpPr>
          <p:nvPr/>
        </p:nvSpPr>
        <p:spPr bwMode="auto">
          <a:xfrm>
            <a:off x="584200" y="1703387"/>
            <a:ext cx="77724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fr-CA" altLang="en-US" sz="3200" b="1" dirty="0" smtClean="0">
                <a:solidFill>
                  <a:schemeClr val="tx2"/>
                </a:solidFill>
                <a:latin typeface="Palatino Linotype" pitchFamily="18" charset="0"/>
              </a:rPr>
              <a:t>Contrôle personnel: </a:t>
            </a:r>
            <a:r>
              <a:rPr lang="fr-CA" altLang="en-US" sz="3200" dirty="0" smtClean="0">
                <a:latin typeface="Palatino Linotype" pitchFamily="18" charset="0"/>
              </a:rPr>
              <a:t> se considérer comme contrôlant </a:t>
            </a:r>
            <a:r>
              <a:rPr lang="fr-CA" altLang="en-US" sz="3200" dirty="0">
                <a:latin typeface="Palatino Linotype" pitchFamily="18" charset="0"/>
              </a:rPr>
              <a:t>ou contrôlé par notre environnement. 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4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6180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0412"/>
            <a:ext cx="8543925" cy="1754188"/>
          </a:xfrm>
        </p:spPr>
        <p:txBody>
          <a:bodyPr>
            <a:normAutofit fontScale="90000"/>
          </a:bodyPr>
          <a:lstStyle/>
          <a:p>
            <a:r>
              <a:rPr lang="fr-CA" altLang="en-US" sz="4400" dirty="0" smtClean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 :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latin typeface="Palatino Linotype" pitchFamily="18" charset="0"/>
              </a:rPr>
              <a:t>Contrôle </a:t>
            </a:r>
            <a:r>
              <a:rPr lang="fr-CA" altLang="en-US" sz="4000" dirty="0" err="1" smtClean="0">
                <a:latin typeface="Palatino Linotype" pitchFamily="18" charset="0"/>
              </a:rPr>
              <a:t>personnel:</a:t>
            </a:r>
            <a:r>
              <a:rPr lang="fr-CA" altLang="en-US" sz="4000" dirty="0" err="1" smtClean="0">
                <a:solidFill>
                  <a:srgbClr val="FF0000"/>
                </a:solidFill>
                <a:latin typeface="Palatino Linotype" pitchFamily="18" charset="0"/>
              </a:rPr>
              <a:t>Impuissance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acquise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8591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1925" y="2755984"/>
            <a:ext cx="8982075" cy="1549568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3200" dirty="0" smtClean="0">
                <a:latin typeface="Palatino Linotype" pitchFamily="18" charset="0"/>
              </a:rPr>
              <a:t>Apprendre à </a:t>
            </a:r>
            <a:r>
              <a:rPr lang="fr-CA" altLang="en-US" sz="3200" dirty="0">
                <a:latin typeface="Palatino Linotype" pitchFamily="18" charset="0"/>
              </a:rPr>
              <a:t>se résigner </a:t>
            </a:r>
            <a:r>
              <a:rPr lang="fr-CA" altLang="en-US" sz="3200" dirty="0" smtClean="0">
                <a:latin typeface="Palatino Linotype" pitchFamily="18" charset="0"/>
              </a:rPr>
              <a:t>face </a:t>
            </a:r>
            <a:r>
              <a:rPr lang="fr-CA" altLang="en-US" sz="3200" dirty="0">
                <a:latin typeface="Palatino Linotype" pitchFamily="18" charset="0"/>
              </a:rPr>
              <a:t>à des évènements négatifs répétés </a:t>
            </a:r>
            <a:r>
              <a:rPr lang="fr-CA" altLang="en-US" sz="3200" dirty="0" smtClean="0">
                <a:latin typeface="Palatino Linotype" pitchFamily="18" charset="0"/>
              </a:rPr>
              <a:t>qu’on ne peuvent pas éviter</a:t>
            </a:r>
            <a:endParaRPr lang="fr-CA" altLang="en-US" sz="3200" dirty="0">
              <a:latin typeface="Palatino Linotype" pitchFamily="18" charset="0"/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8B12E-881F-4411-AED2-27CDBFD2F4A7}" type="slidenum">
              <a:rPr lang="en-US"/>
              <a:pPr/>
              <a:t>111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512" y="1752600"/>
            <a:ext cx="6237288" cy="3352800"/>
          </a:xfrm>
        </p:spPr>
        <p:txBody>
          <a:bodyPr rtlCol="0">
            <a:noAutofit/>
          </a:bodyPr>
          <a:lstStyle/>
          <a:p>
            <a:pPr marL="91440" indent="0"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anose="02040502050505030304" pitchFamily="18" charset="0"/>
              </a:rPr>
              <a:t>Différentes</a:t>
            </a:r>
            <a:r>
              <a:rPr lang="en-US" sz="28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 manifestations:</a:t>
            </a:r>
            <a:endParaRPr lang="en-US" sz="2800" dirty="0" smtClean="0">
              <a:latin typeface="Palatino Linotype" panose="0204050205050503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800" b="1" u="sng" dirty="0" err="1" smtClean="0">
                <a:latin typeface="Palatino Linotype" panose="02040502050505030304" pitchFamily="18" charset="0"/>
              </a:rPr>
              <a:t>Prédiction</a:t>
            </a:r>
            <a:r>
              <a:rPr lang="en-US" sz="2800" b="1" dirty="0" smtClean="0">
                <a:latin typeface="Palatino Linotype" panose="02040502050505030304" pitchFamily="18" charset="0"/>
              </a:rPr>
              <a:t>:</a:t>
            </a:r>
            <a:r>
              <a:rPr lang="en-US" sz="2800" dirty="0" smtClean="0">
                <a:latin typeface="Palatino Linotype" panose="02040502050505030304" pitchFamily="18" charset="0"/>
              </a:rPr>
              <a:t>  </a:t>
            </a:r>
            <a:r>
              <a:rPr lang="en-US" sz="2800" dirty="0" err="1">
                <a:latin typeface="Palatino Linotype" panose="02040502050505030304" pitchFamily="18" charset="0"/>
              </a:rPr>
              <a:t>S</a:t>
            </a:r>
            <a:r>
              <a:rPr lang="en-US" sz="2800" dirty="0" err="1" smtClean="0">
                <a:latin typeface="Palatino Linotype" panose="02040502050505030304" pitchFamily="18" charset="0"/>
              </a:rPr>
              <a:t>’attendre</a:t>
            </a:r>
            <a:r>
              <a:rPr lang="en-US" sz="2800" dirty="0" smtClean="0">
                <a:latin typeface="Palatino Linotype" panose="02040502050505030304" pitchFamily="18" charset="0"/>
              </a:rPr>
              <a:t> au </a:t>
            </a:r>
            <a:r>
              <a:rPr lang="en-US" sz="2800" dirty="0" err="1" smtClean="0">
                <a:latin typeface="Palatino Linotype" panose="02040502050505030304" pitchFamily="18" charset="0"/>
              </a:rPr>
              <a:t>pire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ou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être</a:t>
            </a:r>
            <a:r>
              <a:rPr lang="en-US" sz="2800" dirty="0" smtClean="0">
                <a:latin typeface="Palatino Linotype" panose="02040502050505030304" pitchFamily="18" charset="0"/>
              </a:rPr>
              <a:t> trop </a:t>
            </a:r>
            <a:r>
              <a:rPr lang="en-US" sz="2800" dirty="0" err="1" smtClean="0">
                <a:latin typeface="Palatino Linotype" panose="02040502050505030304" pitchFamily="18" charset="0"/>
              </a:rPr>
              <a:t>confiant</a:t>
            </a:r>
            <a:r>
              <a:rPr lang="en-US" sz="2800" dirty="0" smtClean="0">
                <a:latin typeface="Palatino Linotype" panose="02040502050505030304" pitchFamily="18" charset="0"/>
              </a:rPr>
              <a:t> face au </a:t>
            </a:r>
            <a:r>
              <a:rPr lang="en-US" sz="2800" dirty="0" err="1" smtClean="0">
                <a:latin typeface="Palatino Linotype" panose="02040502050505030304" pitchFamily="18" charset="0"/>
              </a:rPr>
              <a:t>futur</a:t>
            </a:r>
            <a:endParaRPr lang="en-US" sz="2800" dirty="0" smtClean="0">
              <a:latin typeface="Palatino Linotype" panose="0204050205050503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800" dirty="0" smtClean="0">
              <a:latin typeface="Palatino Linotype" panose="0204050205050503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800" b="1" u="sng" dirty="0" err="1" smtClean="0">
                <a:latin typeface="Palatino Linotype" panose="02040502050505030304" pitchFamily="18" charset="0"/>
              </a:rPr>
              <a:t>Dirige</a:t>
            </a:r>
            <a:r>
              <a:rPr lang="en-US" sz="2800" b="1" u="sng" dirty="0" smtClean="0">
                <a:latin typeface="Palatino Linotype" panose="02040502050505030304" pitchFamily="18" charset="0"/>
              </a:rPr>
              <a:t> </a:t>
            </a:r>
            <a:r>
              <a:rPr lang="en-US" sz="2800" b="1" u="sng" dirty="0" err="1" smtClean="0">
                <a:latin typeface="Palatino Linotype" panose="02040502050505030304" pitchFamily="18" charset="0"/>
              </a:rPr>
              <a:t>notre</a:t>
            </a:r>
            <a:r>
              <a:rPr lang="en-US" sz="2800" b="1" u="sng" dirty="0" smtClean="0">
                <a:latin typeface="Palatino Linotype" panose="02040502050505030304" pitchFamily="18" charset="0"/>
              </a:rPr>
              <a:t> attention: </a:t>
            </a:r>
            <a:r>
              <a:rPr lang="en-US" sz="2800" u="sng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smtClean="0">
                <a:latin typeface="Palatino Linotype" panose="02040502050505030304" pitchFamily="18" charset="0"/>
              </a:rPr>
              <a:t>Sur </a:t>
            </a:r>
            <a:r>
              <a:rPr lang="en-US" sz="2800" dirty="0" err="1" smtClean="0">
                <a:latin typeface="Palatino Linotype" panose="02040502050505030304" pitchFamily="18" charset="0"/>
              </a:rPr>
              <a:t>ce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que</a:t>
            </a:r>
            <a:r>
              <a:rPr lang="en-US" sz="2800" dirty="0" smtClean="0">
                <a:latin typeface="Palatino Linotype" panose="02040502050505030304" pitchFamily="18" charset="0"/>
              </a:rPr>
              <a:t> nous </a:t>
            </a:r>
            <a:r>
              <a:rPr lang="en-US" sz="2800" dirty="0" err="1" smtClean="0">
                <a:latin typeface="Palatino Linotype" panose="02040502050505030304" pitchFamily="18" charset="0"/>
              </a:rPr>
              <a:t>avons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ou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ce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que</a:t>
            </a:r>
            <a:r>
              <a:rPr lang="en-US" sz="2800" dirty="0" smtClean="0">
                <a:latin typeface="Palatino Linotype" panose="02040502050505030304" pitchFamily="18" charset="0"/>
              </a:rPr>
              <a:t> nous </a:t>
            </a:r>
            <a:r>
              <a:rPr lang="en-US" sz="2800" dirty="0" err="1" smtClean="0">
                <a:latin typeface="Palatino Linotype" panose="02040502050505030304" pitchFamily="18" charset="0"/>
              </a:rPr>
              <a:t>n’avons</a:t>
            </a:r>
            <a:r>
              <a:rPr lang="en-US" sz="2800" dirty="0" smtClean="0">
                <a:latin typeface="Palatino Linotype" panose="02040502050505030304" pitchFamily="18" charset="0"/>
              </a:rPr>
              <a:t> pas</a:t>
            </a:r>
            <a:endParaRPr lang="en-US" sz="2800" dirty="0">
              <a:latin typeface="Palatino Linotype" panose="0204050205050503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3513" y="5257800"/>
            <a:ext cx="8980487" cy="1393826"/>
          </a:xfrm>
        </p:spPr>
        <p:txBody>
          <a:bodyPr anchor="ctr">
            <a:noAutofit/>
          </a:bodyPr>
          <a:lstStyle/>
          <a:p>
            <a:pPr eaLnBrk="1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b="1" u="sng" dirty="0" smtClean="0">
                <a:latin typeface="Palatino Linotype" panose="02040502050505030304" pitchFamily="18" charset="0"/>
              </a:rPr>
              <a:t>Attribution des intentions: </a:t>
            </a:r>
            <a:r>
              <a:rPr lang="en-US" sz="2800" dirty="0" err="1" smtClean="0">
                <a:latin typeface="Palatino Linotype" panose="02040502050505030304" pitchFamily="18" charset="0"/>
              </a:rPr>
              <a:t>Ils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l’ont</a:t>
            </a:r>
            <a:r>
              <a:rPr lang="en-US" sz="2800" dirty="0" smtClean="0">
                <a:latin typeface="Palatino Linotype" panose="02040502050505030304" pitchFamily="18" charset="0"/>
              </a:rPr>
              <a:t> fait </a:t>
            </a:r>
            <a:r>
              <a:rPr lang="en-US" sz="2800" dirty="0" err="1" smtClean="0">
                <a:latin typeface="Palatino Linotype" panose="02040502050505030304" pitchFamily="18" charset="0"/>
              </a:rPr>
              <a:t>exprès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ou</a:t>
            </a:r>
            <a:r>
              <a:rPr lang="en-US" sz="2800" dirty="0" smtClean="0">
                <a:latin typeface="Palatino Linotype" panose="02040502050505030304" pitchFamily="18" charset="0"/>
              </a:rPr>
              <a:t> non</a:t>
            </a:r>
          </a:p>
          <a:p>
            <a:pPr eaLnBrk="1" hangingPunct="1">
              <a:lnSpc>
                <a:spcPts val="24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2800" dirty="0" smtClean="0">
              <a:latin typeface="Palatino Linotype" panose="02040502050505030304" pitchFamily="18" charset="0"/>
            </a:endParaRP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b="1" u="sng" dirty="0" err="1" smtClean="0">
                <a:latin typeface="Palatino Linotype" panose="02040502050505030304" pitchFamily="18" charset="0"/>
              </a:rPr>
              <a:t>Possibilité</a:t>
            </a:r>
            <a:r>
              <a:rPr lang="en-US" sz="2800" b="1" u="sng" dirty="0" smtClean="0">
                <a:latin typeface="Palatino Linotype" panose="02040502050505030304" pitchFamily="18" charset="0"/>
              </a:rPr>
              <a:t> de </a:t>
            </a:r>
            <a:r>
              <a:rPr lang="en-US" sz="2800" b="1" u="sng" dirty="0" err="1" smtClean="0">
                <a:latin typeface="Palatino Linotype" panose="02040502050505030304" pitchFamily="18" charset="0"/>
              </a:rPr>
              <a:t>changement</a:t>
            </a:r>
            <a:r>
              <a:rPr lang="en-US" sz="2800" b="1" u="sng" dirty="0" smtClean="0">
                <a:latin typeface="Palatino Linotype" panose="02040502050505030304" pitchFamily="18" charset="0"/>
              </a:rPr>
              <a:t>: </a:t>
            </a:r>
            <a:r>
              <a:rPr lang="en-US" sz="2800" dirty="0" smtClean="0">
                <a:latin typeface="Palatino Linotype" panose="02040502050505030304" pitchFamily="18" charset="0"/>
              </a:rPr>
              <a:t>On </a:t>
            </a:r>
            <a:r>
              <a:rPr lang="en-US" sz="2800" dirty="0" err="1" smtClean="0">
                <a:latin typeface="Palatino Linotype" panose="02040502050505030304" pitchFamily="18" charset="0"/>
              </a:rPr>
              <a:t>garde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espoir</a:t>
            </a:r>
            <a:r>
              <a:rPr lang="en-US" sz="2800" dirty="0" smtClean="0">
                <a:latin typeface="Palatino Linotype" panose="02040502050505030304" pitchFamily="18" charset="0"/>
              </a:rPr>
              <a:t> </a:t>
            </a:r>
            <a:r>
              <a:rPr lang="en-US" sz="2800" dirty="0" err="1" smtClean="0">
                <a:latin typeface="Palatino Linotype" panose="02040502050505030304" pitchFamily="18" charset="0"/>
              </a:rPr>
              <a:t>ou</a:t>
            </a:r>
            <a:r>
              <a:rPr lang="en-US" sz="2800" dirty="0" smtClean="0">
                <a:latin typeface="Palatino Linotype" panose="02040502050505030304" pitchFamily="18" charset="0"/>
              </a:rPr>
              <a:t> se </a:t>
            </a:r>
            <a:r>
              <a:rPr lang="en-US" sz="2800" dirty="0" err="1" smtClean="0">
                <a:latin typeface="Palatino Linotype" panose="02040502050505030304" pitchFamily="18" charset="0"/>
              </a:rPr>
              <a:t>résigne</a:t>
            </a:r>
            <a:endParaRPr lang="en-US" sz="2800" dirty="0" smtClean="0">
              <a:latin typeface="Palatino Linotype" panose="02040502050505030304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3513" y="558118"/>
            <a:ext cx="8543925" cy="938337"/>
          </a:xfrm>
          <a:prstGeom prst="rect">
            <a:avLst/>
          </a:prstGeom>
        </p:spPr>
        <p:txBody>
          <a:bodyPr vert="horz" lIns="0" rIns="0" bIns="0" anchor="b">
            <a:normAutofit fontScale="8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CA" altLang="en-US" sz="4400" dirty="0" smtClean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 :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Optimisme vs Pessimisme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009374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1031" y="2132932"/>
            <a:ext cx="7608888" cy="4444317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fr-CA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Excès d’optimisme: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fr-CA" sz="3200" dirty="0" smtClean="0">
                <a:latin typeface="Palatino Linotype" panose="02040502050505030304" pitchFamily="18" charset="0"/>
              </a:rPr>
              <a:t>Prendre des risques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fr-CA" sz="3200" dirty="0" smtClean="0">
                <a:latin typeface="Palatino Linotype" panose="02040502050505030304" pitchFamily="18" charset="0"/>
              </a:rPr>
              <a:t>Cécité face à son incompétence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fr-CA" sz="3200" dirty="0">
              <a:latin typeface="Palatino Linotype" panose="02040502050505030304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fr-CA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Excès de pessimisme: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fr-CA" sz="3200" dirty="0" smtClean="0">
                <a:latin typeface="Palatino Linotype" panose="02040502050505030304" pitchFamily="18" charset="0"/>
              </a:rPr>
              <a:t>Déprimé, inactif, sans contrôle personnel</a:t>
            </a:r>
            <a:endParaRPr lang="en-US" sz="3200" dirty="0" smtClean="0">
              <a:latin typeface="Palatino Linotype" panose="02040502050505030304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3513" y="762000"/>
            <a:ext cx="8543925" cy="938337"/>
          </a:xfrm>
          <a:prstGeom prst="rect">
            <a:avLst/>
          </a:prstGeom>
        </p:spPr>
        <p:txBody>
          <a:bodyPr vert="horz" lIns="0" rIns="0" bIns="0" anchor="b">
            <a:normAutofit fontScale="8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CA" altLang="en-US" sz="4400" dirty="0" smtClean="0">
                <a:latin typeface="Palatino Linotype" pitchFamily="18" charset="0"/>
              </a:rPr>
              <a:t>Perspective </a:t>
            </a:r>
            <a:r>
              <a:rPr lang="fr-CA" altLang="en-US" sz="4400" dirty="0" err="1" smtClean="0">
                <a:latin typeface="Palatino Linotype" pitchFamily="18" charset="0"/>
              </a:rPr>
              <a:t>sociocognitiviste</a:t>
            </a:r>
            <a:r>
              <a:rPr lang="fr-CA" altLang="en-US" sz="4400" dirty="0" smtClean="0">
                <a:latin typeface="Palatino Linotype" pitchFamily="18" charset="0"/>
              </a:rPr>
              <a:t> :</a:t>
            </a:r>
            <a:r>
              <a:rPr lang="fr-CA" altLang="en-US" sz="4000" dirty="0" smtClean="0">
                <a:latin typeface="Palatino Linotype" pitchFamily="18" charset="0"/>
              </a:rPr>
              <a:t/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Optimisme vs Pessimisme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594359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905000"/>
            <a:ext cx="8077200" cy="4670424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endParaRPr lang="en-US" sz="3200" dirty="0" smtClean="0">
              <a:latin typeface="Palatino Linotype" panose="0204050205050503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3200" b="1" dirty="0" err="1" smtClean="0">
                <a:solidFill>
                  <a:schemeClr val="tx2"/>
                </a:solidFill>
                <a:latin typeface="Palatino Linotype" panose="02040502050505030304" pitchFamily="18" charset="0"/>
              </a:rPr>
              <a:t>Étude</a:t>
            </a:r>
            <a:r>
              <a:rPr lang="en-US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Palatino Linotype" panose="02040502050505030304" pitchFamily="18" charset="0"/>
              </a:rPr>
              <a:t>scientifique</a:t>
            </a:r>
            <a:r>
              <a:rPr lang="en-US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 du </a:t>
            </a:r>
            <a:r>
              <a:rPr lang="en-US" sz="3200" b="1" dirty="0" err="1" smtClean="0">
                <a:solidFill>
                  <a:schemeClr val="tx2"/>
                </a:solidFill>
                <a:latin typeface="Palatino Linotype" panose="02040502050505030304" pitchFamily="18" charset="0"/>
              </a:rPr>
              <a:t>fonctionnement</a:t>
            </a:r>
            <a:r>
              <a:rPr lang="en-US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 </a:t>
            </a:r>
            <a:r>
              <a:rPr lang="en-US" sz="3200" b="1" dirty="0" err="1" smtClean="0">
                <a:solidFill>
                  <a:schemeClr val="tx2"/>
                </a:solidFill>
                <a:latin typeface="Palatino Linotype" panose="02040502050505030304" pitchFamily="18" charset="0"/>
              </a:rPr>
              <a:t>humain</a:t>
            </a:r>
            <a:r>
              <a:rPr lang="en-US" sz="3200" b="1" dirty="0" smtClean="0">
                <a:solidFill>
                  <a:schemeClr val="tx2"/>
                </a:solidFill>
                <a:latin typeface="Palatino Linotype" panose="02040502050505030304" pitchFamily="18" charset="0"/>
              </a:rPr>
              <a:t> optimal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endParaRPr lang="en-US" sz="3200" dirty="0" smtClean="0">
              <a:solidFill>
                <a:schemeClr val="tx2"/>
              </a:solidFill>
              <a:latin typeface="Palatino Linotype" panose="0204050205050503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Vise à: 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3000" dirty="0" smtClean="0">
                <a:latin typeface="Palatino Linotype" panose="02040502050505030304" pitchFamily="18" charset="0"/>
              </a:rPr>
              <a:t>Identifier et miser </a:t>
            </a:r>
            <a:r>
              <a:rPr lang="en-US" sz="3000" dirty="0" err="1" smtClean="0">
                <a:latin typeface="Palatino Linotype" panose="02040502050505030304" pitchFamily="18" charset="0"/>
              </a:rPr>
              <a:t>sur</a:t>
            </a:r>
            <a:r>
              <a:rPr lang="en-US" sz="3000" dirty="0" smtClean="0">
                <a:latin typeface="Palatino Linotype" panose="02040502050505030304" pitchFamily="18" charset="0"/>
              </a:rPr>
              <a:t> </a:t>
            </a:r>
            <a:r>
              <a:rPr lang="en-US" sz="3000" dirty="0" err="1" smtClean="0">
                <a:latin typeface="Palatino Linotype" panose="02040502050505030304" pitchFamily="18" charset="0"/>
              </a:rPr>
              <a:t>nos</a:t>
            </a:r>
            <a:r>
              <a:rPr lang="en-US" sz="3000" dirty="0" smtClean="0">
                <a:latin typeface="Palatino Linotype" panose="02040502050505030304" pitchFamily="18" charset="0"/>
              </a:rPr>
              <a:t> forces, </a:t>
            </a:r>
            <a:r>
              <a:rPr lang="en-US" sz="3000" dirty="0" err="1" smtClean="0">
                <a:latin typeface="Palatino Linotype" panose="02040502050505030304" pitchFamily="18" charset="0"/>
              </a:rPr>
              <a:t>valeurs</a:t>
            </a:r>
            <a:endParaRPr lang="en-US" sz="3000" dirty="0" smtClean="0">
              <a:latin typeface="Palatino Linotype" panose="02040502050505030304" pitchFamily="18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Ø"/>
              <a:defRPr/>
            </a:pPr>
            <a:endParaRPr lang="en-US" sz="3000" dirty="0" smtClean="0">
              <a:latin typeface="Palatino Linotype" panose="02040502050505030304" pitchFamily="18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Ø"/>
              <a:defRPr/>
            </a:pPr>
            <a:r>
              <a:rPr lang="en-US" sz="3000" dirty="0" smtClean="0">
                <a:latin typeface="Palatino Linotype" panose="02040502050505030304" pitchFamily="18" charset="0"/>
              </a:rPr>
              <a:t>Augmenter </a:t>
            </a:r>
            <a:r>
              <a:rPr lang="en-US" sz="3000" dirty="0" err="1" smtClean="0">
                <a:latin typeface="Palatino Linotype" panose="02040502050505030304" pitchFamily="18" charset="0"/>
              </a:rPr>
              <a:t>notre</a:t>
            </a:r>
            <a:r>
              <a:rPr lang="en-US" sz="3000" dirty="0" smtClean="0">
                <a:latin typeface="Palatino Linotype" panose="02040502050505030304" pitchFamily="18" charset="0"/>
              </a:rPr>
              <a:t> </a:t>
            </a:r>
            <a:r>
              <a:rPr lang="en-US" sz="3000" dirty="0" err="1" smtClean="0">
                <a:latin typeface="Palatino Linotype" panose="02040502050505030304" pitchFamily="18" charset="0"/>
              </a:rPr>
              <a:t>bien</a:t>
            </a:r>
            <a:r>
              <a:rPr lang="en-US" sz="3000" dirty="0" smtClean="0">
                <a:latin typeface="Palatino Linotype" panose="02040502050505030304" pitchFamily="18" charset="0"/>
              </a:rPr>
              <a:t>-</a:t>
            </a:r>
            <a:r>
              <a:rPr lang="en-US" sz="3000" dirty="0" err="1" smtClean="0">
                <a:latin typeface="Palatino Linotype" panose="02040502050505030304" pitchFamily="18" charset="0"/>
              </a:rPr>
              <a:t>être</a:t>
            </a:r>
            <a:r>
              <a:rPr lang="en-US" sz="3000" dirty="0" smtClean="0">
                <a:latin typeface="Palatino Linotype" panose="02040502050505030304" pitchFamily="18" charset="0"/>
              </a:rPr>
              <a:t> </a:t>
            </a:r>
            <a:r>
              <a:rPr lang="en-US" sz="3000" dirty="0" err="1" smtClean="0">
                <a:latin typeface="Palatino Linotype" panose="02040502050505030304" pitchFamily="18" charset="0"/>
              </a:rPr>
              <a:t>émotionnel</a:t>
            </a:r>
            <a:r>
              <a:rPr lang="en-US" sz="3000" dirty="0" smtClean="0">
                <a:latin typeface="Palatino Linotype" panose="02040502050505030304" pitchFamily="18" charset="0"/>
              </a:rPr>
              <a:t>, </a:t>
            </a:r>
            <a:r>
              <a:rPr lang="en-US" sz="3000" dirty="0" err="1" smtClean="0">
                <a:latin typeface="Palatino Linotype" panose="02040502050505030304" pitchFamily="18" charset="0"/>
              </a:rPr>
              <a:t>résilience</a:t>
            </a:r>
            <a:r>
              <a:rPr lang="en-US" sz="3000" dirty="0" smtClean="0">
                <a:latin typeface="Palatino Linotype" panose="02040502050505030304" pitchFamily="18" charset="0"/>
              </a:rPr>
              <a:t>, </a:t>
            </a:r>
            <a:r>
              <a:rPr lang="en-US" sz="3000" dirty="0" err="1" smtClean="0">
                <a:latin typeface="Palatino Linotype" panose="02040502050505030304" pitchFamily="18" charset="0"/>
              </a:rPr>
              <a:t>optimisme</a:t>
            </a:r>
            <a:endParaRPr lang="en-US" sz="3000" dirty="0" smtClean="0">
              <a:latin typeface="Palatino Linotype" panose="02040502050505030304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endParaRPr lang="en-US" sz="3200" dirty="0">
              <a:latin typeface="Palatino Linotype" panose="02040502050505030304" pitchFamily="18" charset="0"/>
            </a:endParaRPr>
          </a:p>
        </p:txBody>
      </p:sp>
      <p:pic>
        <p:nvPicPr>
          <p:cNvPr id="50181" name="Picture 2" descr="C:\Users\James\Desktop\Myers 10th ppts\raw materials for PPTs\Raw materials by chapter\13 personality\Ch13_ images not figures\photo72_13.14.jpg"/>
          <p:cNvPicPr>
            <a:picLocks noChangeAspect="1" noChangeArrowheads="1"/>
          </p:cNvPicPr>
          <p:nvPr/>
        </p:nvPicPr>
        <p:blipFill>
          <a:blip r:embed="rId3" cstate="print"/>
          <a:srcRect l="20000" r="17677" b="14896"/>
          <a:stretch>
            <a:fillRect/>
          </a:stretch>
        </p:blipFill>
        <p:spPr bwMode="auto">
          <a:xfrm>
            <a:off x="7259161" y="773113"/>
            <a:ext cx="1884839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dog.jpg"/>
          <p:cNvPicPr>
            <a:picLocks noChangeAspect="1"/>
          </p:cNvPicPr>
          <p:nvPr/>
        </p:nvPicPr>
        <p:blipFill>
          <a:blip r:embed="rId4" cstate="print"/>
          <a:srcRect l="34190" t="8202" b="23369"/>
          <a:stretch>
            <a:fillRect/>
          </a:stretch>
        </p:blipFill>
        <p:spPr bwMode="auto">
          <a:xfrm>
            <a:off x="8326264" y="1692275"/>
            <a:ext cx="817735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Grp="1" noChangeArrowheads="1"/>
          </p:cNvSpPr>
          <p:nvPr>
            <p:ph type="title"/>
          </p:nvPr>
        </p:nvSpPr>
        <p:spPr>
          <a:xfrm>
            <a:off x="228600" y="704088"/>
            <a:ext cx="8229600" cy="1124712"/>
          </a:xfrm>
          <a:prstGeom prst="rect">
            <a:avLst/>
          </a:prstGeom>
        </p:spPr>
        <p:txBody>
          <a:bodyPr vert="horz" lIns="0" rIns="0" bIns="0"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Parenthèse: Psychologie Positive:</a:t>
            </a:r>
            <a:b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</a:br>
            <a:r>
              <a:rPr lang="en-US" sz="40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Martin </a:t>
            </a:r>
            <a:r>
              <a:rPr lang="en-US" sz="40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Seligman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195115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8200"/>
            <a:ext cx="8480425" cy="1143000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Perspective </a:t>
            </a:r>
            <a:r>
              <a:rPr lang="fr-CA" altLang="en-US" sz="4000" dirty="0" err="1" smtClean="0">
                <a:latin typeface="Palatino Linotype" pitchFamily="18" charset="0"/>
              </a:rPr>
              <a:t>sociocognitiviste</a:t>
            </a:r>
            <a:r>
              <a:rPr lang="fr-CA" altLang="en-US" sz="4000" dirty="0" smtClean="0">
                <a:latin typeface="Palatino Linotype" pitchFamily="18" charset="0"/>
              </a:rPr>
              <a:t> 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Évaluer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le comportement en situation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EA2A7-0B70-4C1B-8D23-96D0C3AC63F8}" type="slidenum">
              <a:rPr lang="en-US"/>
              <a:pPr/>
              <a:t>115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800" y="2133600"/>
            <a:ext cx="8382000" cy="45720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r>
              <a:rPr kumimoji="0" lang="fr-CA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Les psychologues </a:t>
            </a:r>
            <a:r>
              <a:rPr kumimoji="0" lang="fr-CA" altLang="en-US" sz="32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sociocognitivistes</a:t>
            </a:r>
            <a:r>
              <a:rPr kumimoji="0" lang="fr-CA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endParaRPr kumimoji="0" lang="fr-CA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  <a:p>
            <a:pPr marL="971550" lvl="1" indent="-514350" fontAlgn="auto">
              <a:spcBef>
                <a:spcPct val="2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Char char="Ø"/>
            </a:pPr>
            <a:r>
              <a:rPr kumimoji="0" lang="fr-CA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 Observent les personnes dans des situations </a:t>
            </a:r>
            <a:r>
              <a:rPr kumimoji="0" lang="fr-CA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réalistes</a:t>
            </a:r>
            <a:r>
              <a:rPr kumimoji="0" lang="fr-CA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 et </a:t>
            </a:r>
            <a:r>
              <a:rPr kumimoji="0" lang="fr-CA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simulés</a:t>
            </a:r>
          </a:p>
          <a:p>
            <a:pPr marL="971550" lvl="1" indent="-514350" fontAlgn="auto">
              <a:spcBef>
                <a:spcPct val="2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Char char="Ø"/>
            </a:pPr>
            <a:endParaRPr kumimoji="0" lang="fr-CA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  <a:p>
            <a:pPr marL="971550" lvl="1" indent="-514350" fontAlgn="auto">
              <a:spcBef>
                <a:spcPct val="2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Meilleure façon de prédire le comportement futur dans des situations similaires </a:t>
            </a:r>
          </a:p>
          <a:p>
            <a:pPr marL="971550" lvl="1" indent="-514350" fontAlgn="auto">
              <a:spcBef>
                <a:spcPct val="20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95000"/>
            </a:pPr>
            <a:endParaRPr kumimoji="0" lang="fr-CA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3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6225"/>
            <a:ext cx="9144000" cy="1400175"/>
          </a:xfrm>
        </p:spPr>
        <p:txBody>
          <a:bodyPr>
            <a:noAutofit/>
          </a:bodyPr>
          <a:lstStyle/>
          <a:p>
            <a:r>
              <a:rPr lang="fr-CA" altLang="en-US" sz="4000" dirty="0">
                <a:solidFill>
                  <a:schemeClr val="accent3">
                    <a:lumMod val="50000"/>
                  </a:schemeClr>
                </a:solidFill>
                <a:latin typeface="Palatino Linotype" pitchFamily="18" charset="0"/>
              </a:rPr>
              <a:t>Évaluer la perspective </a:t>
            </a:r>
            <a:r>
              <a:rPr lang="fr-CA" altLang="en-US" sz="4000" dirty="0" err="1">
                <a:solidFill>
                  <a:schemeClr val="accent3">
                    <a:lumMod val="50000"/>
                  </a:schemeClr>
                </a:solidFill>
                <a:latin typeface="Palatino Linotype" pitchFamily="18" charset="0"/>
              </a:rPr>
              <a:t>sociocognitiviste</a:t>
            </a:r>
            <a:endParaRPr lang="fr-CA" sz="4000" dirty="0">
              <a:solidFill>
                <a:schemeClr val="accent3">
                  <a:lumMod val="50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9553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981200"/>
            <a:ext cx="8915400" cy="437515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Critiques:</a:t>
            </a:r>
          </a:p>
          <a:p>
            <a:pPr marL="457200" indent="-457200" algn="ctr">
              <a:lnSpc>
                <a:spcPct val="110000"/>
              </a:lnSpc>
              <a:buClr>
                <a:schemeClr val="accent1"/>
              </a:buClr>
              <a:buFont typeface="Wingdings" pitchFamily="2" charset="2"/>
              <a:buChar char="Ø"/>
            </a:pPr>
            <a:endParaRPr lang="fr-CA" sz="2400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3D240-22F4-4192-917E-FE2EBD6FD2E2}" type="slidenum">
              <a:rPr lang="en-US"/>
              <a:pPr/>
              <a:t>116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416321"/>
            <a:ext cx="7772400" cy="790575"/>
          </a:xfrm>
        </p:spPr>
        <p:txBody>
          <a:bodyPr>
            <a:normAutofit/>
          </a:bodyPr>
          <a:lstStyle/>
          <a:p>
            <a:r>
              <a:rPr lang="fr-CA" altLang="en-US" sz="4000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Explorer le soi</a:t>
            </a:r>
            <a:endParaRPr lang="fr-CA" sz="4000" dirty="0">
              <a:solidFill>
                <a:schemeClr val="accent2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957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2412999"/>
            <a:ext cx="8382000" cy="996951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altLang="en-US" sz="3200" b="1" u="sng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Le soi </a:t>
            </a:r>
            <a:r>
              <a:rPr lang="fr-CA" altLang="en-US" sz="3200" dirty="0" smtClean="0">
                <a:latin typeface="Palatino Linotype" pitchFamily="18" charset="0"/>
              </a:rPr>
              <a:t>est </a:t>
            </a:r>
            <a:r>
              <a:rPr lang="fr-CA" altLang="en-US" sz="3200" b="1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le </a:t>
            </a:r>
            <a:r>
              <a:rPr lang="fr-CA" altLang="en-US" sz="3200" b="1" u="sng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pivot de la </a:t>
            </a:r>
            <a:r>
              <a:rPr lang="fr-CA" altLang="en-US" sz="3200" b="1" u="sng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personnalité</a:t>
            </a:r>
            <a:r>
              <a:rPr lang="fr-CA" altLang="en-US" sz="3200" dirty="0" smtClean="0">
                <a:latin typeface="Palatino Linotype" pitchFamily="18" charset="0"/>
              </a:rPr>
              <a:t> 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9A12-FA50-413C-A020-3B06200048C2}" type="slidenum">
              <a:rPr lang="en-US"/>
              <a:pPr/>
              <a:t>117</a:t>
            </a:fld>
            <a:endParaRPr lang="en-US"/>
          </a:p>
        </p:txBody>
      </p:sp>
      <p:sp>
        <p:nvSpPr>
          <p:cNvPr id="957444" name="Rectangle 4"/>
          <p:cNvSpPr>
            <a:spLocks noChangeArrowheads="1"/>
          </p:cNvSpPr>
          <p:nvPr/>
        </p:nvSpPr>
        <p:spPr bwMode="auto">
          <a:xfrm>
            <a:off x="61913" y="2911475"/>
            <a:ext cx="88392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fr-CA" altLang="en-US" sz="2800" b="1" dirty="0" smtClean="0">
                <a:latin typeface="Palatino Linotype" pitchFamily="18" charset="0"/>
              </a:rPr>
              <a:t>Concepts clés dans l’étude du soi: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</a:pPr>
            <a:endParaRPr lang="fr-CA" altLang="en-US" sz="2800" b="1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Les </a:t>
            </a:r>
            <a:r>
              <a:rPr lang="fr-CA" alt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possibles du 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soi </a:t>
            </a:r>
            <a:r>
              <a:rPr lang="fr-CA" altLang="en-US" sz="2800" dirty="0" smtClean="0">
                <a:latin typeface="Palatino Linotype" pitchFamily="18" charset="0"/>
              </a:rPr>
              <a:t>: Le </a:t>
            </a:r>
            <a:r>
              <a:rPr lang="fr-CA" altLang="en-US" sz="2800" dirty="0">
                <a:latin typeface="Palatino Linotype" pitchFamily="18" charset="0"/>
              </a:rPr>
              <a:t>soi que l’on rêve de devenir et le soi que l’on a peur de devenir</a:t>
            </a:r>
            <a:r>
              <a:rPr lang="fr-CA" altLang="en-US" sz="2800" dirty="0" smtClean="0">
                <a:latin typeface="Palatino Linotype" pitchFamily="18" charset="0"/>
              </a:rPr>
              <a:t>.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endParaRPr lang="fr-CA" altLang="en-US" sz="2800" dirty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/>
            </a:pP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Effet « </a:t>
            </a:r>
            <a:r>
              <a:rPr lang="fr-CA" alt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Spotlight</a:t>
            </a:r>
            <a:r>
              <a:rPr lang="fr-CA" alt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 » </a:t>
            </a:r>
            <a:r>
              <a:rPr lang="fr-CA" altLang="en-US" sz="2800" dirty="0" smtClean="0">
                <a:latin typeface="Palatino Linotype" pitchFamily="18" charset="0"/>
              </a:rPr>
              <a:t>: façon </a:t>
            </a:r>
            <a:r>
              <a:rPr lang="fr-CA" altLang="en-US" sz="2800" dirty="0">
                <a:latin typeface="Palatino Linotype" pitchFamily="18" charset="0"/>
              </a:rPr>
              <a:t>dont nous </a:t>
            </a:r>
            <a:r>
              <a:rPr lang="fr-CA" altLang="en-US" sz="2800" dirty="0" smtClean="0">
                <a:latin typeface="Palatino Linotype" pitchFamily="18" charset="0"/>
              </a:rPr>
              <a:t>surévaluons </a:t>
            </a:r>
            <a:r>
              <a:rPr lang="fr-CA" altLang="en-US" sz="2800" dirty="0">
                <a:latin typeface="Palatino Linotype" pitchFamily="18" charset="0"/>
              </a:rPr>
              <a:t>que les autres nous remarquent et nous </a:t>
            </a:r>
            <a:r>
              <a:rPr lang="fr-CA" altLang="en-US" sz="2800" dirty="0" smtClean="0">
                <a:latin typeface="Palatino Linotype" pitchFamily="18" charset="0"/>
              </a:rPr>
              <a:t>jugent</a:t>
            </a:r>
            <a:endParaRPr lang="fr-CA" altLang="en-US" sz="28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25" y="1206896"/>
            <a:ext cx="852487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altLang="en-US" sz="2800" b="1" dirty="0" smtClean="0">
                <a:solidFill>
                  <a:srgbClr val="FF0000"/>
                </a:solidFill>
                <a:latin typeface="Palatino Linotype" pitchFamily="18" charset="0"/>
              </a:rPr>
              <a:t>De nos jours, l’étude de la personnalité accorde beaucoup d’importance au soi…</a:t>
            </a:r>
            <a:endParaRPr lang="fr-CA" altLang="en-US" sz="2800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4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2" y="685798"/>
            <a:ext cx="8320087" cy="1143002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Explorer le soi:</a:t>
            </a:r>
            <a:br>
              <a:rPr lang="fr-CA" altLang="en-US" sz="40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Les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bienfaits de l’estime de soi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59491" name="Rectangle 3"/>
          <p:cNvSpPr>
            <a:spLocks noGrp="1" noChangeArrowheads="1"/>
          </p:cNvSpPr>
          <p:nvPr>
            <p:ph idx="1"/>
          </p:nvPr>
        </p:nvSpPr>
        <p:spPr>
          <a:xfrm>
            <a:off x="304799" y="2133600"/>
            <a:ext cx="8381999" cy="422275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altLang="en-US" sz="3200" b="1" dirty="0" smtClean="0">
                <a:solidFill>
                  <a:schemeClr val="tx2"/>
                </a:solidFill>
                <a:latin typeface="Palatino Linotype" pitchFamily="18" charset="0"/>
              </a:rPr>
              <a:t>Estime de soi: </a:t>
            </a:r>
            <a:r>
              <a:rPr lang="fr-CA" altLang="en-US" sz="3200" dirty="0" smtClean="0">
                <a:latin typeface="Palatino Linotype" pitchFamily="18" charset="0"/>
              </a:rPr>
              <a:t>sentiment à propos de notre propre valeur</a:t>
            </a:r>
          </a:p>
          <a:p>
            <a:pPr marL="0" indent="0">
              <a:buFont typeface="Wingdings" pitchFamily="2" charset="2"/>
              <a:buNone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altLang="en-US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altLang="en-US" sz="3200" dirty="0" smtClean="0">
                <a:latin typeface="Palatino Linotype" pitchFamily="18" charset="0"/>
              </a:rPr>
              <a:t>Selon </a:t>
            </a:r>
            <a:r>
              <a:rPr lang="fr-CA" altLang="en-US" sz="3200" b="1" dirty="0" err="1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Maslow</a:t>
            </a:r>
            <a:r>
              <a:rPr lang="fr-CA" altLang="en-US" sz="3200" dirty="0">
                <a:latin typeface="Palatino Linotype" pitchFamily="18" charset="0"/>
              </a:rPr>
              <a:t> et </a:t>
            </a:r>
            <a:r>
              <a:rPr lang="fr-CA" altLang="en-US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Rogers</a:t>
            </a:r>
            <a:r>
              <a:rPr lang="fr-CA" altLang="en-US" sz="3200" dirty="0" smtClean="0">
                <a:latin typeface="Palatino Linotype" pitchFamily="18" charset="0"/>
              </a:rPr>
              <a:t>: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altLang="en-US" sz="3200" dirty="0" smtClean="0">
                <a:latin typeface="Palatino Linotype" pitchFamily="18" charset="0"/>
              </a:rPr>
              <a:t>Une </a:t>
            </a:r>
            <a:r>
              <a:rPr lang="fr-CA" altLang="en-US" sz="3200" dirty="0">
                <a:latin typeface="Palatino Linotype" pitchFamily="18" charset="0"/>
              </a:rPr>
              <a:t>bonne image de soi (estime de soi) mène à une vie </a:t>
            </a:r>
            <a:r>
              <a:rPr lang="fr-CA" altLang="en-US" sz="3200" dirty="0" smtClean="0">
                <a:latin typeface="Palatino Linotype" pitchFamily="18" charset="0"/>
              </a:rPr>
              <a:t>réussie et donne des avantages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C088B-908F-469E-82DB-3DA133D53515}" type="slidenum">
              <a:rPr lang="en-US"/>
              <a:pPr/>
              <a:t>118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762999" cy="1219202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Explorer le soi:</a:t>
            </a:r>
            <a:br>
              <a:rPr lang="fr-CA" altLang="en-US" sz="40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Les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bienfaits de l’estime de 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soi (suite)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C088B-908F-469E-82DB-3DA133D53515}" type="slidenum">
              <a:rPr lang="en-US"/>
              <a:pPr/>
              <a:t>119</a:t>
            </a:fld>
            <a:endParaRPr lang="en-US"/>
          </a:p>
        </p:txBody>
      </p:sp>
      <p:sp>
        <p:nvSpPr>
          <p:cNvPr id="959492" name="Rectangle 4"/>
          <p:cNvSpPr>
            <a:spLocks noChangeArrowheads="1"/>
          </p:cNvSpPr>
          <p:nvPr/>
        </p:nvSpPr>
        <p:spPr bwMode="auto">
          <a:xfrm>
            <a:off x="228600" y="2743200"/>
            <a:ext cx="8458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/>
            </a:pPr>
            <a:r>
              <a:rPr lang="fr-CA" altLang="en-US" sz="3200" dirty="0" smtClean="0">
                <a:latin typeface="Palatino Linotype" pitchFamily="18" charset="0"/>
              </a:rPr>
              <a:t>En général la recherche soutien cette théorie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+mj-lt"/>
              <a:buAutoNum type="arabicPeriod"/>
            </a:pPr>
            <a:endParaRPr lang="fr-CA" altLang="en-US" sz="32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90000"/>
              <a:buFont typeface="Wingdings" pitchFamily="2" charset="2"/>
              <a:buAutoNum type="arabicPeriod"/>
            </a:pPr>
            <a:r>
              <a:rPr lang="fr-CA" altLang="en-US" sz="3200" dirty="0" smtClean="0">
                <a:latin typeface="Palatino Linotype" pitchFamily="18" charset="0"/>
              </a:rPr>
              <a:t>Mais… il se peut que l’estime de soi reflète la réalité et doit être utilisée comme une jauge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AutoNum type="arabicPeriod"/>
            </a:pPr>
            <a:endParaRPr lang="fr-CA" altLang="en-US" sz="2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2" y="498187"/>
            <a:ext cx="8015287" cy="1343025"/>
          </a:xfrm>
        </p:spPr>
        <p:txBody>
          <a:bodyPr>
            <a:norm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Explorer le soi: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Biais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d’autosatisfaction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63587" name="Rectangle 3"/>
          <p:cNvSpPr>
            <a:spLocks noGrp="1" noChangeArrowheads="1"/>
          </p:cNvSpPr>
          <p:nvPr>
            <p:ph idx="1"/>
          </p:nvPr>
        </p:nvSpPr>
        <p:spPr>
          <a:xfrm>
            <a:off x="268662" y="3047999"/>
            <a:ext cx="8722938" cy="3673475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altLang="en-US" sz="3200" dirty="0">
                <a:latin typeface="Palatino Linotype" pitchFamily="18" charset="0"/>
              </a:rPr>
              <a:t>Les gens </a:t>
            </a:r>
            <a:r>
              <a:rPr lang="fr-CA" altLang="en-US" sz="3200" b="1" u="sng" dirty="0">
                <a:solidFill>
                  <a:schemeClr val="tx2"/>
                </a:solidFill>
                <a:latin typeface="Palatino Linotype" pitchFamily="18" charset="0"/>
              </a:rPr>
              <a:t>acceptent</a:t>
            </a:r>
            <a:r>
              <a:rPr lang="fr-CA" altLang="en-US" sz="3200" dirty="0">
                <a:latin typeface="Palatino Linotype" pitchFamily="18" charset="0"/>
              </a:rPr>
              <a:t> plus facilement la responsabilité des </a:t>
            </a:r>
            <a:r>
              <a:rPr lang="fr-CA" altLang="en-US" sz="3200" b="1" u="sng" dirty="0">
                <a:solidFill>
                  <a:schemeClr val="tx2"/>
                </a:solidFill>
                <a:latin typeface="Palatino Linotype" pitchFamily="18" charset="0"/>
              </a:rPr>
              <a:t>bonnes actions </a:t>
            </a:r>
            <a:r>
              <a:rPr lang="fr-CA" altLang="en-US" sz="3200" dirty="0">
                <a:latin typeface="Palatino Linotype" pitchFamily="18" charset="0"/>
              </a:rPr>
              <a:t>plutôt que des mauvaises, et des </a:t>
            </a:r>
            <a:r>
              <a:rPr lang="fr-CA" altLang="en-US" sz="3200" b="1" u="sng" dirty="0">
                <a:solidFill>
                  <a:schemeClr val="tx2"/>
                </a:solidFill>
                <a:latin typeface="Palatino Linotype" pitchFamily="18" charset="0"/>
              </a:rPr>
              <a:t>succès</a:t>
            </a:r>
            <a:r>
              <a:rPr lang="fr-CA" altLang="en-US" sz="3200" dirty="0">
                <a:latin typeface="Palatino Linotype" pitchFamily="18" charset="0"/>
              </a:rPr>
              <a:t> plutôt que des </a:t>
            </a:r>
            <a:r>
              <a:rPr lang="fr-CA" altLang="en-US" sz="3200" dirty="0" smtClean="0">
                <a:latin typeface="Palatino Linotype" pitchFamily="18" charset="0"/>
              </a:rPr>
              <a:t>échecs</a:t>
            </a: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endParaRPr lang="fr-CA" sz="32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La plupart des gens se </a:t>
            </a:r>
            <a:r>
              <a:rPr lang="fr-CA" sz="3200" b="1" u="sng" dirty="0" smtClean="0">
                <a:solidFill>
                  <a:schemeClr val="tx2"/>
                </a:solidFill>
                <a:latin typeface="Palatino Linotype" pitchFamily="18" charset="0"/>
              </a:rPr>
              <a:t>croient supérieurs </a:t>
            </a:r>
            <a:r>
              <a:rPr lang="fr-CA" sz="3200" dirty="0" smtClean="0">
                <a:latin typeface="Palatino Linotype" pitchFamily="18" charset="0"/>
              </a:rPr>
              <a:t>à la moyenne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63AFF-DF6A-41B2-BCC1-BA6468E9BF02}" type="slidenum">
              <a:rPr lang="en-US"/>
              <a:pPr/>
              <a:t>120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68662" y="2133599"/>
            <a:ext cx="7771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err="1" smtClean="0">
                <a:latin typeface="Palatino Linotype" pitchFamily="18" charset="0"/>
              </a:rPr>
              <a:t>Tendance</a:t>
            </a:r>
            <a:r>
              <a:rPr lang="en-CA" sz="3200" dirty="0" smtClean="0">
                <a:latin typeface="Palatino Linotype" pitchFamily="18" charset="0"/>
              </a:rPr>
              <a:t> à nous </a:t>
            </a:r>
            <a:r>
              <a:rPr lang="en-CA" sz="3200" dirty="0" err="1" smtClean="0">
                <a:latin typeface="Palatino Linotype" pitchFamily="18" charset="0"/>
              </a:rPr>
              <a:t>percevoir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favorablement</a:t>
            </a:r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828675"/>
            <a:ext cx="8243887" cy="1143000"/>
          </a:xfrm>
        </p:spPr>
        <p:txBody>
          <a:bodyPr>
            <a:noAutofit/>
          </a:bodyPr>
          <a:lstStyle/>
          <a:p>
            <a:r>
              <a:rPr lang="fr-CA" altLang="en-US" sz="4000" dirty="0" smtClean="0">
                <a:latin typeface="Palatino Linotype" pitchFamily="18" charset="0"/>
              </a:rPr>
              <a:t>Explorer le soi:</a:t>
            </a:r>
            <a:br>
              <a:rPr lang="fr-CA" altLang="en-US" sz="4000" dirty="0" smtClean="0">
                <a:latin typeface="Palatino Linotype" pitchFamily="18" charset="0"/>
              </a:rPr>
            </a:b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Estime </a:t>
            </a:r>
            <a:r>
              <a:rPr lang="fr-CA" altLang="en-US" sz="4000" dirty="0">
                <a:solidFill>
                  <a:srgbClr val="FF0000"/>
                </a:solidFill>
                <a:latin typeface="Palatino Linotype" pitchFamily="18" charset="0"/>
              </a:rPr>
              <a:t>de </a:t>
            </a:r>
            <a:r>
              <a:rPr lang="fr-CA" altLang="en-US" sz="4000" dirty="0" smtClean="0">
                <a:solidFill>
                  <a:srgbClr val="FF0000"/>
                </a:solidFill>
                <a:latin typeface="Palatino Linotype" pitchFamily="18" charset="0"/>
              </a:rPr>
              <a:t>soi défensive VS Assurée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961539" name="Rectangle 3"/>
          <p:cNvSpPr>
            <a:spLocks noGrp="1" noChangeArrowheads="1"/>
          </p:cNvSpPr>
          <p:nvPr>
            <p:ph idx="1"/>
          </p:nvPr>
        </p:nvSpPr>
        <p:spPr>
          <a:xfrm>
            <a:off x="152401" y="2393950"/>
            <a:ext cx="8534399" cy="4327525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500" b="1" u="sng" dirty="0" smtClean="0">
                <a:solidFill>
                  <a:schemeClr val="tx2"/>
                </a:solidFill>
                <a:latin typeface="Palatino Linotype" pitchFamily="18" charset="0"/>
              </a:rPr>
              <a:t>Défensive:</a:t>
            </a:r>
            <a:r>
              <a:rPr lang="fr-CA" sz="3500" b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</a:p>
          <a:p>
            <a:pPr marL="640080" lvl="2" indent="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800" b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fr-CA" sz="3800" dirty="0" smtClean="0">
                <a:latin typeface="Palatino Linotype" pitchFamily="18" charset="0"/>
              </a:rPr>
              <a:t>Fragile</a:t>
            </a:r>
          </a:p>
          <a:p>
            <a:pPr marL="0" indent="0">
              <a:buFont typeface="Wingdings" pitchFamily="2" charset="2"/>
              <a:buNone/>
            </a:pPr>
            <a:endParaRPr lang="fr-CA" sz="35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500" b="1" u="sng" dirty="0" smtClean="0">
                <a:solidFill>
                  <a:schemeClr val="tx2"/>
                </a:solidFill>
                <a:latin typeface="Palatino Linotype" pitchFamily="18" charset="0"/>
              </a:rPr>
              <a:t>Assurée</a:t>
            </a:r>
            <a:r>
              <a:rPr lang="fr-CA" sz="3500" dirty="0" smtClean="0">
                <a:latin typeface="Palatino Linotype" pitchFamily="18" charset="0"/>
              </a:rPr>
              <a:t>: </a:t>
            </a:r>
          </a:p>
          <a:p>
            <a:pPr marL="640080" lvl="2" indent="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800" dirty="0" smtClean="0">
                <a:latin typeface="Palatino Linotype" pitchFamily="18" charset="0"/>
              </a:rPr>
              <a:t> Dépend moins des jugements extérieurs</a:t>
            </a:r>
          </a:p>
          <a:p>
            <a:pPr marL="0" indent="0">
              <a:buFont typeface="Wingdings" pitchFamily="2" charset="2"/>
              <a:buNone/>
            </a:pPr>
            <a:endParaRPr lang="fr-CA" sz="35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1"/>
              </a:buClr>
              <a:buNone/>
            </a:pPr>
            <a:endParaRPr lang="fr-CA" sz="35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0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6B6E-865A-491B-A829-FA693D10F500}" type="slidenum">
              <a:rPr lang="en-US"/>
              <a:pPr/>
              <a:t>121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9138" y="2224088"/>
            <a:ext cx="7681912" cy="3186112"/>
          </a:xfrm>
        </p:spPr>
        <p:txBody>
          <a:bodyPr/>
          <a:lstStyle/>
          <a:p>
            <a:r>
              <a:rPr lang="fr-CA" sz="5400" dirty="0">
                <a:latin typeface="Palatino Linotype" pitchFamily="18" charset="0"/>
              </a:rPr>
              <a:t>Psychologie sociale</a:t>
            </a:r>
            <a:br>
              <a:rPr lang="fr-CA" sz="5400" dirty="0">
                <a:latin typeface="Palatino Linotype" pitchFamily="18" charset="0"/>
              </a:rPr>
            </a:br>
            <a:r>
              <a:rPr lang="fr-CA" dirty="0">
                <a:latin typeface="Palatino Linotype" pitchFamily="18" charset="0"/>
              </a:rPr>
              <a:t/>
            </a:r>
            <a:br>
              <a:rPr lang="fr-CA" dirty="0">
                <a:latin typeface="Palatino Linotype" pitchFamily="18" charset="0"/>
              </a:rPr>
            </a:br>
            <a:r>
              <a:rPr lang="fr-CA" altLang="en-US" sz="3600" dirty="0">
                <a:solidFill>
                  <a:schemeClr val="tx1"/>
                </a:solidFill>
                <a:latin typeface="Palatino Linotype" pitchFamily="18" charset="0"/>
                <a:cs typeface="Times" charset="0"/>
              </a:rPr>
              <a:t>Chapitre </a:t>
            </a:r>
            <a:r>
              <a:rPr lang="fr-CA" altLang="en-US" sz="3600" dirty="0" smtClean="0">
                <a:solidFill>
                  <a:schemeClr val="tx1"/>
                </a:solidFill>
                <a:latin typeface="Palatino Linotype" pitchFamily="18" charset="0"/>
                <a:cs typeface="Times" charset="0"/>
              </a:rPr>
              <a:t>14</a:t>
            </a:r>
            <a:endParaRPr lang="fr-CA" sz="3600" dirty="0">
              <a:solidFill>
                <a:schemeClr val="tx1"/>
              </a:solidFill>
              <a:latin typeface="Palatino Linotype" pitchFamily="18" charset="0"/>
              <a:cs typeface="Times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1FA07277-3BCB-40DF-AF19-AE2C7C05FCDB}" type="slidenum">
              <a:rPr lang="fr-CA"/>
              <a:pPr/>
              <a:t>122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3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90513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Psychologie sociale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2F663-726C-4A95-876D-D716D14A4CF9}" type="slidenum">
              <a:rPr lang="fr-CA"/>
              <a:pPr/>
              <a:t>123</a:t>
            </a:fld>
            <a:endParaRPr lang="fr-CA"/>
          </a:p>
        </p:txBody>
      </p:sp>
      <p:sp>
        <p:nvSpPr>
          <p:cNvPr id="1213447" name="Rectangle 7"/>
          <p:cNvSpPr>
            <a:spLocks noChangeArrowheads="1"/>
          </p:cNvSpPr>
          <p:nvPr/>
        </p:nvSpPr>
        <p:spPr bwMode="auto">
          <a:xfrm>
            <a:off x="671513" y="4343400"/>
            <a:ext cx="7772400" cy="2378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fr-CA" sz="3200" dirty="0">
                <a:latin typeface="Palatino Linotype" pitchFamily="18" charset="0"/>
              </a:rPr>
              <a:t>Étude scientifique de la façon dont nous: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20000"/>
              <a:buFont typeface="Wingdings" pitchFamily="2" charset="2"/>
              <a:buChar char="Ø"/>
            </a:pPr>
            <a:r>
              <a:rPr lang="fr-CA" sz="3200" dirty="0">
                <a:latin typeface="Palatino Linotype" pitchFamily="18" charset="0"/>
              </a:rPr>
              <a:t> </a:t>
            </a:r>
            <a:r>
              <a:rPr lang="fr-CA" sz="3200" i="1" dirty="0">
                <a:latin typeface="Palatino Linotype" pitchFamily="18" charset="0"/>
              </a:rPr>
              <a:t>pensons </a:t>
            </a:r>
            <a:r>
              <a:rPr lang="fr-CA" sz="3200" dirty="0">
                <a:latin typeface="Palatino Linotype" pitchFamily="18" charset="0"/>
              </a:rPr>
              <a:t>aux </a:t>
            </a:r>
            <a:r>
              <a:rPr lang="fr-CA" sz="3200" dirty="0" smtClean="0">
                <a:latin typeface="Palatino Linotype" pitchFamily="18" charset="0"/>
              </a:rPr>
              <a:t>autres</a:t>
            </a:r>
            <a:endParaRPr lang="fr-CA" sz="3200" i="1" dirty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Clr>
                <a:schemeClr val="tx2"/>
              </a:buClr>
              <a:buSzPct val="120000"/>
              <a:buFont typeface="Wingdings" pitchFamily="2" charset="2"/>
              <a:buChar char="Ø"/>
            </a:pPr>
            <a:r>
              <a:rPr lang="fr-CA" sz="3200" i="1" dirty="0" smtClean="0">
                <a:latin typeface="Palatino Linotype" pitchFamily="18" charset="0"/>
              </a:rPr>
              <a:t>influençons</a:t>
            </a:r>
            <a:r>
              <a:rPr lang="fr-CA" sz="3200" dirty="0" smtClean="0">
                <a:latin typeface="Palatino Linotype" pitchFamily="18" charset="0"/>
              </a:rPr>
              <a:t> </a:t>
            </a:r>
            <a:r>
              <a:rPr lang="fr-CA" sz="3200" dirty="0">
                <a:latin typeface="Palatino Linotype" pitchFamily="18" charset="0"/>
              </a:rPr>
              <a:t>les </a:t>
            </a:r>
            <a:r>
              <a:rPr lang="fr-CA" sz="3200" dirty="0" smtClean="0">
                <a:latin typeface="Palatino Linotype" pitchFamily="18" charset="0"/>
              </a:rPr>
              <a:t>autres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20000"/>
              <a:buFont typeface="Wingdings" pitchFamily="2" charset="2"/>
              <a:buChar char="Ø"/>
            </a:pPr>
            <a:r>
              <a:rPr lang="fr-CA" sz="3200" i="1" dirty="0" smtClean="0">
                <a:latin typeface="Palatino Linotype" pitchFamily="18" charset="0"/>
              </a:rPr>
              <a:t>entrons </a:t>
            </a:r>
            <a:r>
              <a:rPr lang="fr-CA" sz="3200" i="1" dirty="0">
                <a:latin typeface="Palatino Linotype" pitchFamily="18" charset="0"/>
              </a:rPr>
              <a:t>en relation </a:t>
            </a:r>
            <a:r>
              <a:rPr lang="fr-CA" sz="3200" dirty="0">
                <a:latin typeface="Palatino Linotype" pitchFamily="18" charset="0"/>
              </a:rPr>
              <a:t>avec les </a:t>
            </a:r>
            <a:r>
              <a:rPr lang="fr-CA" sz="3200" dirty="0" smtClean="0">
                <a:latin typeface="Palatino Linotype" pitchFamily="18" charset="0"/>
              </a:rPr>
              <a:t>autres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§"/>
            </a:pPr>
            <a:endParaRPr lang="fr-CA" sz="2800" dirty="0" smtClean="0">
              <a:latin typeface="Palatino Linotype" pitchFamily="18" charset="0"/>
            </a:endParaRPr>
          </a:p>
        </p:txBody>
      </p:sp>
      <p:sp>
        <p:nvSpPr>
          <p:cNvPr id="1213449" name="Rectangle 9"/>
          <p:cNvSpPr>
            <a:spLocks noChangeArrowheads="1"/>
          </p:cNvSpPr>
          <p:nvPr/>
        </p:nvSpPr>
        <p:spPr bwMode="auto">
          <a:xfrm>
            <a:off x="0" y="3581400"/>
            <a:ext cx="7319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3200" dirty="0" smtClean="0">
                <a:latin typeface="Palatino Linotype" pitchFamily="18" charset="0"/>
              </a:rPr>
              <a:t>Nous sommes des animaux sociaux…</a:t>
            </a:r>
            <a:endParaRPr lang="fr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13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3447" grpId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err="1" smtClean="0"/>
              <a:t>Pensée</a:t>
            </a:r>
            <a:r>
              <a:rPr lang="en-CA" dirty="0" smtClean="0"/>
              <a:t> </a:t>
            </a:r>
            <a:r>
              <a:rPr lang="en-CA" dirty="0" err="1" smtClean="0"/>
              <a:t>Sociale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704DF-EFEF-46C4-B1A5-6D4EB2F640C1}" type="slidenum">
              <a:rPr lang="fr-CA" smtClean="0"/>
              <a:pPr/>
              <a:t>124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1938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Pensée sociale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D075E-00E9-4768-BFAB-5C8C86869A47}" type="slidenum">
              <a:rPr lang="fr-CA"/>
              <a:pPr/>
              <a:t>125</a:t>
            </a:fld>
            <a:endParaRPr lang="fr-CA"/>
          </a:p>
        </p:txBody>
      </p:sp>
      <p:sp>
        <p:nvSpPr>
          <p:cNvPr id="1280005" name="Rectangle 5"/>
          <p:cNvSpPr>
            <a:spLocks noChangeArrowheads="1"/>
          </p:cNvSpPr>
          <p:nvPr/>
        </p:nvSpPr>
        <p:spPr bwMode="auto">
          <a:xfrm>
            <a:off x="685800" y="1828800"/>
            <a:ext cx="7500938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3200" dirty="0" smtClean="0">
                <a:latin typeface="Palatino Linotype" pitchFamily="18" charset="0"/>
              </a:rPr>
              <a:t>Nous analysons les raisons qui poussent les gens à agir comme ils le font</a:t>
            </a:r>
          </a:p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120000"/>
            </a:pPr>
            <a:endParaRPr lang="en-US" sz="3200" dirty="0" smtClean="0">
              <a:latin typeface="Palatino Linotype" pitchFamily="18" charset="0"/>
            </a:endParaRPr>
          </a:p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Exemples</a:t>
            </a:r>
            <a:r>
              <a:rPr lang="fr-CA" sz="3200" dirty="0" smtClean="0">
                <a:latin typeface="Palatino Linotype" pitchFamily="18" charset="0"/>
              </a:rPr>
              <a:t>: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8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05" grpId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991600" cy="14478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Théorie de l’attribution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3527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438400"/>
            <a:ext cx="5334000" cy="428307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fr-CA" sz="2800" dirty="0" smtClean="0">
                <a:latin typeface="Palatino Linotype" pitchFamily="18" charset="0"/>
              </a:rPr>
              <a:t>Tendance </a:t>
            </a:r>
            <a:r>
              <a:rPr lang="fr-CA" sz="2800" dirty="0">
                <a:latin typeface="Palatino Linotype" pitchFamily="18" charset="0"/>
              </a:rPr>
              <a:t>à donner des explications causales au comportement des autres, souvent en </a:t>
            </a:r>
            <a:r>
              <a:rPr lang="fr-CA" sz="2800" dirty="0" smtClean="0">
                <a:latin typeface="Palatino Linotype" pitchFamily="18" charset="0"/>
              </a:rPr>
              <a:t>l’attribuant:</a:t>
            </a:r>
          </a:p>
          <a:p>
            <a:pPr marL="0" indent="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soit </a:t>
            </a:r>
            <a:r>
              <a:rPr lang="fr-CA" sz="2800" dirty="0">
                <a:latin typeface="Palatino Linotype" pitchFamily="18" charset="0"/>
              </a:rPr>
              <a:t>à la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situation externe</a:t>
            </a:r>
            <a:endParaRPr lang="fr-CA" sz="28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soit </a:t>
            </a:r>
            <a:r>
              <a:rPr lang="fr-CA" sz="2800" dirty="0">
                <a:latin typeface="Palatino Linotype" pitchFamily="18" charset="0"/>
              </a:rPr>
              <a:t>aux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dispositions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internes </a:t>
            </a:r>
            <a:r>
              <a:rPr lang="fr-CA" sz="2800" dirty="0" smtClean="0">
                <a:latin typeface="Palatino Linotype" pitchFamily="18" charset="0"/>
              </a:rPr>
              <a:t>de </a:t>
            </a:r>
            <a:r>
              <a:rPr lang="fr-CA" sz="2800" dirty="0">
                <a:latin typeface="Palatino Linotype" pitchFamily="18" charset="0"/>
              </a:rPr>
              <a:t>la </a:t>
            </a:r>
            <a:r>
              <a:rPr lang="fr-CA" sz="2800" dirty="0" smtClean="0">
                <a:latin typeface="Palatino Linotype" pitchFamily="18" charset="0"/>
              </a:rPr>
              <a:t>personne</a:t>
            </a:r>
            <a:endParaRPr lang="fr-CA" sz="1800" dirty="0" smtClean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endParaRPr lang="fr-CA" sz="1800" dirty="0" smtClean="0">
              <a:latin typeface="Palatino Linotype" pitchFamily="18" charset="0"/>
            </a:endParaRPr>
          </a:p>
        </p:txBody>
      </p:sp>
      <p:pic>
        <p:nvPicPr>
          <p:cNvPr id="1352708" name="Picture 4" descr="HeiderFritzP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878688" y="2667000"/>
            <a:ext cx="2427111" cy="3048000"/>
          </a:xfrm>
          <a:noFill/>
          <a:ln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BFBC-6DAF-4322-95A4-84C553B432A6}" type="slidenum">
              <a:rPr lang="fr-CA"/>
              <a:pPr/>
              <a:t>126</a:t>
            </a:fld>
            <a:endParaRPr lang="fr-CA"/>
          </a:p>
        </p:txBody>
      </p:sp>
      <p:sp>
        <p:nvSpPr>
          <p:cNvPr id="1352709" name="Rectangle 5"/>
          <p:cNvSpPr>
            <a:spLocks noChangeArrowheads="1"/>
          </p:cNvSpPr>
          <p:nvPr/>
        </p:nvSpPr>
        <p:spPr bwMode="auto">
          <a:xfrm rot="5400000">
            <a:off x="7540625" y="4775200"/>
            <a:ext cx="17859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latin typeface="Times New Roman" pitchFamily="18" charset="0"/>
              </a:rPr>
              <a:t>http://www.stedwards.edu</a:t>
            </a:r>
          </a:p>
        </p:txBody>
      </p:sp>
      <p:sp>
        <p:nvSpPr>
          <p:cNvPr id="1352710" name="Rectangle 6"/>
          <p:cNvSpPr>
            <a:spLocks noChangeArrowheads="1"/>
          </p:cNvSpPr>
          <p:nvPr/>
        </p:nvSpPr>
        <p:spPr bwMode="auto">
          <a:xfrm>
            <a:off x="6019800" y="5805488"/>
            <a:ext cx="15589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>
                <a:latin typeface="Palatino Linotype" pitchFamily="18" charset="0"/>
              </a:rPr>
              <a:t>Fritz Heider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838199"/>
            <a:ext cx="8915400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Erreur </a:t>
            </a:r>
            <a:r>
              <a:rPr lang="fr-CA" sz="3600" dirty="0">
                <a:latin typeface="Palatino Linotype" pitchFamily="18" charset="0"/>
              </a:rPr>
              <a:t>fondamentale d’attribution</a:t>
            </a:r>
          </a:p>
        </p:txBody>
      </p:sp>
      <p:sp>
        <p:nvSpPr>
          <p:cNvPr id="12830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2133600"/>
            <a:ext cx="8915400" cy="4587874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En analysant les comportements </a:t>
            </a:r>
            <a:r>
              <a:rPr lang="fr-CA" sz="2800" b="1" u="sng" dirty="0" smtClean="0">
                <a:latin typeface="Palatino Linotype" pitchFamily="18" charset="0"/>
              </a:rPr>
              <a:t>des autres</a:t>
            </a:r>
            <a:r>
              <a:rPr lang="fr-CA" sz="2800" dirty="0" smtClean="0">
                <a:latin typeface="Palatino Linotype" pitchFamily="18" charset="0"/>
              </a:rPr>
              <a:t>, nous avons tendance à:</a:t>
            </a:r>
          </a:p>
          <a:p>
            <a:pPr marL="365760" lvl="1" indent="0">
              <a:buFont typeface="Wingdings" pitchFamily="2" charset="2"/>
              <a:buChar char="Ø"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Surestimer</a:t>
            </a: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l’impact des dispositions </a:t>
            </a:r>
            <a:r>
              <a:rPr lang="fr-CA" sz="2800" dirty="0" smtClean="0">
                <a:latin typeface="Palatino Linotype" pitchFamily="18" charset="0"/>
              </a:rPr>
              <a:t>personnelles</a:t>
            </a:r>
            <a:endParaRPr lang="fr-CA" sz="2000" i="1" dirty="0" smtClean="0">
              <a:latin typeface="Palatino Linotype" pitchFamily="18" charset="0"/>
            </a:endParaRPr>
          </a:p>
          <a:p>
            <a:pPr marL="365760" lvl="1" indent="0">
              <a:buNone/>
            </a:pPr>
            <a:r>
              <a:rPr lang="fr-CA" sz="2800" dirty="0" smtClean="0">
                <a:latin typeface="Palatino Linotype" pitchFamily="18" charset="0"/>
              </a:rPr>
              <a:t>ET </a:t>
            </a:r>
          </a:p>
          <a:p>
            <a:pPr marL="365760" lvl="1" indent="0">
              <a:buFont typeface="Wingdings" pitchFamily="2" charset="2"/>
              <a:buChar char="Ø"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Sous-estimer</a:t>
            </a: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l’impact de la situation </a:t>
            </a:r>
            <a:endParaRPr lang="fr-CA" sz="2800" dirty="0" smtClean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59C5D-4B49-4E63-BAF0-C12B697F67A0}" type="slidenum">
              <a:rPr lang="fr-CA"/>
              <a:pPr/>
              <a:t>127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450" y="1981200"/>
            <a:ext cx="8229600" cy="452596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ts val="3200"/>
              </a:lnSpc>
              <a:buFont typeface="Arial" charset="0"/>
              <a:buNone/>
            </a:pPr>
            <a:r>
              <a:rPr lang="en-US" sz="2800" dirty="0" smtClean="0"/>
              <a:t>Les gens de cultures _____________font </a:t>
            </a:r>
            <a:r>
              <a:rPr lang="en-US" sz="2800" dirty="0" err="1" smtClean="0"/>
              <a:t>moins</a:t>
            </a:r>
            <a:r>
              <a:rPr lang="en-US" sz="2800" dirty="0" smtClean="0"/>
              <a:t> </a:t>
            </a:r>
            <a:r>
              <a:rPr lang="en-US" sz="2800" dirty="0" err="1" smtClean="0"/>
              <a:t>cet</a:t>
            </a:r>
            <a:r>
              <a:rPr lang="en-US" sz="2800" dirty="0" smtClean="0"/>
              <a:t> </a:t>
            </a:r>
            <a:r>
              <a:rPr lang="en-US" sz="2800" dirty="0" err="1" smtClean="0"/>
              <a:t>erreur</a:t>
            </a:r>
            <a:r>
              <a:rPr lang="en-US" sz="2800" dirty="0" smtClean="0"/>
              <a:t> </a:t>
            </a:r>
            <a:r>
              <a:rPr lang="en-US" sz="2800" dirty="0" err="1" smtClean="0"/>
              <a:t>d’attribution</a:t>
            </a:r>
            <a:r>
              <a:rPr lang="en-US" sz="2800" dirty="0" smtClean="0"/>
              <a:t>…</a:t>
            </a:r>
          </a:p>
          <a:p>
            <a:pPr marL="914400" lvl="1" indent="-514350" eaLnBrk="1" hangingPunct="1">
              <a:lnSpc>
                <a:spcPts val="3200"/>
              </a:lnSpc>
              <a:buFont typeface="Calibri" pitchFamily="34" charset="0"/>
              <a:buAutoNum type="arabicPeriod"/>
            </a:pPr>
            <a:r>
              <a:rPr lang="en-US" sz="2800" dirty="0" smtClean="0"/>
              <a:t>Le </a:t>
            </a:r>
            <a:r>
              <a:rPr lang="en-US" sz="2800" dirty="0" err="1" smtClean="0"/>
              <a:t>comportement</a:t>
            </a:r>
            <a:r>
              <a:rPr lang="en-US" sz="2800" dirty="0" smtClean="0"/>
              <a:t> </a:t>
            </a:r>
            <a:r>
              <a:rPr lang="en-US" sz="2800" dirty="0" err="1" smtClean="0"/>
              <a:t>est</a:t>
            </a:r>
            <a:r>
              <a:rPr lang="en-US" sz="2800" dirty="0" smtClean="0"/>
              <a:t> </a:t>
            </a:r>
            <a:r>
              <a:rPr lang="en-US" sz="2800" dirty="0" err="1" smtClean="0"/>
              <a:t>attribué</a:t>
            </a:r>
            <a:r>
              <a:rPr lang="en-US" sz="2800" dirty="0" smtClean="0"/>
              <a:t> </a:t>
            </a:r>
            <a:r>
              <a:rPr lang="en-US" sz="2800" dirty="0" err="1" smtClean="0"/>
              <a:t>davantage</a:t>
            </a:r>
            <a:r>
              <a:rPr lang="en-US" sz="2800" dirty="0" smtClean="0"/>
              <a:t> à la </a:t>
            </a:r>
            <a:r>
              <a:rPr lang="en-US" sz="2800" b="1" dirty="0" smtClean="0">
                <a:solidFill>
                  <a:srgbClr val="C00000"/>
                </a:solidFill>
              </a:rPr>
              <a:t>situation</a:t>
            </a:r>
          </a:p>
          <a:p>
            <a:pPr marL="914400" lvl="1" indent="-514350" eaLnBrk="1" hangingPunct="1">
              <a:lnSpc>
                <a:spcPts val="3200"/>
              </a:lnSpc>
              <a:buFont typeface="Calibri" pitchFamily="34" charset="0"/>
              <a:buAutoNum type="arabicPeriod"/>
            </a:pPr>
            <a:r>
              <a:rPr lang="en-US" sz="2800" dirty="0" smtClean="0"/>
              <a:t>Le </a:t>
            </a:r>
            <a:r>
              <a:rPr lang="en-US" sz="2800" dirty="0" err="1" smtClean="0"/>
              <a:t>crédit</a:t>
            </a:r>
            <a:r>
              <a:rPr lang="en-US" sz="2800" dirty="0" smtClean="0"/>
              <a:t> pour les </a:t>
            </a:r>
            <a:r>
              <a:rPr lang="en-US" sz="2800" b="1" dirty="0" err="1" smtClean="0">
                <a:solidFill>
                  <a:srgbClr val="C00000"/>
                </a:solidFill>
              </a:rPr>
              <a:t>succès</a:t>
            </a:r>
            <a:r>
              <a:rPr lang="en-US" sz="2800" dirty="0" smtClean="0"/>
              <a:t> </a:t>
            </a:r>
            <a:r>
              <a:rPr lang="en-US" sz="2800" dirty="0" err="1" smtClean="0"/>
              <a:t>est</a:t>
            </a:r>
            <a:r>
              <a:rPr lang="en-US" sz="2800" dirty="0" smtClean="0"/>
              <a:t> </a:t>
            </a:r>
            <a:r>
              <a:rPr lang="en-US" sz="2800" dirty="0" err="1" smtClean="0"/>
              <a:t>donné</a:t>
            </a:r>
            <a:r>
              <a:rPr lang="en-US" sz="2800" dirty="0" smtClean="0"/>
              <a:t> </a:t>
            </a:r>
            <a:r>
              <a:rPr lang="en-US" sz="2800" dirty="0" err="1" smtClean="0"/>
              <a:t>davantage</a:t>
            </a:r>
            <a:r>
              <a:rPr lang="en-US" sz="2800" dirty="0" smtClean="0"/>
              <a:t> aux </a:t>
            </a:r>
            <a:r>
              <a:rPr lang="en-US" sz="2800" b="1" dirty="0" err="1" smtClean="0">
                <a:solidFill>
                  <a:srgbClr val="C00000"/>
                </a:solidFill>
              </a:rPr>
              <a:t>autres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pPr marL="914400" lvl="1" indent="-514350" eaLnBrk="1" hangingPunct="1">
              <a:lnSpc>
                <a:spcPts val="3200"/>
              </a:lnSpc>
              <a:buFont typeface="Calibri" pitchFamily="34" charset="0"/>
              <a:buAutoNum type="arabicPeriod"/>
            </a:pPr>
            <a:r>
              <a:rPr lang="en-US" sz="2800" dirty="0" err="1" smtClean="0"/>
              <a:t>Ils</a:t>
            </a:r>
            <a:r>
              <a:rPr lang="en-US" sz="2800" dirty="0" smtClean="0"/>
              <a:t> </a:t>
            </a:r>
            <a:r>
              <a:rPr lang="en-US" sz="2800" dirty="0" err="1" smtClean="0"/>
              <a:t>s’attribuent</a:t>
            </a:r>
            <a:r>
              <a:rPr lang="en-US" sz="2800" dirty="0" smtClean="0"/>
              <a:t> plus le </a:t>
            </a:r>
            <a:r>
              <a:rPr lang="en-US" sz="2800" dirty="0" err="1" smtClean="0"/>
              <a:t>blâme</a:t>
            </a:r>
            <a:r>
              <a:rPr lang="en-US" sz="2800" dirty="0" smtClean="0"/>
              <a:t> pour les </a:t>
            </a:r>
            <a:r>
              <a:rPr lang="en-US" sz="2800" dirty="0" err="1" smtClean="0"/>
              <a:t>échecs</a:t>
            </a:r>
            <a:endParaRPr lang="en-US" sz="2800" dirty="0" smtClean="0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585788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Pensée sociale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Différence culturelle</a:t>
            </a:r>
            <a:endParaRPr lang="fr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98474"/>
            <a:ext cx="7772400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Les </a:t>
            </a:r>
            <a:r>
              <a:rPr lang="fr-CA" sz="3600" dirty="0">
                <a:latin typeface="Palatino Linotype" pitchFamily="18" charset="0"/>
              </a:rPr>
              <a:t>effets de l’attribution</a:t>
            </a:r>
          </a:p>
        </p:txBody>
      </p:sp>
      <p:sp>
        <p:nvSpPr>
          <p:cNvPr id="128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41474"/>
            <a:ext cx="8839200" cy="1052513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90000"/>
              </a:lnSpc>
              <a:buFont typeface="Wingdings" pitchFamily="2" charset="2"/>
              <a:buNone/>
            </a:pPr>
            <a:r>
              <a:rPr lang="fr-CA" sz="2400" dirty="0">
                <a:latin typeface="Palatino Linotype" pitchFamily="18" charset="0"/>
              </a:rPr>
              <a:t>La façon dont nous expliquons le comportement d’une personne </a:t>
            </a:r>
            <a:r>
              <a:rPr lang="fr-CA" sz="24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 un effet sur la façon dont nous réagissons </a:t>
            </a:r>
            <a:r>
              <a:rPr lang="fr-CA" sz="2400" dirty="0">
                <a:latin typeface="Palatino Linotype" pitchFamily="18" charset="0"/>
              </a:rPr>
              <a:t>à son comportement. </a:t>
            </a:r>
          </a:p>
        </p:txBody>
      </p:sp>
      <p:pic>
        <p:nvPicPr>
          <p:cNvPr id="1284100" name="Picture 4" descr="figure-53-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28713" y="2693987"/>
            <a:ext cx="6858000" cy="4164013"/>
          </a:xfrm>
          <a:noFill/>
          <a:ln/>
        </p:spPr>
      </p:pic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54D74-C431-4D89-B674-57A37C0E6705}" type="slidenum">
              <a:rPr lang="fr-CA"/>
              <a:pPr/>
              <a:t>129</a:t>
            </a:fld>
            <a:endParaRPr lang="fr-CA"/>
          </a:p>
        </p:txBody>
      </p:sp>
      <p:sp>
        <p:nvSpPr>
          <p:cNvPr id="1284101" name="Text Box 5"/>
          <p:cNvSpPr txBox="1">
            <a:spLocks noChangeArrowheads="1"/>
          </p:cNvSpPr>
          <p:nvPr/>
        </p:nvSpPr>
        <p:spPr bwMode="auto">
          <a:xfrm>
            <a:off x="1128713" y="3856037"/>
            <a:ext cx="1919287" cy="2444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b="1" dirty="0">
                <a:solidFill>
                  <a:srgbClr val="000000"/>
                </a:solidFill>
              </a:rPr>
              <a:t>Comportement négatif</a:t>
            </a:r>
          </a:p>
        </p:txBody>
      </p:sp>
      <p:sp>
        <p:nvSpPr>
          <p:cNvPr id="1284102" name="Text Box 6"/>
          <p:cNvSpPr txBox="1">
            <a:spLocks noChangeArrowheads="1"/>
          </p:cNvSpPr>
          <p:nvPr/>
        </p:nvSpPr>
        <p:spPr bwMode="auto">
          <a:xfrm>
            <a:off x="3490913" y="2933700"/>
            <a:ext cx="1919287" cy="5334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b="1" dirty="0">
                <a:solidFill>
                  <a:srgbClr val="000000"/>
                </a:solidFill>
              </a:rPr>
              <a:t>Attribution à la situation</a:t>
            </a:r>
            <a:endParaRPr lang="fr-CA" sz="1000" dirty="0">
              <a:solidFill>
                <a:srgbClr val="000000"/>
              </a:solidFill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fr-CA" sz="1000" dirty="0">
                <a:solidFill>
                  <a:srgbClr val="000000"/>
                </a:solidFill>
              </a:rPr>
              <a:t>« Peut-être que le conducteur est malade. »</a:t>
            </a:r>
          </a:p>
        </p:txBody>
      </p:sp>
      <p:sp>
        <p:nvSpPr>
          <p:cNvPr id="1284103" name="Text Box 7"/>
          <p:cNvSpPr txBox="1">
            <a:spLocks noChangeArrowheads="1"/>
          </p:cNvSpPr>
          <p:nvPr/>
        </p:nvSpPr>
        <p:spPr bwMode="auto">
          <a:xfrm>
            <a:off x="3490913" y="5943600"/>
            <a:ext cx="1919287" cy="57943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b="1" dirty="0">
                <a:solidFill>
                  <a:srgbClr val="000000"/>
                </a:solidFill>
              </a:rPr>
              <a:t>Attribution aux dispositions de l’individu</a:t>
            </a:r>
            <a:endParaRPr lang="fr-CA" sz="1000" dirty="0">
              <a:solidFill>
                <a:srgbClr val="000000"/>
              </a:solidFill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fr-CA" sz="1000" dirty="0">
                <a:solidFill>
                  <a:srgbClr val="000000"/>
                </a:solidFill>
              </a:rPr>
              <a:t>« Ce conducteur est fou! »</a:t>
            </a:r>
          </a:p>
        </p:txBody>
      </p:sp>
      <p:sp>
        <p:nvSpPr>
          <p:cNvPr id="1284104" name="Text Box 8"/>
          <p:cNvSpPr txBox="1">
            <a:spLocks noChangeArrowheads="1"/>
          </p:cNvSpPr>
          <p:nvPr/>
        </p:nvSpPr>
        <p:spPr bwMode="auto">
          <a:xfrm>
            <a:off x="5867400" y="2743825"/>
            <a:ext cx="2119313" cy="7232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b="1" dirty="0">
                <a:solidFill>
                  <a:srgbClr val="000000"/>
                </a:solidFill>
              </a:rPr>
              <a:t>Réaction de tolérance</a:t>
            </a:r>
            <a:endParaRPr lang="fr-CA" sz="1000" dirty="0">
              <a:solidFill>
                <a:srgbClr val="000000"/>
              </a:solidFill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fr-CA" sz="1000" dirty="0">
                <a:solidFill>
                  <a:srgbClr val="000000"/>
                </a:solidFill>
              </a:rPr>
              <a:t>(agir avec prudence et éviter le conducteur</a:t>
            </a:r>
            <a:r>
              <a:rPr lang="fr-CA" sz="1000" dirty="0" smtClean="0">
                <a:solidFill>
                  <a:srgbClr val="000000"/>
                </a:solidFill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fr-CA" sz="1000" dirty="0">
              <a:solidFill>
                <a:srgbClr val="000000"/>
              </a:solidFill>
            </a:endParaRPr>
          </a:p>
        </p:txBody>
      </p:sp>
      <p:sp>
        <p:nvSpPr>
          <p:cNvPr id="1284105" name="Text Box 9"/>
          <p:cNvSpPr txBox="1">
            <a:spLocks noChangeArrowheads="1"/>
          </p:cNvSpPr>
          <p:nvPr/>
        </p:nvSpPr>
        <p:spPr bwMode="auto">
          <a:xfrm>
            <a:off x="6067425" y="5943600"/>
            <a:ext cx="1919288" cy="954107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000" b="1" dirty="0">
                <a:solidFill>
                  <a:srgbClr val="000000"/>
                </a:solidFill>
              </a:rPr>
              <a:t>Réaction défavorable</a:t>
            </a:r>
            <a:endParaRPr lang="fr-CA" sz="1000" dirty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fr-CA" sz="1000" dirty="0">
                <a:solidFill>
                  <a:srgbClr val="000000"/>
                </a:solidFill>
              </a:rPr>
              <a:t>(accélérer et dépasser l’autre conducteur en lui lançant un regard noir</a:t>
            </a:r>
            <a:r>
              <a:rPr lang="fr-CA" sz="1000" dirty="0" smtClean="0">
                <a:solidFill>
                  <a:srgbClr val="000000"/>
                </a:solidFill>
              </a:rPr>
              <a:t>)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fr-CA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0668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en-US" sz="3600" dirty="0" smtClean="0">
                <a:latin typeface="Palatino Linotype" pitchFamily="18" charset="0"/>
              </a:rPr>
              <a:t>Attitude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128512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904999"/>
            <a:ext cx="7772400" cy="144780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2800" dirty="0">
                <a:latin typeface="Palatino Linotype" pitchFamily="18" charset="0"/>
              </a:rPr>
              <a:t>Croyance et sentiment qui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prédispose</a:t>
            </a:r>
            <a:r>
              <a:rPr lang="fr-CA" sz="2800" dirty="0">
                <a:latin typeface="Palatino Linotype" pitchFamily="18" charset="0"/>
              </a:rPr>
              <a:t> une personne à réagir d’une façon particulière vis-à-vis des objets, des personnes ou des </a:t>
            </a:r>
            <a:r>
              <a:rPr lang="fr-CA" sz="2800" dirty="0" smtClean="0">
                <a:latin typeface="Palatino Linotype" pitchFamily="18" charset="0"/>
              </a:rPr>
              <a:t>événements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3C0B-DB3A-4DAB-9D7D-1F2C2367DF74}" type="slidenum">
              <a:rPr lang="fr-CA"/>
              <a:pPr/>
              <a:t>130</a:t>
            </a:fld>
            <a:endParaRPr lang="fr-CA"/>
          </a:p>
        </p:txBody>
      </p:sp>
      <p:sp>
        <p:nvSpPr>
          <p:cNvPr id="1285124" name="Rectangle 4"/>
          <p:cNvSpPr>
            <a:spLocks noChangeArrowheads="1"/>
          </p:cNvSpPr>
          <p:nvPr/>
        </p:nvSpPr>
        <p:spPr bwMode="auto">
          <a:xfrm>
            <a:off x="381000" y="3352799"/>
            <a:ext cx="8062913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Nos attitudes peuvent donc affecter nos actions </a:t>
            </a:r>
          </a:p>
          <a:p>
            <a:pPr lvl="1">
              <a:buFont typeface="Wingdings" pitchFamily="2" charset="2"/>
              <a:buChar char="Ø"/>
            </a:pPr>
            <a:r>
              <a:rPr lang="fr-CA" sz="2400" dirty="0" smtClean="0">
                <a:latin typeface="Palatino Linotype" pitchFamily="18" charset="0"/>
              </a:rPr>
              <a:t>Mais, ne les prédisent pas parfaitement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0668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en-US" sz="3600" dirty="0" smtClean="0">
                <a:latin typeface="Palatino Linotype" pitchFamily="18" charset="0"/>
              </a:rPr>
              <a:t>Attitude : persuasion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128512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095500"/>
            <a:ext cx="7772400" cy="685801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Comment nos attitudes se forment-elles?</a:t>
            </a:r>
            <a:endParaRPr lang="fr-CA" sz="3200" b="1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C3C0B-DB3A-4DAB-9D7D-1F2C2367DF74}" type="slidenum">
              <a:rPr lang="fr-CA"/>
              <a:pPr/>
              <a:t>131</a:t>
            </a:fld>
            <a:endParaRPr lang="fr-CA"/>
          </a:p>
        </p:txBody>
      </p:sp>
      <p:sp>
        <p:nvSpPr>
          <p:cNvPr id="1285124" name="Rectangle 4"/>
          <p:cNvSpPr>
            <a:spLocks noChangeArrowheads="1"/>
          </p:cNvSpPr>
          <p:nvPr/>
        </p:nvSpPr>
        <p:spPr bwMode="auto">
          <a:xfrm>
            <a:off x="381000" y="2819400"/>
            <a:ext cx="8062913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14350" indent="-51435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Voie </a:t>
            </a:r>
            <a:r>
              <a:rPr lang="fr-CA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centrale</a:t>
            </a:r>
            <a:r>
              <a:rPr lang="fr-CA" sz="2800" dirty="0" smtClean="0">
                <a:latin typeface="Palatino Linotype" pitchFamily="18" charset="0"/>
              </a:rPr>
              <a:t> de la persuasion</a:t>
            </a:r>
          </a:p>
          <a:p>
            <a:pPr marL="514350" indent="-51435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+mj-lt"/>
              <a:buAutoNum type="arabicPeriod"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Voie </a:t>
            </a:r>
            <a:r>
              <a:rPr lang="fr-CA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périphérique</a:t>
            </a:r>
            <a:r>
              <a:rPr lang="fr-CA" sz="2800" dirty="0" smtClean="0">
                <a:latin typeface="Palatino Linotype" pitchFamily="18" charset="0"/>
              </a:rPr>
              <a:t> de la persuasion</a:t>
            </a:r>
          </a:p>
          <a:p>
            <a:pPr marL="971550" lvl="1" indent="-51435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038" y="2505074"/>
            <a:ext cx="6935787" cy="3971925"/>
          </a:xfrm>
        </p:spPr>
        <p:txBody>
          <a:bodyPr rtlCol="0">
            <a:noAutofit/>
          </a:bodyPr>
          <a:lstStyle/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en-US" sz="2800" dirty="0" err="1" smtClean="0">
                <a:latin typeface="Palatino Linotype" pitchFamily="18" charset="0"/>
              </a:rPr>
              <a:t>Surtout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lorsque</a:t>
            </a:r>
            <a:r>
              <a:rPr lang="en-US" sz="2800" dirty="0" smtClean="0">
                <a:latin typeface="Palatino Linotype" pitchFamily="18" charset="0"/>
              </a:rPr>
              <a:t> :</a:t>
            </a: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800" dirty="0" smtClean="0">
                <a:latin typeface="Palatino Linotype" pitchFamily="18" charset="0"/>
              </a:rPr>
              <a:t>Les influences </a:t>
            </a:r>
            <a:r>
              <a:rPr lang="en-US" sz="2800" dirty="0" err="1" smtClean="0">
                <a:latin typeface="Palatino Linotype" pitchFamily="18" charset="0"/>
              </a:rPr>
              <a:t>externes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sont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minimes</a:t>
            </a:r>
            <a:endParaRPr lang="en-US" sz="2800" dirty="0" smtClean="0">
              <a:latin typeface="Palatino Linotype" pitchFamily="18" charset="0"/>
            </a:endParaRP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endParaRPr lang="en-US" sz="2800" dirty="0" smtClean="0">
              <a:latin typeface="Palatino Linotype" pitchFamily="18" charset="0"/>
              <a:cs typeface="Arial"/>
            </a:endParaRP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800" dirty="0" err="1" smtClean="0">
                <a:latin typeface="Palatino Linotype" pitchFamily="18" charset="0"/>
                <a:cs typeface="Arial"/>
              </a:rPr>
              <a:t>L’attitude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est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stable</a:t>
            </a: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endParaRPr lang="en-US" sz="2800" dirty="0" smtClean="0">
              <a:latin typeface="Palatino Linotype" pitchFamily="18" charset="0"/>
              <a:cs typeface="Arial"/>
            </a:endParaRP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800" dirty="0" err="1" smtClean="0">
                <a:latin typeface="Palatino Linotype" pitchFamily="18" charset="0"/>
                <a:cs typeface="Arial"/>
              </a:rPr>
              <a:t>L’attitude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est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relié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spécifiquement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au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comportement</a:t>
            </a:r>
            <a:endParaRPr lang="en-US" sz="2800" dirty="0" smtClean="0">
              <a:latin typeface="Palatino Linotype" pitchFamily="18" charset="0"/>
              <a:cs typeface="Arial"/>
            </a:endParaRP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endParaRPr lang="en-US" sz="2800" dirty="0" smtClean="0">
              <a:latin typeface="Palatino Linotype" pitchFamily="18" charset="0"/>
              <a:cs typeface="Arial"/>
            </a:endParaRPr>
          </a:p>
          <a:p>
            <a:pPr marL="627063" indent="-627063" eaLnBrk="1" fontAlgn="auto" hangingPunct="1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en-US" sz="2800" dirty="0" err="1" smtClean="0">
                <a:latin typeface="Palatino Linotype" pitchFamily="18" charset="0"/>
                <a:cs typeface="Arial"/>
              </a:rPr>
              <a:t>L’attitude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est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facilement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présent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 à </a:t>
            </a:r>
            <a:r>
              <a:rPr lang="en-US" sz="2800" dirty="0" err="1" smtClean="0">
                <a:latin typeface="Palatino Linotype" pitchFamily="18" charset="0"/>
                <a:cs typeface="Arial"/>
              </a:rPr>
              <a:t>l’esprit</a:t>
            </a:r>
            <a:r>
              <a:rPr lang="en-US" sz="2800" dirty="0" smtClean="0">
                <a:latin typeface="Palatino Linotype" pitchFamily="18" charset="0"/>
                <a:cs typeface="Arial"/>
              </a:rPr>
              <a:t>.  </a:t>
            </a: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08038" y="447675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Pensée sociale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Attitude</a:t>
            </a:r>
            <a:endParaRPr lang="en-CA" sz="3600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77800" y="1590675"/>
            <a:ext cx="8001000" cy="91440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r-C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Nos attitudes affectent nos actions</a:t>
            </a:r>
            <a:endParaRPr kumimoji="0" lang="fr-C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561975" y="457200"/>
            <a:ext cx="7772400" cy="12954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 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Attitude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13588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3375" y="1905000"/>
            <a:ext cx="8001000" cy="914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Nos actions affectent nos attitudes</a:t>
            </a:r>
            <a:endParaRPr lang="fr-CA" sz="3600" dirty="0" smtClean="0">
              <a:latin typeface="Palatino Linotype" pitchFamily="18" charset="0"/>
            </a:endParaRPr>
          </a:p>
        </p:txBody>
      </p:sp>
      <p:pic>
        <p:nvPicPr>
          <p:cNvPr id="1358852" name="Picture 4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44813" y="2667000"/>
            <a:ext cx="3100387" cy="3165475"/>
          </a:xfrm>
          <a:noFill/>
          <a:ln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EF62C-D6A7-48FB-BF07-FFAC69ECAEA6}" type="slidenum">
              <a:rPr lang="fr-CA"/>
              <a:pPr/>
              <a:t>133</a:t>
            </a:fld>
            <a:endParaRPr lang="fr-CA"/>
          </a:p>
        </p:txBody>
      </p:sp>
      <p:sp>
        <p:nvSpPr>
          <p:cNvPr id="1358853" name="Text Box 5"/>
          <p:cNvSpPr txBox="1">
            <a:spLocks noChangeArrowheads="1"/>
          </p:cNvSpPr>
          <p:nvPr/>
        </p:nvSpPr>
        <p:spPr bwMode="auto">
          <a:xfrm>
            <a:off x="217488" y="5972175"/>
            <a:ext cx="8926512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dirty="0">
                <a:latin typeface="Palatino Linotype" pitchFamily="18" charset="0"/>
              </a:rPr>
              <a:t>Actions menés dans un cadre coopératif nourrissent des sentiments d’estime mutuelle (croyances)</a:t>
            </a:r>
          </a:p>
        </p:txBody>
      </p:sp>
      <p:sp>
        <p:nvSpPr>
          <p:cNvPr id="1358854" name="Text Box 6"/>
          <p:cNvSpPr txBox="1">
            <a:spLocks noChangeArrowheads="1"/>
          </p:cNvSpPr>
          <p:nvPr/>
        </p:nvSpPr>
        <p:spPr bwMode="auto">
          <a:xfrm rot="5400000">
            <a:off x="4933156" y="4823619"/>
            <a:ext cx="1493838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Palatino Linotype" pitchFamily="18" charset="0"/>
              </a:rPr>
              <a:t>D. MacDonald/ PhotoEdit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839200" cy="19812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Pensée sociale </a:t>
            </a:r>
            <a:br>
              <a:rPr lang="fr-CA" sz="49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Attitude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Nos actions affectent nos attitudes (suite)</a:t>
            </a:r>
            <a:endParaRPr lang="fr-CA" sz="4000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1291269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3079750"/>
            <a:ext cx="8229600" cy="3276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Phénomène du « doigt dans l’engrenage »: </a:t>
            </a:r>
            <a:endParaRPr lang="fr-CA" sz="32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Si on dit oui à à </a:t>
            </a:r>
            <a:r>
              <a:rPr lang="fr-CA" sz="2800" dirty="0">
                <a:latin typeface="Palatino Linotype" pitchFamily="18" charset="0"/>
              </a:rPr>
              <a:t>une demande</a:t>
            </a:r>
            <a:r>
              <a:rPr lang="fr-CA" sz="2800" i="1" u="sng" dirty="0">
                <a:latin typeface="Palatino Linotype" pitchFamily="18" charset="0"/>
              </a:rPr>
              <a:t> </a:t>
            </a:r>
            <a:r>
              <a:rPr lang="fr-CA" sz="2800" b="1" u="sng" dirty="0" smtClean="0">
                <a:latin typeface="Palatino Linotype" pitchFamily="18" charset="0"/>
              </a:rPr>
              <a:t>mineure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endParaRPr lang="fr-CA" sz="2800" b="1" u="sng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On a tendance à dire oui par la suite à </a:t>
            </a:r>
            <a:r>
              <a:rPr lang="fr-CA" sz="2800" dirty="0">
                <a:latin typeface="Palatino Linotype" pitchFamily="18" charset="0"/>
              </a:rPr>
              <a:t>une </a:t>
            </a:r>
            <a:r>
              <a:rPr lang="fr-CA" sz="2800" dirty="0" smtClean="0">
                <a:latin typeface="Palatino Linotype" pitchFamily="18" charset="0"/>
              </a:rPr>
              <a:t>demande </a:t>
            </a:r>
            <a:r>
              <a:rPr lang="fr-CA" sz="2800" b="1" u="sng" dirty="0" smtClean="0">
                <a:latin typeface="Palatino Linotype" pitchFamily="18" charset="0"/>
              </a:rPr>
              <a:t>plus importante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DEC5B-6C1F-4514-8485-5F7223453E04}" type="slidenum">
              <a:rPr lang="fr-CA"/>
              <a:pPr/>
              <a:t>134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50838" y="609600"/>
            <a:ext cx="8259762" cy="17526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Pensée sociale 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Attitude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Nos actions affectent nos attitudes</a:t>
            </a:r>
            <a:endParaRPr lang="fr-CA" sz="3600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129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838" y="2743200"/>
            <a:ext cx="8305800" cy="1563688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90000"/>
              </a:lnSpc>
              <a:buNone/>
            </a:pPr>
            <a:r>
              <a:rPr lang="fr-CA" sz="3200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Jouer un rôle affecte les attitudes</a:t>
            </a:r>
          </a:p>
          <a:p>
            <a:pPr marL="457200" indent="-457200">
              <a:lnSpc>
                <a:spcPct val="90000"/>
              </a:lnSpc>
              <a:buNone/>
            </a:pPr>
            <a:r>
              <a:rPr lang="fr-CA" sz="2400" b="1" dirty="0" smtClean="0">
                <a:latin typeface="Palatino Linotype" pitchFamily="18" charset="0"/>
              </a:rPr>
              <a:t>Prison de </a:t>
            </a:r>
            <a:r>
              <a:rPr lang="fr-CA" sz="2400" b="1" dirty="0" err="1" smtClean="0">
                <a:latin typeface="Palatino Linotype" pitchFamily="18" charset="0"/>
              </a:rPr>
              <a:t>Stanford</a:t>
            </a:r>
            <a:r>
              <a:rPr lang="fr-CA" sz="2400" b="1" dirty="0" smtClean="0">
                <a:latin typeface="Palatino Linotype" pitchFamily="18" charset="0"/>
              </a:rPr>
              <a:t> </a:t>
            </a:r>
            <a:r>
              <a:rPr lang="fr-CA" sz="2400" dirty="0" smtClean="0">
                <a:latin typeface="Palatino Linotype" pitchFamily="18" charset="0"/>
              </a:rPr>
              <a:t>(</a:t>
            </a:r>
            <a:r>
              <a:rPr lang="fr-CA" sz="2400" dirty="0" err="1" smtClean="0">
                <a:latin typeface="Palatino Linotype" pitchFamily="18" charset="0"/>
              </a:rPr>
              <a:t>Zimbardo</a:t>
            </a:r>
            <a:r>
              <a:rPr lang="fr-CA" sz="2400" dirty="0" smtClean="0">
                <a:latin typeface="Palatino Linotype" pitchFamily="18" charset="0"/>
              </a:rPr>
              <a:t>,1972</a:t>
            </a:r>
            <a:r>
              <a:rPr lang="fr-CA" sz="2400" dirty="0">
                <a:latin typeface="Palatino Linotype" pitchFamily="18" charset="0"/>
              </a:rPr>
              <a:t>) </a:t>
            </a:r>
            <a:endParaRPr lang="fr-CA" sz="2400" dirty="0" smtClean="0">
              <a:latin typeface="Palatino Linotype" pitchFamily="18" charset="0"/>
            </a:endParaRPr>
          </a:p>
          <a:p>
            <a:pPr marL="822960" lvl="1" indent="-457200">
              <a:lnSpc>
                <a:spcPct val="90000"/>
              </a:lnSpc>
              <a:buFont typeface="Wingdings" pitchFamily="2" charset="2"/>
              <a:buChar char="Ø"/>
            </a:pPr>
            <a:r>
              <a:rPr lang="fr-CA" sz="2200" dirty="0" smtClean="0">
                <a:latin typeface="Palatino Linotype" pitchFamily="18" charset="0"/>
              </a:rPr>
              <a:t>Gardiens </a:t>
            </a:r>
            <a:r>
              <a:rPr lang="fr-CA" sz="2200" dirty="0">
                <a:latin typeface="Palatino Linotype" pitchFamily="18" charset="0"/>
              </a:rPr>
              <a:t>et prisonniers ont développé des attitudes en lien avec leurs rôles.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475D4-5E14-483B-966C-023E9FC898AD}" type="slidenum">
              <a:rPr lang="fr-CA"/>
              <a:pPr/>
              <a:t>135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47725"/>
            <a:ext cx="8443913" cy="1590676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Pensée sociale </a:t>
            </a:r>
            <a:br>
              <a:rPr lang="fr-CA" sz="49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Attitude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Nos actions affectent nos attitudes</a:t>
            </a:r>
            <a:endParaRPr lang="en-US" sz="3600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129331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2895600"/>
            <a:ext cx="8672513" cy="3825875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fr-CA" sz="3200" dirty="0" smtClean="0">
                <a:solidFill>
                  <a:srgbClr val="FF0000"/>
                </a:solidFill>
                <a:latin typeface="Palatino Linotype" pitchFamily="18" charset="0"/>
              </a:rPr>
              <a:t>Explication possible</a:t>
            </a:r>
            <a:endParaRPr lang="fr-CA" sz="32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fr-CA" sz="32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La discordance cognitive :</a:t>
            </a:r>
          </a:p>
          <a:p>
            <a:pPr marL="514350" indent="-514350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Lorsque </a:t>
            </a:r>
            <a:r>
              <a:rPr lang="fr-CA" sz="2800" dirty="0">
                <a:latin typeface="Palatino Linotype" pitchFamily="18" charset="0"/>
              </a:rPr>
              <a:t>nos actions et nos attitudes sont en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opposition</a:t>
            </a:r>
            <a:r>
              <a:rPr lang="fr-CA" sz="2800" dirty="0">
                <a:latin typeface="Palatino Linotype" pitchFamily="18" charset="0"/>
              </a:rPr>
              <a:t>, nous ressentons de la </a:t>
            </a:r>
            <a:r>
              <a:rPr lang="fr-CA" sz="2800" dirty="0" smtClean="0">
                <a:latin typeface="Palatino Linotype" pitchFamily="18" charset="0"/>
              </a:rPr>
              <a:t>tension</a:t>
            </a:r>
          </a:p>
          <a:p>
            <a:pPr marL="514350" indent="-514350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Pour soulager cette tension, nous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modifions nos attitudes </a:t>
            </a:r>
            <a:r>
              <a:rPr lang="fr-CA" sz="2800" dirty="0" smtClean="0">
                <a:latin typeface="Palatino Linotype" pitchFamily="18" charset="0"/>
              </a:rPr>
              <a:t>pour qu’ils soient en accord avec nos actions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Char char="§"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CFDB2-6BCC-44E7-9EA8-6A3922635D4C}" type="slidenum">
              <a:rPr lang="fr-CA"/>
              <a:pPr/>
              <a:t>136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Influence </a:t>
            </a:r>
            <a:r>
              <a:rPr lang="en-CA" dirty="0" err="1" smtClean="0"/>
              <a:t>sociale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137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60400" y="533400"/>
            <a:ext cx="7772400" cy="728663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Influence sociale</a:t>
            </a:r>
          </a:p>
        </p:txBody>
      </p:sp>
      <p:sp>
        <p:nvSpPr>
          <p:cNvPr id="129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568451"/>
            <a:ext cx="8991600" cy="5153024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en-CA" sz="36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L’influence</a:t>
            </a:r>
            <a:r>
              <a:rPr lang="en-CA" sz="36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6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sociale</a:t>
            </a:r>
            <a:r>
              <a:rPr lang="en-CA" sz="36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6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600" dirty="0" smtClean="0">
                <a:latin typeface="Palatino Linotype" pitchFamily="18" charset="0"/>
              </a:rPr>
              <a:t>:</a:t>
            </a:r>
            <a:r>
              <a:rPr lang="fr-CA" sz="3600" dirty="0" smtClean="0">
                <a:latin typeface="Palatino Linotype" pitchFamily="18" charset="0"/>
              </a:rPr>
              <a:t> </a:t>
            </a:r>
          </a:p>
          <a:p>
            <a:pPr marL="457200" indent="-457200">
              <a:buNone/>
            </a:pPr>
            <a:r>
              <a:rPr lang="fr-CA" sz="3600" dirty="0" smtClean="0">
                <a:latin typeface="Palatino Linotype" pitchFamily="18" charset="0"/>
              </a:rPr>
              <a:t>Contribution principale de la psychologie sociale</a:t>
            </a:r>
          </a:p>
          <a:p>
            <a:pPr marL="1097280" lvl="2" indent="-457200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Conformisme</a:t>
            </a:r>
          </a:p>
          <a:p>
            <a:pPr marL="1097280" lvl="2" indent="-457200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Soumission</a:t>
            </a:r>
          </a:p>
          <a:p>
            <a:pPr marL="1097280" lvl="2" indent="-457200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Comportement de groupe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8D7D-84D3-46F0-AC28-E95DE7346C9A}" type="slidenum">
              <a:rPr lang="fr-CA"/>
              <a:pPr/>
              <a:t>138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09600"/>
            <a:ext cx="7772400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Conformisme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298435" name="Rectangle 3"/>
          <p:cNvSpPr>
            <a:spLocks noGrp="1" noChangeArrowheads="1"/>
          </p:cNvSpPr>
          <p:nvPr>
            <p:ph idx="1"/>
          </p:nvPr>
        </p:nvSpPr>
        <p:spPr>
          <a:xfrm>
            <a:off x="671513" y="1981200"/>
            <a:ext cx="7772400" cy="411480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200" dirty="0">
                <a:latin typeface="Palatino Linotype" pitchFamily="18" charset="0"/>
              </a:rPr>
              <a:t>Le comportement est contagieux: </a:t>
            </a:r>
            <a:endParaRPr lang="fr-CA" sz="3200" dirty="0" smtClean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</a:pPr>
            <a:r>
              <a:rPr lang="fr-CA" sz="3200" dirty="0" err="1" smtClean="0">
                <a:latin typeface="Palatino Linotype" pitchFamily="18" charset="0"/>
              </a:rPr>
              <a:t>Baillement</a:t>
            </a:r>
            <a:r>
              <a:rPr lang="fr-CA" sz="3200" dirty="0" smtClean="0">
                <a:latin typeface="Palatino Linotype" pitchFamily="18" charset="0"/>
              </a:rPr>
              <a:t>, rire, toux</a:t>
            </a:r>
          </a:p>
          <a:p>
            <a:pPr marL="0" indent="0" algn="ctr">
              <a:buFont typeface="Wingdings" pitchFamily="2" charset="2"/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Malheureusement, certains comportements négatifs sont imités… 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3BACC-ED95-4286-ACFB-7C2249093664}" type="slidenum">
              <a:rPr lang="fr-CA"/>
              <a:pPr/>
              <a:t>139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1"/>
            <a:ext cx="7772400" cy="10668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Conformisme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29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301875"/>
            <a:ext cx="7772400" cy="441960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Conformisme</a:t>
            </a:r>
            <a:r>
              <a:rPr lang="fr-CA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 </a:t>
            </a: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3200" dirty="0" smtClean="0">
                <a:latin typeface="Palatino Linotype" pitchFamily="18" charset="0"/>
              </a:rPr>
              <a:t>ajustement </a:t>
            </a:r>
            <a:r>
              <a:rPr lang="fr-CA" sz="3200" dirty="0">
                <a:latin typeface="Palatino Linotype" pitchFamily="18" charset="0"/>
              </a:rPr>
              <a:t>de la pensée ou comportement pour coïncider avec une norme de </a:t>
            </a:r>
            <a:r>
              <a:rPr lang="fr-CA" sz="3200" dirty="0" smtClean="0">
                <a:latin typeface="Palatino Linotype" pitchFamily="18" charset="0"/>
              </a:rPr>
              <a:t>groupe</a:t>
            </a:r>
          </a:p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640080" lvl="2" indent="0">
              <a:buFont typeface="Wingdings" pitchFamily="2" charset="2"/>
              <a:buNone/>
            </a:pPr>
            <a:r>
              <a:rPr lang="fr-CA" sz="30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L’effet de caméléon</a:t>
            </a:r>
            <a:r>
              <a:rPr lang="fr-CA" sz="30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  </a:t>
            </a:r>
            <a:r>
              <a:rPr lang="fr-CA" sz="3000" dirty="0" smtClean="0">
                <a:latin typeface="Palatino Linotype" pitchFamily="18" charset="0"/>
              </a:rPr>
              <a:t>Imiter inconsciemment les expressions, postures ou voix des autres</a:t>
            </a:r>
          </a:p>
          <a:p>
            <a:pPr marL="365760" lvl="1" indent="0">
              <a:buFont typeface="Wingdings" pitchFamily="2" charset="2"/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BCD17-52A5-45E4-B786-BE9AB7E5777D}" type="slidenum">
              <a:rPr lang="fr-CA"/>
              <a:pPr/>
              <a:t>140</a:t>
            </a:fld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85800"/>
            <a:ext cx="8915400" cy="13716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Pression </a:t>
            </a:r>
            <a:r>
              <a:rPr lang="fr-CA" sz="4400" dirty="0">
                <a:latin typeface="Palatino Linotype" pitchFamily="18" charset="0"/>
              </a:rPr>
              <a:t>de groupe et conformisme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6AB4E-ADA1-4080-A993-B667271AB604}" type="slidenum">
              <a:rPr lang="fr-CA"/>
              <a:pPr/>
              <a:t>141</a:t>
            </a:fld>
            <a:endParaRPr lang="fr-CA"/>
          </a:p>
        </p:txBody>
      </p:sp>
      <p:sp>
        <p:nvSpPr>
          <p:cNvPr id="1300484" name="Rectangle 4"/>
          <p:cNvSpPr>
            <a:spLocks noChangeArrowheads="1"/>
          </p:cNvSpPr>
          <p:nvPr/>
        </p:nvSpPr>
        <p:spPr bwMode="auto">
          <a:xfrm>
            <a:off x="228600" y="2503928"/>
            <a:ext cx="8686800" cy="2296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fr-CA" sz="3200" dirty="0">
                <a:latin typeface="Palatino Linotype" pitchFamily="18" charset="0"/>
              </a:rPr>
              <a:t>La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suggestibilité</a:t>
            </a:r>
            <a:r>
              <a:rPr lang="fr-CA" sz="3200" dirty="0">
                <a:latin typeface="Palatino Linotype" pitchFamily="18" charset="0"/>
              </a:rPr>
              <a:t> est une forme subtile de conformisme. </a:t>
            </a:r>
            <a:r>
              <a:rPr lang="fr-CA" sz="3200" dirty="0" smtClean="0">
                <a:latin typeface="Palatino Linotype" pitchFamily="18" charset="0"/>
              </a:rPr>
              <a:t>« Nous </a:t>
            </a:r>
            <a:r>
              <a:rPr lang="fr-CA" sz="3200" dirty="0">
                <a:latin typeface="Palatino Linotype" pitchFamily="18" charset="0"/>
              </a:rPr>
              <a:t>ajustons notre comportement ou notre pensée vers une norme quelconque de </a:t>
            </a:r>
            <a:r>
              <a:rPr lang="fr-CA" sz="3200" dirty="0" smtClean="0">
                <a:latin typeface="Palatino Linotype" pitchFamily="18" charset="0"/>
              </a:rPr>
              <a:t>groupe »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1300485" name="Text Box 5"/>
          <p:cNvSpPr txBox="1">
            <a:spLocks noChangeArrowheads="1"/>
          </p:cNvSpPr>
          <p:nvPr/>
        </p:nvSpPr>
        <p:spPr bwMode="auto">
          <a:xfrm>
            <a:off x="471488" y="5379169"/>
            <a:ext cx="8215312" cy="58477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3200" dirty="0" err="1" smtClean="0">
                <a:solidFill>
                  <a:srgbClr val="000000"/>
                </a:solidFill>
                <a:latin typeface="Palatino Linotype" pitchFamily="18" charset="0"/>
              </a:rPr>
              <a:t>Experience</a:t>
            </a:r>
            <a:r>
              <a:rPr lang="fr-CA" sz="3200" dirty="0" smtClean="0">
                <a:solidFill>
                  <a:srgbClr val="000000"/>
                </a:solidFill>
                <a:latin typeface="Palatino Linotype" pitchFamily="18" charset="0"/>
              </a:rPr>
              <a:t> de </a:t>
            </a: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Asch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507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762000"/>
            <a:ext cx="8991600" cy="1371600"/>
          </a:xfrm>
        </p:spPr>
        <p:txBody>
          <a:bodyPr>
            <a:noAutofit/>
          </a:bodyPr>
          <a:lstStyle/>
          <a:p>
            <a:r>
              <a:rPr lang="fr-CA" sz="4400" dirty="0" err="1" smtClean="0">
                <a:latin typeface="Palatino Linotype" pitchFamily="18" charset="0"/>
              </a:rPr>
              <a:t>Inlfuence</a:t>
            </a:r>
            <a:r>
              <a:rPr lang="fr-CA" sz="4400" dirty="0" smtClean="0">
                <a:latin typeface="Palatino Linotype" pitchFamily="18" charset="0"/>
              </a:rPr>
              <a:t>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Pression </a:t>
            </a:r>
            <a:r>
              <a:rPr lang="fr-CA" sz="3600" dirty="0">
                <a:latin typeface="Palatino Linotype" pitchFamily="18" charset="0"/>
              </a:rPr>
              <a:t>de groupe et conformisme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1301508" name="Rectangle 4"/>
          <p:cNvSpPr>
            <a:spLocks noGrp="1" noChangeArrowheads="1"/>
          </p:cNvSpPr>
          <p:nvPr>
            <p:ph idx="1"/>
          </p:nvPr>
        </p:nvSpPr>
        <p:spPr>
          <a:xfrm>
            <a:off x="569913" y="2438400"/>
            <a:ext cx="7772400" cy="1066800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buFont typeface="Wingdings" pitchFamily="2" charset="2"/>
              <a:buNone/>
            </a:pPr>
            <a:r>
              <a:rPr lang="fr-CA" sz="2800" dirty="0">
                <a:latin typeface="Palatino Linotype" pitchFamily="18" charset="0"/>
              </a:rPr>
              <a:t>Influence résultant de la volonté d’accepter les opinions des autres à propos de la réalité.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0B246-CDDD-4FA0-B62C-F9283F1ECD7E}" type="slidenum">
              <a:rPr lang="fr-CA"/>
              <a:pPr/>
              <a:t>142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991600" cy="1447800"/>
          </a:xfrm>
        </p:spPr>
        <p:txBody>
          <a:bodyPr>
            <a:noAutofit/>
          </a:bodyPr>
          <a:lstStyle/>
          <a:p>
            <a:r>
              <a:rPr lang="fr-CA" sz="4200" dirty="0" smtClean="0">
                <a:latin typeface="Palatino Linotype" pitchFamily="18" charset="0"/>
              </a:rPr>
              <a:t>Influence sociale</a:t>
            </a:r>
            <a:br>
              <a:rPr lang="fr-CA" sz="4200" dirty="0" smtClean="0">
                <a:latin typeface="Palatino Linotype" pitchFamily="18" charset="0"/>
              </a:rPr>
            </a:br>
            <a:r>
              <a:rPr lang="fr-CA" sz="4200" dirty="0" smtClean="0">
                <a:latin typeface="Palatino Linotype" pitchFamily="18" charset="0"/>
              </a:rPr>
              <a:t>Conditions </a:t>
            </a:r>
            <a:r>
              <a:rPr lang="fr-CA" sz="4200" dirty="0">
                <a:latin typeface="Palatino Linotype" pitchFamily="18" charset="0"/>
              </a:rPr>
              <a:t>renforçant le conformisme</a:t>
            </a:r>
          </a:p>
        </p:txBody>
      </p:sp>
      <p:sp>
        <p:nvSpPr>
          <p:cNvPr id="130253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438400"/>
            <a:ext cx="8610600" cy="4283074"/>
          </a:xfrm>
        </p:spPr>
        <p:txBody>
          <a:bodyPr>
            <a:normAutofit lnSpcReduction="10000"/>
          </a:bodyPr>
          <a:lstStyle/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 smtClean="0">
                <a:latin typeface="Palatino Linotype" pitchFamily="18" charset="0"/>
              </a:rPr>
              <a:t>On </a:t>
            </a:r>
            <a:r>
              <a:rPr lang="fr-CA" sz="3500" dirty="0">
                <a:latin typeface="Palatino Linotype" pitchFamily="18" charset="0"/>
              </a:rPr>
              <a:t>se sent mal à l’aise ou </a:t>
            </a:r>
            <a:r>
              <a:rPr lang="fr-CA" sz="3500" dirty="0" smtClean="0">
                <a:latin typeface="Palatino Linotype" pitchFamily="18" charset="0"/>
              </a:rPr>
              <a:t>incompétent</a:t>
            </a:r>
            <a:endParaRPr lang="fr-CA" sz="3500" dirty="0">
              <a:latin typeface="Palatino Linotype" pitchFamily="18" charset="0"/>
            </a:endParaRPr>
          </a:p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>
                <a:latin typeface="Palatino Linotype" pitchFamily="18" charset="0"/>
              </a:rPr>
              <a:t>Le groupe </a:t>
            </a:r>
            <a:r>
              <a:rPr lang="fr-CA" sz="3500" dirty="0" smtClean="0">
                <a:latin typeface="Palatino Linotype" pitchFamily="18" charset="0"/>
              </a:rPr>
              <a:t>de </a:t>
            </a:r>
            <a:r>
              <a:rPr lang="fr-CA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taille moyenne </a:t>
            </a:r>
            <a:endParaRPr lang="fr-CA" sz="3500" dirty="0">
              <a:latin typeface="Palatino Linotype" pitchFamily="18" charset="0"/>
            </a:endParaRPr>
          </a:p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>
                <a:latin typeface="Palatino Linotype" pitchFamily="18" charset="0"/>
              </a:rPr>
              <a:t>Le groupe est </a:t>
            </a:r>
            <a:r>
              <a:rPr lang="fr-CA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unanime</a:t>
            </a:r>
            <a:endParaRPr lang="fr-CA" sz="3500" b="1" dirty="0">
              <a:latin typeface="Palatino Linotype" pitchFamily="18" charset="0"/>
            </a:endParaRPr>
          </a:p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>
                <a:latin typeface="Palatino Linotype" pitchFamily="18" charset="0"/>
              </a:rPr>
              <a:t>Nous </a:t>
            </a:r>
            <a:r>
              <a:rPr lang="fr-CA" sz="3500" b="1" u="sng" dirty="0">
                <a:solidFill>
                  <a:schemeClr val="accent1"/>
                </a:solidFill>
                <a:latin typeface="Palatino Linotype" pitchFamily="18" charset="0"/>
              </a:rPr>
              <a:t>admirons</a:t>
            </a:r>
            <a:r>
              <a:rPr lang="fr-CA" sz="3500" dirty="0">
                <a:latin typeface="Palatino Linotype" pitchFamily="18" charset="0"/>
              </a:rPr>
              <a:t> le statut du </a:t>
            </a:r>
            <a:r>
              <a:rPr lang="fr-CA" sz="3500" dirty="0" smtClean="0">
                <a:latin typeface="Palatino Linotype" pitchFamily="18" charset="0"/>
              </a:rPr>
              <a:t>groupe</a:t>
            </a:r>
            <a:endParaRPr lang="fr-CA" sz="3500" dirty="0">
              <a:latin typeface="Palatino Linotype" pitchFamily="18" charset="0"/>
            </a:endParaRPr>
          </a:p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 smtClean="0">
                <a:latin typeface="Palatino Linotype" pitchFamily="18" charset="0"/>
              </a:rPr>
              <a:t>Le </a:t>
            </a:r>
            <a:r>
              <a:rPr lang="fr-CA" sz="3500" dirty="0">
                <a:latin typeface="Palatino Linotype" pitchFamily="18" charset="0"/>
              </a:rPr>
              <a:t>groupe </a:t>
            </a:r>
            <a:r>
              <a:rPr lang="fr-CA" sz="3500" b="1" u="sng" dirty="0">
                <a:solidFill>
                  <a:schemeClr val="accent1"/>
                </a:solidFill>
                <a:latin typeface="Palatino Linotype" pitchFamily="18" charset="0"/>
              </a:rPr>
              <a:t>observe</a:t>
            </a:r>
            <a:r>
              <a:rPr lang="fr-CA" sz="3500" dirty="0">
                <a:latin typeface="Palatino Linotype" pitchFamily="18" charset="0"/>
              </a:rPr>
              <a:t> notre </a:t>
            </a:r>
            <a:r>
              <a:rPr lang="fr-CA" sz="3500" dirty="0" smtClean="0">
                <a:latin typeface="Palatino Linotype" pitchFamily="18" charset="0"/>
              </a:rPr>
              <a:t>comportement</a:t>
            </a:r>
            <a:endParaRPr lang="fr-CA" sz="3500" dirty="0">
              <a:latin typeface="Palatino Linotype" pitchFamily="18" charset="0"/>
            </a:endParaRPr>
          </a:p>
          <a:p>
            <a:pPr marL="609600" indent="-609600">
              <a:buClr>
                <a:schemeClr val="accent1">
                  <a:lumMod val="75000"/>
                </a:schemeClr>
              </a:buClr>
              <a:buFont typeface="Wingdings" pitchFamily="2" charset="2"/>
              <a:buAutoNum type="arabicPeriod"/>
            </a:pPr>
            <a:r>
              <a:rPr lang="fr-CA" sz="3500" dirty="0">
                <a:latin typeface="Palatino Linotype" pitchFamily="18" charset="0"/>
              </a:rPr>
              <a:t>Notre </a:t>
            </a:r>
            <a:r>
              <a:rPr lang="fr-CA" sz="3500" b="1" u="sng" dirty="0" smtClean="0">
                <a:solidFill>
                  <a:schemeClr val="accent1"/>
                </a:solidFill>
                <a:latin typeface="Palatino Linotype" pitchFamily="18" charset="0"/>
              </a:rPr>
              <a:t>culture</a:t>
            </a:r>
          </a:p>
          <a:p>
            <a:pPr marL="609600" indent="-609600">
              <a:buFont typeface="Wingdings" pitchFamily="2" charset="2"/>
              <a:buAutoNum type="arabicPeriod"/>
            </a:pPr>
            <a:endParaRPr lang="fr-CA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9600" indent="-609600">
              <a:buFont typeface="Wingdings" pitchFamily="2" charset="2"/>
              <a:buAutoNum type="arabicPeriod"/>
            </a:pPr>
            <a:endParaRPr lang="fr-CA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609600" indent="-609600">
              <a:buNone/>
            </a:pPr>
            <a:endParaRPr lang="fr-CA" sz="26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0EBFF-C9CC-40D3-A4B5-E179D9E54DCD}" type="slidenum">
              <a:rPr lang="fr-CA"/>
              <a:pPr/>
              <a:t>143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1181100"/>
            <a:ext cx="9143999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Conformisme: Explications possibles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303555" name="Rectangle 3"/>
          <p:cNvSpPr>
            <a:spLocks noGrp="1" noChangeArrowheads="1"/>
          </p:cNvSpPr>
          <p:nvPr>
            <p:ph idx="1"/>
          </p:nvPr>
        </p:nvSpPr>
        <p:spPr>
          <a:xfrm>
            <a:off x="146783" y="4419600"/>
            <a:ext cx="8692417" cy="2149474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Désir </a:t>
            </a:r>
            <a:r>
              <a:rPr lang="fr-CA" sz="3200" dirty="0">
                <a:latin typeface="Palatino Linotype" pitchFamily="18" charset="0"/>
              </a:rPr>
              <a:t>d’éviter le rejet ou de recevoir l’approbation </a:t>
            </a:r>
            <a:r>
              <a:rPr lang="fr-CA" sz="3200" dirty="0" smtClean="0">
                <a:latin typeface="Palatino Linotype" pitchFamily="18" charset="0"/>
              </a:rPr>
              <a:t>sociale</a:t>
            </a: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Sensibles aux normes sociales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CA74C-A362-434C-9C76-E4438A6FB1D7}" type="slidenum">
              <a:rPr lang="fr-CA"/>
              <a:pPr/>
              <a:t>144</a:t>
            </a:fld>
            <a:endParaRPr lang="fr-CA"/>
          </a:p>
        </p:txBody>
      </p:sp>
      <p:sp>
        <p:nvSpPr>
          <p:cNvPr id="1303556" name="Rectangle 4"/>
          <p:cNvSpPr>
            <a:spLocks noChangeArrowheads="1"/>
          </p:cNvSpPr>
          <p:nvPr/>
        </p:nvSpPr>
        <p:spPr bwMode="auto">
          <a:xfrm>
            <a:off x="304800" y="5181599"/>
            <a:ext cx="8139113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endParaRPr lang="fr-CA" sz="26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6783" y="2667000"/>
            <a:ext cx="8692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Influence sociale normative: </a:t>
            </a:r>
          </a:p>
          <a:p>
            <a:r>
              <a:rPr lang="en-CA" sz="3200" dirty="0" smtClean="0">
                <a:latin typeface="Palatino Linotype" pitchFamily="18" charset="0"/>
              </a:rPr>
              <a:t>Les </a:t>
            </a:r>
            <a:r>
              <a:rPr lang="en-CA" sz="3200" dirty="0" err="1" smtClean="0">
                <a:latin typeface="Palatino Linotype" pitchFamily="18" charset="0"/>
              </a:rPr>
              <a:t>hommes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ont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tendance</a:t>
            </a:r>
            <a:r>
              <a:rPr lang="en-CA" sz="3200" dirty="0" smtClean="0">
                <a:latin typeface="Palatino Linotype" pitchFamily="18" charset="0"/>
              </a:rPr>
              <a:t> à </a:t>
            </a:r>
            <a:r>
              <a:rPr lang="en-CA" sz="3200" dirty="0" err="1" smtClean="0">
                <a:latin typeface="Palatino Linotype" pitchFamily="18" charset="0"/>
              </a:rPr>
              <a:t>aller</a:t>
            </a:r>
            <a:r>
              <a:rPr lang="en-CA" sz="3200" dirty="0" smtClean="0">
                <a:latin typeface="Palatino Linotype" pitchFamily="18" charset="0"/>
              </a:rPr>
              <a:t> avec </a:t>
            </a:r>
            <a:r>
              <a:rPr lang="en-CA" sz="3200" dirty="0" err="1" smtClean="0">
                <a:latin typeface="Palatino Linotype" pitchFamily="18" charset="0"/>
              </a:rPr>
              <a:t>leur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groupe</a:t>
            </a:r>
            <a:r>
              <a:rPr lang="en-CA" sz="3200" dirty="0" smtClean="0">
                <a:latin typeface="Palatino Linotype" pitchFamily="18" charset="0"/>
              </a:rPr>
              <a:t>, à </a:t>
            </a:r>
            <a:r>
              <a:rPr lang="en-CA" sz="3200" dirty="0" err="1" smtClean="0">
                <a:latin typeface="Palatino Linotype" pitchFamily="18" charset="0"/>
              </a:rPr>
              <a:t>penser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comme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lui</a:t>
            </a:r>
            <a:r>
              <a:rPr lang="en-CA" sz="3200" dirty="0" smtClean="0">
                <a:latin typeface="Palatino Linotype" pitchFamily="18" charset="0"/>
              </a:rPr>
              <a:t> et à </a:t>
            </a:r>
            <a:r>
              <a:rPr lang="en-CA" sz="3200" dirty="0" err="1" smtClean="0">
                <a:latin typeface="Palatino Linotype" pitchFamily="18" charset="0"/>
              </a:rPr>
              <a:t>l’imiter</a:t>
            </a:r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1" y="457200"/>
            <a:ext cx="8534400" cy="1309687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Conformisme: Explications (suite)</a:t>
            </a:r>
            <a:endParaRPr lang="fr-CA" sz="36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30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1" y="1905000"/>
            <a:ext cx="8534399" cy="2667000"/>
          </a:xfrm>
        </p:spPr>
        <p:txBody>
          <a:bodyPr>
            <a:normAutofit lnSpcReduction="10000"/>
          </a:bodyPr>
          <a:lstStyle/>
          <a:p>
            <a:pPr>
              <a:buClr>
                <a:schemeClr val="hlink"/>
              </a:buClr>
              <a:buSzPct val="120000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Influence sociale informationnelle: </a:t>
            </a:r>
          </a:p>
          <a:p>
            <a:pPr marL="514350" indent="-514350">
              <a:buClr>
                <a:schemeClr val="accent1"/>
              </a:buClr>
              <a:buSzPct val="120000"/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Le groupe peut fournir des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informations</a:t>
            </a:r>
            <a:r>
              <a:rPr lang="fr-CA" sz="2800" dirty="0" smtClean="0">
                <a:latin typeface="Palatino Linotype" pitchFamily="18" charset="0"/>
              </a:rPr>
              <a:t> importantes</a:t>
            </a:r>
          </a:p>
          <a:p>
            <a:pPr marL="514350" indent="-514350">
              <a:buClr>
                <a:schemeClr val="accent1"/>
              </a:buClr>
              <a:buSzPct val="120000"/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Nous sommes plus réceptifs à l’opinion des autres lorsque la réponse à donner est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importante</a:t>
            </a:r>
            <a:r>
              <a:rPr lang="fr-CA" sz="2800" dirty="0" smtClean="0">
                <a:latin typeface="Palatino Linotype" pitchFamily="18" charset="0"/>
              </a:rPr>
              <a:t> et que nous sommes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peu sûr </a:t>
            </a:r>
            <a:r>
              <a:rPr lang="fr-CA" sz="2800" dirty="0" smtClean="0">
                <a:latin typeface="Palatino Linotype" pitchFamily="18" charset="0"/>
              </a:rPr>
              <a:t>de nous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E7220-8DE0-4799-8BD1-0D5A352371D1}" type="slidenum">
              <a:rPr lang="fr-CA"/>
              <a:pPr/>
              <a:t>145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42887" y="609600"/>
            <a:ext cx="8443913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Soumission : L’étude de </a:t>
            </a:r>
            <a:r>
              <a:rPr lang="fr-CA" sz="3600" dirty="0" err="1" smtClean="0">
                <a:latin typeface="Palatino Linotype" pitchFamily="18" charset="0"/>
              </a:rPr>
              <a:t>Milgram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24C8-91F7-4145-85B0-68501E5832C7}" type="slidenum">
              <a:rPr lang="fr-CA"/>
              <a:pPr/>
              <a:t>146</a:t>
            </a:fld>
            <a:endParaRPr lang="fr-CA"/>
          </a:p>
        </p:txBody>
      </p:sp>
      <p:sp>
        <p:nvSpPr>
          <p:cNvPr id="1377284" name="Rectangle 4"/>
          <p:cNvSpPr>
            <a:spLocks noChangeArrowheads="1"/>
          </p:cNvSpPr>
          <p:nvPr/>
        </p:nvSpPr>
        <p:spPr bwMode="auto">
          <a:xfrm>
            <a:off x="228600" y="2254250"/>
            <a:ext cx="5181600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Stanley </a:t>
            </a:r>
            <a:r>
              <a:rPr lang="fr-CA" sz="28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Milgram</a:t>
            </a:r>
            <a:r>
              <a:rPr lang="fr-CA" sz="28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  </a:t>
            </a:r>
            <a:r>
              <a:rPr lang="fr-CA" sz="2800" dirty="0" smtClean="0">
                <a:latin typeface="Palatino Linotype" pitchFamily="18" charset="0"/>
              </a:rPr>
              <a:t>l’effet </a:t>
            </a:r>
            <a:r>
              <a:rPr lang="fr-CA" sz="2800" dirty="0">
                <a:latin typeface="Palatino Linotype" pitchFamily="18" charset="0"/>
              </a:rPr>
              <a:t>de </a:t>
            </a:r>
            <a:r>
              <a:rPr lang="fr-CA" sz="2800" b="1" u="sng" dirty="0">
                <a:solidFill>
                  <a:schemeClr val="accent1"/>
                </a:solidFill>
                <a:latin typeface="Palatino Linotype" pitchFamily="18" charset="0"/>
              </a:rPr>
              <a:t>l’autorité</a:t>
            </a:r>
            <a:r>
              <a:rPr lang="fr-CA" sz="2800" dirty="0">
                <a:latin typeface="Palatino Linotype" pitchFamily="18" charset="0"/>
              </a:rPr>
              <a:t> sur la </a:t>
            </a:r>
            <a:r>
              <a:rPr lang="fr-CA" sz="2800" dirty="0" smtClean="0">
                <a:latin typeface="Palatino Linotype" pitchFamily="18" charset="0"/>
              </a:rPr>
              <a:t>soumission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2800" dirty="0" smtClean="0">
                <a:latin typeface="Palatino Linotype" pitchFamily="18" charset="0"/>
              </a:rPr>
              <a:t>Les gens se soumettent à la pression sociale mais comment vont-ils répondre à des 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ordres</a:t>
            </a:r>
            <a:r>
              <a:rPr lang="fr-CA" sz="2800" dirty="0" smtClean="0">
                <a:latin typeface="Palatino Linotype" pitchFamily="18" charset="0"/>
              </a:rPr>
              <a:t>?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« Étude sur les effets de la punition sur l’apprentissage »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377286" name="Rectangle 6"/>
          <p:cNvSpPr>
            <a:spLocks noChangeArrowheads="1"/>
          </p:cNvSpPr>
          <p:nvPr/>
        </p:nvSpPr>
        <p:spPr bwMode="auto">
          <a:xfrm>
            <a:off x="5562600" y="5486400"/>
            <a:ext cx="2590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en-US" sz="2000" dirty="0">
                <a:latin typeface="Palatino Linotype" pitchFamily="18" charset="0"/>
              </a:rPr>
              <a:t>Stanley </a:t>
            </a:r>
            <a:r>
              <a:rPr lang="en-US" sz="2000" dirty="0" err="1">
                <a:latin typeface="Palatino Linotype" pitchFamily="18" charset="0"/>
              </a:rPr>
              <a:t>Milgram</a:t>
            </a:r>
            <a:endParaRPr lang="en-US" sz="2000" dirty="0">
              <a:latin typeface="Palatino Linotype" pitchFamily="18" charset="0"/>
            </a:endParaRP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</a:pPr>
            <a:r>
              <a:rPr lang="en-US" sz="2000" dirty="0">
                <a:latin typeface="Palatino Linotype" pitchFamily="18" charset="0"/>
              </a:rPr>
              <a:t>(1933-1984)</a:t>
            </a:r>
          </a:p>
        </p:txBody>
      </p:sp>
      <p:pic>
        <p:nvPicPr>
          <p:cNvPr id="1377287" name="Picture 7" descr="Stanley Milgram (1933 - 1984) var en av 1900-tallets mest markante psykologer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5140" y="1998662"/>
            <a:ext cx="2581609" cy="348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7288" name="Text Box 8"/>
          <p:cNvSpPr txBox="1">
            <a:spLocks noChangeArrowheads="1"/>
          </p:cNvSpPr>
          <p:nvPr/>
        </p:nvSpPr>
        <p:spPr bwMode="auto">
          <a:xfrm rot="5400000">
            <a:off x="6657975" y="3627438"/>
            <a:ext cx="3502025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000">
                <a:latin typeface="Palatino Linotype" pitchFamily="18" charset="0"/>
              </a:rPr>
              <a:t>Courtesy of CUNY Graduate School and University Center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Sociale</a:t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Soumission : L’étude de </a:t>
            </a:r>
            <a:r>
              <a:rPr lang="fr-CA" sz="3600" dirty="0" err="1" smtClean="0">
                <a:latin typeface="Palatino Linotype" pitchFamily="18" charset="0"/>
              </a:rPr>
              <a:t>Milgram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307655" name="Rectangle 7"/>
          <p:cNvSpPr>
            <a:spLocks noGrp="1" noChangeArrowheads="1"/>
          </p:cNvSpPr>
          <p:nvPr>
            <p:ph idx="1"/>
          </p:nvPr>
        </p:nvSpPr>
        <p:spPr>
          <a:xfrm>
            <a:off x="152400" y="2133599"/>
            <a:ext cx="8991600" cy="458787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Résultats:</a:t>
            </a:r>
          </a:p>
          <a:p>
            <a:pPr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dirty="0" smtClean="0">
                <a:latin typeface="Palatino Linotype" pitchFamily="18" charset="0"/>
              </a:rPr>
              <a:t>La soumission était plus grande lorsque: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Figure d’autorité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légitime</a:t>
            </a:r>
            <a:endParaRPr lang="fr-CA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À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proximité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Soutenu par institution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prestigieuse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Victime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dépersonnalisée</a:t>
            </a:r>
            <a:r>
              <a:rPr lang="fr-CA" dirty="0" smtClean="0">
                <a:latin typeface="Palatino Linotype" pitchFamily="18" charset="0"/>
              </a:rPr>
              <a:t> ou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à distance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Pas de modèle de désobéissance</a:t>
            </a:r>
            <a:endParaRPr lang="fr-CA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FF590-5E76-4682-AC8E-FD90CE5C1EFE}" type="slidenum">
              <a:rPr lang="fr-CA"/>
              <a:pPr/>
              <a:t>147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77112"/>
          </a:xfrm>
        </p:spPr>
        <p:txBody>
          <a:bodyPr>
            <a:noAutofit/>
          </a:bodyPr>
          <a:lstStyle/>
          <a:p>
            <a:r>
              <a:rPr lang="en-CA" sz="4400" dirty="0" smtClean="0">
                <a:latin typeface="Palatino Linotype" pitchFamily="18" charset="0"/>
              </a:rPr>
              <a:t>Influence </a:t>
            </a:r>
            <a:r>
              <a:rPr lang="en-CA" sz="4400" dirty="0" err="1" smtClean="0">
                <a:latin typeface="Palatino Linotype" pitchFamily="18" charset="0"/>
              </a:rPr>
              <a:t>Sociale</a:t>
            </a:r>
            <a:r>
              <a:rPr lang="en-CA" sz="4400" dirty="0" smtClean="0">
                <a:latin typeface="Palatino Linotype" pitchFamily="18" charset="0"/>
              </a:rPr>
              <a:t/>
            </a:r>
            <a:br>
              <a:rPr lang="en-CA" sz="4400" dirty="0" smtClean="0">
                <a:latin typeface="Palatino Linotype" pitchFamily="18" charset="0"/>
              </a:rPr>
            </a:br>
            <a:r>
              <a:rPr lang="en-CA" sz="3600" dirty="0" err="1" smtClean="0">
                <a:latin typeface="Palatino Linotype" pitchFamily="18" charset="0"/>
              </a:rPr>
              <a:t>Leçons</a:t>
            </a:r>
            <a:r>
              <a:rPr lang="en-CA" sz="3600" dirty="0" smtClean="0">
                <a:latin typeface="Palatino Linotype" pitchFamily="18" charset="0"/>
              </a:rPr>
              <a:t> à en </a:t>
            </a:r>
            <a:r>
              <a:rPr lang="en-CA" sz="3600" dirty="0" err="1" smtClean="0">
                <a:latin typeface="Palatino Linotype" pitchFamily="18" charset="0"/>
              </a:rPr>
              <a:t>tirer</a:t>
            </a:r>
            <a:r>
              <a:rPr lang="en-CA" sz="3600" dirty="0" smtClean="0">
                <a:latin typeface="Palatino Linotype" pitchFamily="18" charset="0"/>
              </a:rPr>
              <a:t>...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68880"/>
            <a:ext cx="8458200" cy="388747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CA" sz="3200" dirty="0" err="1" smtClean="0"/>
              <a:t>Lorsque</a:t>
            </a:r>
            <a:r>
              <a:rPr lang="en-CA" sz="3200" dirty="0" smtClean="0"/>
              <a:t> la </a:t>
            </a:r>
            <a:r>
              <a:rPr lang="en-CA" sz="3200" dirty="0" err="1" smtClean="0"/>
              <a:t>bonté</a:t>
            </a:r>
            <a:r>
              <a:rPr lang="en-CA" sz="3200" dirty="0" smtClean="0"/>
              <a:t> et </a:t>
            </a:r>
            <a:r>
              <a:rPr lang="en-CA" sz="3200" dirty="0" err="1" smtClean="0"/>
              <a:t>l’obéissance</a:t>
            </a:r>
            <a:r>
              <a:rPr lang="en-CA" sz="3200" dirty="0" smtClean="0"/>
              <a:t> </a:t>
            </a:r>
            <a:r>
              <a:rPr lang="en-CA" sz="3200" dirty="0" err="1" smtClean="0"/>
              <a:t>entrent</a:t>
            </a:r>
            <a:r>
              <a:rPr lang="en-CA" sz="3200" dirty="0" smtClean="0"/>
              <a:t> en </a:t>
            </a:r>
            <a:r>
              <a:rPr lang="en-CA" sz="3200" dirty="0" err="1" smtClean="0"/>
              <a:t>conflit</a:t>
            </a:r>
            <a:r>
              <a:rPr lang="en-CA" sz="3200" dirty="0" smtClean="0"/>
              <a:t>, </a:t>
            </a:r>
            <a:r>
              <a:rPr lang="en-CA" sz="3200" dirty="0" err="1" smtClean="0"/>
              <a:t>c’est</a:t>
            </a:r>
            <a:r>
              <a:rPr lang="en-CA" sz="3200" dirty="0" smtClean="0"/>
              <a:t> </a:t>
            </a:r>
            <a:r>
              <a:rPr lang="en-CA" sz="3200" dirty="0" err="1" smtClean="0"/>
              <a:t>souvent</a:t>
            </a:r>
            <a:r>
              <a:rPr lang="en-CA" sz="3200" dirty="0" smtClean="0"/>
              <a:t>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</a:rPr>
              <a:t>l’obéissance</a:t>
            </a:r>
            <a:r>
              <a:rPr lang="en-CA" sz="3200" dirty="0" smtClean="0"/>
              <a:t> qui </a:t>
            </a:r>
            <a:r>
              <a:rPr lang="en-CA" sz="3200" dirty="0" err="1" smtClean="0"/>
              <a:t>l’emporte</a:t>
            </a:r>
            <a:r>
              <a:rPr lang="en-CA" sz="3200" dirty="0" smtClean="0"/>
              <a:t>...</a:t>
            </a:r>
          </a:p>
          <a:p>
            <a:endParaRPr lang="en-CA" sz="3200" dirty="0" smtClean="0"/>
          </a:p>
          <a:p>
            <a:pPr algn="ctr">
              <a:buNone/>
            </a:pPr>
            <a:r>
              <a:rPr lang="en-CA" sz="3200" dirty="0" smtClean="0"/>
              <a:t>Le mal ne </a:t>
            </a:r>
            <a:r>
              <a:rPr lang="en-CA" sz="3200" dirty="0" err="1" smtClean="0"/>
              <a:t>nécessite</a:t>
            </a:r>
            <a:r>
              <a:rPr lang="en-CA" sz="3200" dirty="0" smtClean="0"/>
              <a:t> pas des </a:t>
            </a:r>
            <a:r>
              <a:rPr lang="en-CA" sz="3200" dirty="0" err="1" smtClean="0"/>
              <a:t>personnages</a:t>
            </a:r>
            <a:r>
              <a:rPr lang="en-CA" sz="3200" dirty="0" smtClean="0"/>
              <a:t> </a:t>
            </a:r>
            <a:r>
              <a:rPr lang="en-CA" sz="3200" dirty="0" err="1" smtClean="0"/>
              <a:t>monstrueux</a:t>
            </a:r>
            <a:r>
              <a:rPr lang="en-CA" sz="3200" dirty="0" smtClean="0"/>
              <a:t>, </a:t>
            </a:r>
            <a:r>
              <a:rPr lang="en-CA" sz="3200" dirty="0" err="1" smtClean="0"/>
              <a:t>il</a:t>
            </a:r>
            <a:r>
              <a:rPr lang="en-CA" sz="3200" dirty="0" smtClean="0"/>
              <a:t> </a:t>
            </a:r>
            <a:r>
              <a:rPr lang="en-CA" sz="3200" dirty="0" err="1" smtClean="0"/>
              <a:t>suffit</a:t>
            </a:r>
            <a:r>
              <a:rPr lang="en-CA" sz="3200" dirty="0" smtClean="0"/>
              <a:t> </a:t>
            </a:r>
            <a:r>
              <a:rPr lang="en-CA" sz="3200" dirty="0" err="1" smtClean="0"/>
              <a:t>d’avoir</a:t>
            </a:r>
            <a:r>
              <a:rPr lang="en-CA" sz="3200" dirty="0" smtClean="0"/>
              <a:t> des</a:t>
            </a:r>
            <a:r>
              <a:rPr lang="en-CA" sz="32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3200" b="1" i="1" u="sng" dirty="0" smtClean="0">
                <a:solidFill>
                  <a:schemeClr val="accent1">
                    <a:lumMod val="75000"/>
                  </a:schemeClr>
                </a:solidFill>
              </a:rPr>
              <a:t>gens </a:t>
            </a:r>
            <a:r>
              <a:rPr lang="en-CA" sz="3200" b="1" i="1" u="sng" dirty="0" err="1" smtClean="0">
                <a:solidFill>
                  <a:schemeClr val="accent1">
                    <a:lumMod val="75000"/>
                  </a:schemeClr>
                </a:solidFill>
              </a:rPr>
              <a:t>ordinaires</a:t>
            </a:r>
            <a:r>
              <a:rPr lang="en-CA" sz="32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3200" dirty="0" err="1" smtClean="0"/>
              <a:t>corrompus</a:t>
            </a:r>
            <a:r>
              <a:rPr lang="en-CA" sz="3200" dirty="0" smtClean="0"/>
              <a:t> par </a:t>
            </a:r>
            <a:r>
              <a:rPr lang="en-CA" sz="3200" dirty="0" err="1" smtClean="0"/>
              <a:t>une</a:t>
            </a:r>
            <a:r>
              <a:rPr lang="en-CA" sz="3200" dirty="0" smtClean="0"/>
              <a:t> situation </a:t>
            </a:r>
            <a:r>
              <a:rPr lang="en-CA" sz="3200" dirty="0" err="1" smtClean="0"/>
              <a:t>diabolique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148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CA" dirty="0">
                <a:latin typeface="Palatino Linotype" pitchFamily="18" charset="0"/>
              </a:rPr>
              <a:t>Influence du groupe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2817C-D3C0-4BDE-AEFB-D7CE07C34630}" type="slidenum">
              <a:rPr lang="fr-CA"/>
              <a:pPr/>
              <a:t>149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4763" y="0"/>
            <a:ext cx="914400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Palatino Linotype" pitchFamily="18" charset="0"/>
            </a:endParaRPr>
          </a:p>
        </p:txBody>
      </p:sp>
      <p:sp>
        <p:nvSpPr>
          <p:cNvPr id="3993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96963"/>
          </a:xfrm>
        </p:spPr>
        <p:txBody>
          <a:bodyPr lIns="274320">
            <a:normAutofit fontScale="90000"/>
          </a:bodyPr>
          <a:lstStyle/>
          <a:p>
            <a:pPr algn="l" eaLnBrk="1" hangingPunct="1">
              <a:lnSpc>
                <a:spcPts val="4200"/>
              </a:lnSpc>
            </a:pPr>
            <a:r>
              <a:rPr lang="en-US" sz="3200" b="1" dirty="0" smtClean="0">
                <a:solidFill>
                  <a:srgbClr val="F8F6E3"/>
                </a:solidFill>
              </a:rPr>
              <a:t>Influences </a:t>
            </a:r>
            <a:r>
              <a:rPr lang="en-US" sz="3200" b="1" dirty="0" err="1" smtClean="0">
                <a:solidFill>
                  <a:srgbClr val="F8F6E3"/>
                </a:solidFill>
              </a:rPr>
              <a:t>sociales</a:t>
            </a:r>
            <a:r>
              <a:rPr lang="en-US" sz="3200" b="1" dirty="0" smtClean="0">
                <a:solidFill>
                  <a:srgbClr val="F8F6E3"/>
                </a:solidFill>
              </a:rPr>
              <a:t>:</a:t>
            </a:r>
            <a:r>
              <a:rPr lang="en-US" b="1" dirty="0" smtClean="0">
                <a:solidFill>
                  <a:srgbClr val="F8F6E3"/>
                </a:solidFill>
              </a:rPr>
              <a:t/>
            </a:r>
            <a:br>
              <a:rPr lang="en-US" b="1" dirty="0" smtClean="0">
                <a:solidFill>
                  <a:srgbClr val="F8F6E3"/>
                </a:solidFill>
              </a:rPr>
            </a:br>
            <a:r>
              <a:rPr lang="en-US" b="1" dirty="0" smtClean="0">
                <a:solidFill>
                  <a:srgbClr val="F8F6E3"/>
                </a:solidFill>
              </a:rPr>
              <a:t>Influence du </a:t>
            </a:r>
            <a:r>
              <a:rPr lang="en-US" b="1" dirty="0" err="1" smtClean="0">
                <a:solidFill>
                  <a:srgbClr val="F8F6E3"/>
                </a:solidFill>
              </a:rPr>
              <a:t>groupe</a:t>
            </a:r>
            <a:endParaRPr lang="en-US" b="1" dirty="0" smtClean="0">
              <a:solidFill>
                <a:srgbClr val="F8F6E3"/>
              </a:solidFill>
            </a:endParaRPr>
          </a:p>
        </p:txBody>
      </p:sp>
      <p:sp>
        <p:nvSpPr>
          <p:cNvPr id="39940" name="Rectangle 8"/>
          <p:cNvSpPr>
            <a:spLocks noChangeArrowheads="1"/>
          </p:cNvSpPr>
          <p:nvPr/>
        </p:nvSpPr>
        <p:spPr bwMode="auto">
          <a:xfrm>
            <a:off x="519113" y="1273175"/>
            <a:ext cx="83931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3000"/>
              </a:lnSpc>
              <a:spcAft>
                <a:spcPts val="1200"/>
              </a:spcAft>
            </a:pP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Outre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le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conformisme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et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l’obéissance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,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il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y a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d’autres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circonstances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où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notre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comportement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change en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présence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des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autres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ou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dans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 un </a:t>
            </a:r>
            <a:r>
              <a:rPr lang="en-US" sz="3200" dirty="0" err="1" smtClean="0">
                <a:solidFill>
                  <a:srgbClr val="F8F6E3"/>
                </a:solidFill>
                <a:latin typeface="Palatino Linotype" pitchFamily="18" charset="0"/>
              </a:rPr>
              <a:t>groupe</a:t>
            </a:r>
            <a:r>
              <a:rPr lang="en-US" sz="3200" dirty="0" smtClean="0">
                <a:solidFill>
                  <a:srgbClr val="F8F6E3"/>
                </a:solidFill>
                <a:latin typeface="Palatino Linotype" pitchFamily="18" charset="0"/>
              </a:rPr>
              <a:t>:</a:t>
            </a:r>
            <a:endParaRPr lang="en-US" sz="3200" dirty="0">
              <a:solidFill>
                <a:srgbClr val="F8F6E3"/>
              </a:solidFill>
              <a:latin typeface="Palatino Linotype" pitchFamily="18" charset="0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55575" y="2713038"/>
            <a:ext cx="2743200" cy="1828800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444EA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2173" tIns="172173" rIns="172173" bIns="172173" spcCol="1270" anchor="ctr"/>
          <a:lstStyle/>
          <a:p>
            <a:pPr algn="ctr" defTabSz="5778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400" b="1" i="1" dirty="0" smtClean="0">
                <a:solidFill>
                  <a:srgbClr val="F8F6E3"/>
                </a:solidFill>
              </a:rPr>
              <a:t>Facilitation </a:t>
            </a:r>
            <a:r>
              <a:rPr lang="en-US" sz="2400" b="1" i="1" dirty="0" err="1" smtClean="0">
                <a:solidFill>
                  <a:srgbClr val="F8F6E3"/>
                </a:solidFill>
              </a:rPr>
              <a:t>sociale</a:t>
            </a:r>
            <a:endParaRPr lang="en-US" sz="2400" dirty="0"/>
          </a:p>
        </p:txBody>
      </p:sp>
      <p:sp>
        <p:nvSpPr>
          <p:cNvPr id="6" name="Freeform 5"/>
          <p:cNvSpPr/>
          <p:nvPr/>
        </p:nvSpPr>
        <p:spPr>
          <a:xfrm>
            <a:off x="1236663" y="4724400"/>
            <a:ext cx="2743200" cy="1828800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F36F2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400" b="1" i="1" dirty="0" err="1" smtClean="0">
                <a:solidFill>
                  <a:srgbClr val="F8F6E3"/>
                </a:solidFill>
              </a:rPr>
              <a:t>Paresse</a:t>
            </a:r>
            <a:r>
              <a:rPr lang="en-US" sz="2400" b="1" i="1" dirty="0" smtClean="0">
                <a:solidFill>
                  <a:srgbClr val="F8F6E3"/>
                </a:solidFill>
              </a:rPr>
              <a:t> </a:t>
            </a:r>
            <a:r>
              <a:rPr lang="en-US" sz="2400" b="1" i="1" dirty="0" err="1" smtClean="0">
                <a:solidFill>
                  <a:srgbClr val="F8F6E3"/>
                </a:solidFill>
              </a:rPr>
              <a:t>sociale</a:t>
            </a:r>
            <a:endParaRPr lang="en-US" sz="2400" b="1" i="1" dirty="0">
              <a:solidFill>
                <a:srgbClr val="F8F6E3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060700" y="3140075"/>
            <a:ext cx="2743200" cy="1828800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400" b="1" i="1" dirty="0" err="1" smtClean="0">
                <a:solidFill>
                  <a:srgbClr val="F8F6E3"/>
                </a:solidFill>
              </a:rPr>
              <a:t>Désindividuali-sation</a:t>
            </a:r>
            <a:endParaRPr lang="en-US" sz="2400" b="1" i="1" dirty="0">
              <a:solidFill>
                <a:srgbClr val="F8F6E3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5089525" y="4724400"/>
            <a:ext cx="2743200" cy="1828800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3AA08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400" b="1" i="1" dirty="0" err="1" smtClean="0">
                <a:solidFill>
                  <a:srgbClr val="F8F6E3"/>
                </a:solidFill>
              </a:rPr>
              <a:t>Polarisation</a:t>
            </a:r>
            <a:r>
              <a:rPr lang="en-US" sz="2400" b="1" i="1" dirty="0" smtClean="0">
                <a:solidFill>
                  <a:srgbClr val="F8F6E3"/>
                </a:solidFill>
              </a:rPr>
              <a:t> de </a:t>
            </a:r>
            <a:r>
              <a:rPr lang="en-US" sz="2400" b="1" i="1" dirty="0" err="1" smtClean="0">
                <a:solidFill>
                  <a:srgbClr val="F8F6E3"/>
                </a:solidFill>
              </a:rPr>
              <a:t>groupe</a:t>
            </a:r>
            <a:endParaRPr lang="en-US" sz="2400" b="1" i="1" dirty="0">
              <a:solidFill>
                <a:srgbClr val="F8F6E3"/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6086475" y="2662238"/>
            <a:ext cx="2743200" cy="1828800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AA7A2B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400" b="1" i="1" dirty="0" err="1" smtClean="0">
                <a:solidFill>
                  <a:srgbClr val="F8F6E3"/>
                </a:solidFill>
              </a:rPr>
              <a:t>Pensée</a:t>
            </a:r>
            <a:r>
              <a:rPr lang="en-US" sz="2400" b="1" i="1" dirty="0" smtClean="0">
                <a:solidFill>
                  <a:srgbClr val="F8F6E3"/>
                </a:solidFill>
              </a:rPr>
              <a:t> de </a:t>
            </a:r>
            <a:r>
              <a:rPr lang="en-US" sz="2400" b="1" i="1" dirty="0" err="1" smtClean="0">
                <a:solidFill>
                  <a:srgbClr val="F8F6E3"/>
                </a:solidFill>
              </a:rPr>
              <a:t>groupe</a:t>
            </a:r>
            <a:endParaRPr lang="en-US" sz="2400" b="1" i="1" dirty="0">
              <a:solidFill>
                <a:srgbClr val="F8F6E3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3" grpId="0" animBg="1"/>
      <p:bldP spid="15" grpId="0" animBg="1"/>
      <p:bldP spid="17" grpId="0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0"/>
            <a:ext cx="9144000" cy="14478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Influence du groupe</a:t>
            </a:r>
            <a:r>
              <a:rPr lang="fr-CA" sz="4200" dirty="0" smtClean="0">
                <a:latin typeface="Palatino Linotype" pitchFamily="18" charset="0"/>
              </a:rPr>
              <a:t/>
            </a:r>
            <a:br>
              <a:rPr lang="fr-CA" sz="42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Comportement individuel en groupe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30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1" y="2666999"/>
            <a:ext cx="5714999" cy="4054475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Facilitation </a:t>
            </a:r>
            <a:r>
              <a:rPr lang="fr-CA" sz="3600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sociale</a:t>
            </a: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</a:t>
            </a:r>
          </a:p>
          <a:p>
            <a:pPr marL="0" indent="0">
              <a:buFont typeface="Wingdings" pitchFamily="2" charset="2"/>
              <a:buNone/>
            </a:pPr>
            <a:r>
              <a:rPr lang="fr-CA" dirty="0" smtClean="0">
                <a:latin typeface="Palatino Linotype" pitchFamily="18" charset="0"/>
              </a:rPr>
              <a:t>Performance </a:t>
            </a:r>
            <a:r>
              <a:rPr lang="fr-CA" dirty="0">
                <a:latin typeface="Palatino Linotype" pitchFamily="18" charset="0"/>
              </a:rPr>
              <a:t>améliorée </a:t>
            </a:r>
            <a:r>
              <a:rPr lang="fr-CA" dirty="0" smtClean="0">
                <a:latin typeface="Palatino Linotype" pitchFamily="18" charset="0"/>
              </a:rPr>
              <a:t>en présence </a:t>
            </a:r>
            <a:r>
              <a:rPr lang="fr-CA" dirty="0">
                <a:latin typeface="Palatino Linotype" pitchFamily="18" charset="0"/>
              </a:rPr>
              <a:t>des </a:t>
            </a:r>
            <a:r>
              <a:rPr lang="fr-CA" dirty="0" smtClean="0">
                <a:latin typeface="Palatino Linotype" pitchFamily="18" charset="0"/>
              </a:rPr>
              <a:t>autres lors de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tâches simples</a:t>
            </a:r>
          </a:p>
          <a:p>
            <a:pPr marL="365760" lvl="1" indent="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dirty="0" smtClean="0">
                <a:latin typeface="Palatino Linotype" pitchFamily="18" charset="0"/>
              </a:rPr>
              <a:t>Effet de la facilitation sociale sur </a:t>
            </a:r>
            <a:r>
              <a:rPr lang="fr-CA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la foule</a:t>
            </a:r>
            <a:endParaRPr lang="fr-CA" b="1" u="sng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AB64D-0BE7-4703-A7D3-ACFC089F911A}" type="slidenum">
              <a:rPr lang="fr-CA"/>
              <a:pPr/>
              <a:t>151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86201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Influence du groupe</a:t>
            </a:r>
            <a:r>
              <a:rPr lang="fr-CA" sz="4400" dirty="0" smtClean="0">
                <a:latin typeface="Palatino Linotype" pitchFamily="18" charset="0"/>
              </a:rPr>
              <a:t/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Comportement individuel en groupe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31072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666999"/>
            <a:ext cx="8534400" cy="4054475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Paresse Sociale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Diminution</a:t>
            </a:r>
            <a:r>
              <a:rPr lang="fr-CA" sz="2800" dirty="0" smtClean="0">
                <a:latin typeface="Palatino Linotype" pitchFamily="18" charset="0"/>
              </a:rPr>
              <a:t> de </a:t>
            </a: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l’effort</a:t>
            </a:r>
            <a:r>
              <a:rPr lang="fr-CA" sz="2800" dirty="0" smtClean="0">
                <a:latin typeface="Palatino Linotype" pitchFamily="18" charset="0"/>
              </a:rPr>
              <a:t> au </a:t>
            </a:r>
            <a:r>
              <a:rPr lang="fr-CA" sz="2800" dirty="0">
                <a:latin typeface="Palatino Linotype" pitchFamily="18" charset="0"/>
              </a:rPr>
              <a:t>sein d’un </a:t>
            </a:r>
            <a:r>
              <a:rPr lang="fr-CA" sz="2800" dirty="0" smtClean="0">
                <a:latin typeface="Palatino Linotype" pitchFamily="18" charset="0"/>
              </a:rPr>
              <a:t>groupe orienté vers un but commun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Pourquoi?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531C7-50E1-4389-A413-F602EC0F228F}" type="slidenum">
              <a:rPr lang="fr-CA"/>
              <a:pPr/>
              <a:t>152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Influence du groupe</a:t>
            </a:r>
            <a:r>
              <a:rPr lang="fr-CA" sz="4400" dirty="0" smtClean="0">
                <a:latin typeface="Palatino Linotype" pitchFamily="18" charset="0"/>
              </a:rPr>
              <a:t/>
            </a:r>
            <a:br>
              <a:rPr lang="fr-CA" sz="44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Comportement individuel en groupe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31277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2209799"/>
            <a:ext cx="5714999" cy="4511675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Désindividualisation</a:t>
            </a:r>
          </a:p>
          <a:p>
            <a:pPr marL="0" indent="0"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L’effet du groupe qui nous portent à être: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Moins conscient de soi-même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Moins réservé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Stimulés et Anonymes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D</a:t>
            </a:r>
            <a:r>
              <a:rPr lang="fr-CA" sz="2800" dirty="0" smtClean="0">
                <a:latin typeface="Palatino Linotype" pitchFamily="18" charset="0"/>
              </a:rPr>
              <a:t>iminue notre sentiment de responsabilité</a:t>
            </a:r>
          </a:p>
          <a:p>
            <a:pPr marL="514350" indent="-514350"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E2A65-7DDA-423C-B354-A8AED7578B17}" type="slidenum">
              <a:rPr lang="fr-CA"/>
              <a:pPr/>
              <a:t>153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Influence du groupe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Effets </a:t>
            </a:r>
            <a:r>
              <a:rPr lang="fr-CA" sz="4000" dirty="0">
                <a:latin typeface="Palatino Linotype" pitchFamily="18" charset="0"/>
              </a:rPr>
              <a:t>des interactions de groupe</a:t>
            </a:r>
          </a:p>
        </p:txBody>
      </p:sp>
      <p:sp>
        <p:nvSpPr>
          <p:cNvPr id="1386502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981200"/>
            <a:ext cx="8534400" cy="4740275"/>
          </a:xfrm>
          <a:noFill/>
          <a:ln/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fr-CA" sz="3600" dirty="0">
                <a:solidFill>
                  <a:schemeClr val="accent1"/>
                </a:solidFill>
                <a:latin typeface="Palatino Linotype" pitchFamily="18" charset="0"/>
              </a:rPr>
              <a:t>Polarisation du groupe </a:t>
            </a:r>
            <a:endParaRPr lang="fr-CA" sz="36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Accroissement des tendances dominantes d’un groupe</a:t>
            </a:r>
          </a:p>
          <a:p>
            <a:pPr marL="365760" lvl="1" indent="0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Survient lorsque les membres des groupes discutent des attitudes qui les rapprochent ou les opposent</a:t>
            </a:r>
          </a:p>
          <a:p>
            <a:pPr marL="365760" lvl="1" indent="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365760" lvl="1" indent="0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La différence entre les groupes s’accentue avec le temps</a:t>
            </a:r>
            <a:endParaRPr lang="fr-CA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BD694-F411-45B1-A03A-5EAD29ED4E7B}" type="slidenum">
              <a:rPr lang="fr-CA"/>
              <a:pPr/>
              <a:t>154</a:t>
            </a:fld>
            <a:endParaRPr lang="fr-CA"/>
          </a:p>
        </p:txBody>
      </p:sp>
      <p:sp>
        <p:nvSpPr>
          <p:cNvPr id="5" name="Right Arrow 4"/>
          <p:cNvSpPr/>
          <p:nvPr/>
        </p:nvSpPr>
        <p:spPr>
          <a:xfrm>
            <a:off x="4800600" y="6084443"/>
            <a:ext cx="28956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Right Arrow 5"/>
          <p:cNvSpPr/>
          <p:nvPr/>
        </p:nvSpPr>
        <p:spPr>
          <a:xfrm rot="10800000">
            <a:off x="1905000" y="6084444"/>
            <a:ext cx="28956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2971800" y="5715111"/>
            <a:ext cx="16425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dirty="0" err="1" smtClean="0"/>
              <a:t>Peu</a:t>
            </a:r>
            <a:r>
              <a:rPr lang="en-CA" sz="1600" dirty="0" smtClean="0"/>
              <a:t> de </a:t>
            </a:r>
            <a:r>
              <a:rPr lang="en-CA" sz="1600" dirty="0" err="1" smtClean="0"/>
              <a:t>préjugés</a:t>
            </a:r>
            <a:endParaRPr lang="en-CA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965123" y="5715111"/>
            <a:ext cx="21964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dirty="0" smtClean="0"/>
              <a:t>Beaucoup de </a:t>
            </a:r>
            <a:r>
              <a:rPr lang="en-CA" sz="1600" dirty="0" err="1" smtClean="0"/>
              <a:t>préjugés</a:t>
            </a:r>
            <a:endParaRPr lang="en-CA" sz="1600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096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Influence du groupe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Effets des interactions de groupe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1315843" name="Rectangle 3"/>
          <p:cNvSpPr>
            <a:spLocks noGrp="1" noChangeArrowheads="1"/>
          </p:cNvSpPr>
          <p:nvPr>
            <p:ph idx="1"/>
          </p:nvPr>
        </p:nvSpPr>
        <p:spPr>
          <a:xfrm>
            <a:off x="152399" y="1889126"/>
            <a:ext cx="8839201" cy="4968874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Pensée de groupe:</a:t>
            </a:r>
          </a:p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Pensée harmonieuse mais irréaliste d’un groupe. </a:t>
            </a:r>
          </a:p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Souvent alimentée par:</a:t>
            </a:r>
          </a:p>
          <a:p>
            <a:pPr marL="822960" lvl="1" indent="-45720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Un excès de confiance</a:t>
            </a:r>
          </a:p>
          <a:p>
            <a:pPr marL="822960" lvl="1" indent="-45720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Le conformisme</a:t>
            </a:r>
          </a:p>
          <a:p>
            <a:pPr marL="822960" lvl="1" indent="-45720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L’autojustification</a:t>
            </a:r>
          </a:p>
          <a:p>
            <a:pPr marL="822960" lvl="1" indent="-45720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La polarisation du groupe</a:t>
            </a:r>
          </a:p>
          <a:p>
            <a:pPr marL="0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2800" dirty="0" smtClean="0">
                <a:latin typeface="Palatino Linotype" pitchFamily="18" charset="0"/>
              </a:rPr>
              <a:t>Réfute les opinions différentes, les critiques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DB04D-D239-42C3-873C-4EEE23B29CF6}" type="slidenum">
              <a:rPr lang="fr-CA"/>
              <a:pPr/>
              <a:t>155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305800" cy="1143000"/>
          </a:xfrm>
        </p:spPr>
        <p:txBody>
          <a:bodyPr anchor="ctr" anchorCtr="1"/>
          <a:lstStyle/>
          <a:p>
            <a:pPr algn="ctr"/>
            <a:r>
              <a:rPr lang="en-CA" dirty="0" smtClean="0">
                <a:latin typeface="Palatino Linotype" pitchFamily="18" charset="0"/>
              </a:rPr>
              <a:t>Le </a:t>
            </a:r>
            <a:r>
              <a:rPr lang="en-CA" dirty="0" err="1" smtClean="0">
                <a:latin typeface="Palatino Linotype" pitchFamily="18" charset="0"/>
              </a:rPr>
              <a:t>pouvoir</a:t>
            </a:r>
            <a:r>
              <a:rPr lang="en-CA" dirty="0" smtClean="0">
                <a:latin typeface="Palatino Linotype" pitchFamily="18" charset="0"/>
              </a:rPr>
              <a:t> des </a:t>
            </a:r>
            <a:r>
              <a:rPr lang="en-CA" dirty="0" err="1" smtClean="0">
                <a:latin typeface="Palatino Linotype" pitchFamily="18" charset="0"/>
              </a:rPr>
              <a:t>Individus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156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76225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Le pouvoir </a:t>
            </a:r>
            <a:r>
              <a:rPr lang="fr-CA" sz="4400" dirty="0">
                <a:latin typeface="Palatino Linotype" pitchFamily="18" charset="0"/>
              </a:rPr>
              <a:t>des individus</a:t>
            </a:r>
          </a:p>
        </p:txBody>
      </p:sp>
      <p:sp>
        <p:nvSpPr>
          <p:cNvPr id="131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71512" y="2130425"/>
            <a:ext cx="7329488" cy="41148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CA" sz="3200" dirty="0" smtClean="0">
                <a:latin typeface="Palatino Linotype" pitchFamily="18" charset="0"/>
              </a:rPr>
              <a:t>Le </a:t>
            </a:r>
            <a:r>
              <a:rPr lang="en-CA" sz="3200" dirty="0" err="1" smtClean="0">
                <a:latin typeface="Palatino Linotype" pitchFamily="18" charset="0"/>
              </a:rPr>
              <a:t>contrôle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social</a:t>
            </a:r>
            <a:r>
              <a:rPr lang="en-CA" sz="3200" dirty="0" smtClean="0">
                <a:latin typeface="Palatino Linotype" pitchFamily="18" charset="0"/>
              </a:rPr>
              <a:t> et le </a:t>
            </a:r>
            <a:r>
              <a:rPr lang="en-CA" sz="3200" dirty="0" err="1" smtClean="0">
                <a:latin typeface="Palatino Linotype" pitchFamily="18" charset="0"/>
              </a:rPr>
              <a:t>contrôle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personnel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interagissent</a:t>
            </a:r>
            <a:endParaRPr lang="en-CA" sz="32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en-CA" sz="32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en-CA" sz="3200" dirty="0" smtClean="0">
                <a:latin typeface="Palatino Linotype" pitchFamily="18" charset="0"/>
              </a:rPr>
              <a:t>Des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individus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engagés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peuvent</a:t>
            </a:r>
            <a:r>
              <a:rPr lang="en-CA" sz="3200" dirty="0" smtClean="0">
                <a:latin typeface="Palatino Linotype" pitchFamily="18" charset="0"/>
              </a:rPr>
              <a:t> influencer la </a:t>
            </a:r>
            <a:r>
              <a:rPr lang="en-CA" sz="3200" dirty="0" err="1" smtClean="0">
                <a:latin typeface="Palatino Linotype" pitchFamily="18" charset="0"/>
              </a:rPr>
              <a:t>majorité</a:t>
            </a:r>
            <a:endParaRPr lang="fr-CA" sz="3200" dirty="0">
              <a:latin typeface="Palatino Linotype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46792-EED2-4E3A-B8E4-338A445D0867}" type="slidenum">
              <a:rPr lang="fr-CA"/>
              <a:pPr/>
              <a:t>157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Relations </a:t>
            </a:r>
            <a:r>
              <a:rPr lang="en-CA" dirty="0" err="1" smtClean="0"/>
              <a:t>sociales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704DF-EFEF-46C4-B1A5-6D4EB2F640C1}" type="slidenum">
              <a:rPr lang="fr-CA" smtClean="0"/>
              <a:pPr/>
              <a:t>158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 txBox="1">
            <a:spLocks/>
          </p:cNvSpPr>
          <p:nvPr/>
        </p:nvSpPr>
        <p:spPr bwMode="auto">
          <a:xfrm>
            <a:off x="0" y="0"/>
            <a:ext cx="9144000" cy="11080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74320" anchor="ctr"/>
          <a:lstStyle/>
          <a:p>
            <a:pPr>
              <a:lnSpc>
                <a:spcPts val="4200"/>
              </a:lnSpc>
            </a:pPr>
            <a:r>
              <a:rPr lang="en-US" sz="4400" b="1" dirty="0" smtClean="0">
                <a:solidFill>
                  <a:srgbClr val="F8F6E3"/>
                </a:solidFill>
                <a:latin typeface="Palatino Linotype" pitchFamily="18" charset="0"/>
              </a:rPr>
              <a:t>Relations </a:t>
            </a:r>
            <a:r>
              <a:rPr lang="en-US" sz="4400" b="1" dirty="0" err="1" smtClean="0">
                <a:solidFill>
                  <a:srgbClr val="F8F6E3"/>
                </a:solidFill>
                <a:latin typeface="Palatino Linotype" pitchFamily="18" charset="0"/>
              </a:rPr>
              <a:t>Sociales</a:t>
            </a:r>
            <a:endParaRPr lang="en-US" sz="4400" b="1" dirty="0">
              <a:solidFill>
                <a:srgbClr val="F8F6E3"/>
              </a:solidFill>
              <a:latin typeface="Palatino Linotype" pitchFamily="18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0" y="2743200"/>
            <a:ext cx="2743200" cy="1747838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A0366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2173" tIns="172173" rIns="172173" bIns="172173" spcCol="1270" anchor="ctr"/>
          <a:lstStyle/>
          <a:p>
            <a:pPr algn="ctr" defTabSz="5778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b="1" i="1" dirty="0" err="1" smtClean="0">
                <a:solidFill>
                  <a:srgbClr val="FFCC99"/>
                </a:solidFill>
                <a:latin typeface="Palatino Linotype" pitchFamily="18" charset="0"/>
              </a:rPr>
              <a:t>Préjugés</a:t>
            </a:r>
            <a:endParaRPr lang="en-US" sz="3200" b="1" i="1" dirty="0">
              <a:solidFill>
                <a:srgbClr val="F8F6E3"/>
              </a:solidFill>
              <a:latin typeface="Palatino Linotype" pitchFamily="18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609600" y="4491038"/>
            <a:ext cx="2743200" cy="2062162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3AA08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b="1" i="1" dirty="0" err="1" smtClean="0">
                <a:solidFill>
                  <a:srgbClr val="FFCC99"/>
                </a:solidFill>
              </a:rPr>
              <a:t>Altruisme</a:t>
            </a:r>
            <a:r>
              <a:rPr lang="en-US" sz="3200" b="1" i="1" dirty="0" smtClean="0">
                <a:solidFill>
                  <a:srgbClr val="FFCC99"/>
                </a:solidFill>
              </a:rPr>
              <a:t>: 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Quand</a:t>
            </a:r>
            <a:r>
              <a:rPr lang="en-US" sz="3200" b="1" i="1" dirty="0" smtClean="0">
                <a:solidFill>
                  <a:srgbClr val="F8F6E3"/>
                </a:solidFill>
              </a:rPr>
              <a:t> aide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l’autre</a:t>
            </a:r>
            <a:endParaRPr lang="en-US" sz="3200" b="1" i="1" dirty="0">
              <a:solidFill>
                <a:srgbClr val="F8F6E3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3343275" y="2969419"/>
            <a:ext cx="2743200" cy="2433638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3F77B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b="1" i="1" dirty="0">
                <a:solidFill>
                  <a:srgbClr val="FFCC99"/>
                </a:solidFill>
              </a:rPr>
              <a:t>Aggression:</a:t>
            </a:r>
            <a:r>
              <a:rPr lang="en-US" sz="3200" b="1" i="1" dirty="0">
                <a:solidFill>
                  <a:srgbClr val="F8F6E3"/>
                </a:solidFill>
              </a:rPr>
              <a:t> 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Quand</a:t>
            </a:r>
            <a:r>
              <a:rPr lang="en-US" sz="3200" b="1" i="1" dirty="0" smtClean="0">
                <a:solidFill>
                  <a:srgbClr val="F8F6E3"/>
                </a:solidFill>
              </a:rPr>
              <a:t> on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blesse</a:t>
            </a:r>
            <a:r>
              <a:rPr lang="en-US" sz="3200" b="1" i="1" dirty="0" smtClean="0">
                <a:solidFill>
                  <a:srgbClr val="F8F6E3"/>
                </a:solidFill>
              </a:rPr>
              <a:t>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l’autre</a:t>
            </a:r>
            <a:endParaRPr lang="en-US" sz="3200" b="1" i="1" dirty="0">
              <a:solidFill>
                <a:srgbClr val="F8F6E3"/>
              </a:solidFill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803900" y="4491038"/>
            <a:ext cx="2743200" cy="2366962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AA7A2B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b="1" i="1" dirty="0" err="1" smtClean="0">
                <a:solidFill>
                  <a:srgbClr val="FFCC99"/>
                </a:solidFill>
              </a:rPr>
              <a:t>Conflits</a:t>
            </a:r>
            <a:r>
              <a:rPr lang="en-US" sz="3200" b="1" i="1" dirty="0" smtClean="0">
                <a:solidFill>
                  <a:srgbClr val="FFCC99"/>
                </a:solidFill>
              </a:rPr>
              <a:t> </a:t>
            </a:r>
            <a:r>
              <a:rPr lang="en-US" sz="3200" b="1" i="1" dirty="0" err="1" smtClean="0">
                <a:solidFill>
                  <a:srgbClr val="FFCC99"/>
                </a:solidFill>
              </a:rPr>
              <a:t>sociaux</a:t>
            </a:r>
            <a:r>
              <a:rPr lang="en-US" sz="3200" b="1" i="1" dirty="0" smtClean="0">
                <a:solidFill>
                  <a:srgbClr val="FFCC99"/>
                </a:solidFill>
              </a:rPr>
              <a:t>: </a:t>
            </a:r>
            <a:r>
              <a:rPr lang="en-US" sz="3200" b="1" i="1" dirty="0" smtClean="0">
                <a:solidFill>
                  <a:srgbClr val="F8F6E3"/>
                </a:solidFill>
              </a:rPr>
              <a:t>source et </a:t>
            </a:r>
            <a:r>
              <a:rPr lang="en-US" sz="3200" b="1" i="1" dirty="0" err="1" smtClean="0">
                <a:solidFill>
                  <a:srgbClr val="F8F6E3"/>
                </a:solidFill>
              </a:rPr>
              <a:t>résolution</a:t>
            </a:r>
            <a:endParaRPr lang="en-US" sz="3200" b="1" i="1" dirty="0" smtClean="0">
              <a:solidFill>
                <a:srgbClr val="F8F6E3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6086475" y="2438400"/>
            <a:ext cx="2743200" cy="1747838"/>
          </a:xfrm>
          <a:custGeom>
            <a:avLst/>
            <a:gdLst>
              <a:gd name="connsiteX0" fmla="*/ 0 w 1119303"/>
              <a:gd name="connsiteY0" fmla="*/ 559652 h 1119303"/>
              <a:gd name="connsiteX1" fmla="*/ 559652 w 1119303"/>
              <a:gd name="connsiteY1" fmla="*/ 0 h 1119303"/>
              <a:gd name="connsiteX2" fmla="*/ 1119304 w 1119303"/>
              <a:gd name="connsiteY2" fmla="*/ 559652 h 1119303"/>
              <a:gd name="connsiteX3" fmla="*/ 559652 w 1119303"/>
              <a:gd name="connsiteY3" fmla="*/ 1119304 h 1119303"/>
              <a:gd name="connsiteX4" fmla="*/ 0 w 1119303"/>
              <a:gd name="connsiteY4" fmla="*/ 559652 h 1119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9303" h="1119303">
                <a:moveTo>
                  <a:pt x="0" y="559652"/>
                </a:moveTo>
                <a:cubicBezTo>
                  <a:pt x="0" y="250565"/>
                  <a:pt x="250565" y="0"/>
                  <a:pt x="559652" y="0"/>
                </a:cubicBezTo>
                <a:cubicBezTo>
                  <a:pt x="868739" y="0"/>
                  <a:pt x="1119304" y="250565"/>
                  <a:pt x="1119304" y="559652"/>
                </a:cubicBezTo>
                <a:cubicBezTo>
                  <a:pt x="1119304" y="868739"/>
                  <a:pt x="868739" y="1119304"/>
                  <a:pt x="559652" y="1119304"/>
                </a:cubicBezTo>
                <a:cubicBezTo>
                  <a:pt x="250565" y="1119304"/>
                  <a:pt x="0" y="868739"/>
                  <a:pt x="0" y="559652"/>
                </a:cubicBezTo>
                <a:close/>
              </a:path>
            </a:pathLst>
          </a:custGeom>
          <a:solidFill>
            <a:srgbClr val="F36F2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9633" tIns="169633" rIns="169633" bIns="169633" spcCol="1270" anchor="ctr"/>
          <a:lstStyle/>
          <a:p>
            <a:pPr algn="ctr" defTabSz="40005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b="1" i="1" dirty="0" err="1" smtClean="0">
                <a:solidFill>
                  <a:srgbClr val="FFCC99"/>
                </a:solidFill>
              </a:rPr>
              <a:t>Attirance</a:t>
            </a:r>
            <a:r>
              <a:rPr lang="en-US" sz="3200" b="1" i="1" dirty="0" smtClean="0">
                <a:solidFill>
                  <a:srgbClr val="FFCC99"/>
                </a:solidFill>
              </a:rPr>
              <a:t> et relations</a:t>
            </a:r>
            <a:endParaRPr lang="en-US" sz="3200" b="1" i="1" dirty="0">
              <a:solidFill>
                <a:srgbClr val="FFCC99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7200" y="1173540"/>
            <a:ext cx="8686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FontTx/>
              <a:buNone/>
            </a:pPr>
            <a:r>
              <a:rPr lang="fr-CA" sz="3200" dirty="0" smtClean="0">
                <a:latin typeface="Palatino Linotype" pitchFamily="18" charset="0"/>
              </a:rPr>
              <a:t>La psychologie sociale nous informe sur la </a:t>
            </a: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façon dont nous entrons en relation </a:t>
            </a:r>
            <a:r>
              <a:rPr lang="fr-CA" sz="3200" dirty="0" smtClean="0">
                <a:latin typeface="Palatino Linotype" pitchFamily="18" charset="0"/>
              </a:rPr>
              <a:t>les uns avec les autres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1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CA" dirty="0" smtClean="0">
                <a:latin typeface="Palatino Linotype" pitchFamily="18" charset="0"/>
              </a:rPr>
              <a:t>Relations </a:t>
            </a:r>
            <a:r>
              <a:rPr lang="en-CA" dirty="0" err="1" smtClean="0">
                <a:latin typeface="Palatino Linotype" pitchFamily="18" charset="0"/>
              </a:rPr>
              <a:t>sociales</a:t>
            </a:r>
            <a:r>
              <a:rPr lang="en-CA" dirty="0" smtClean="0">
                <a:latin typeface="Palatino Linotype" pitchFamily="18" charset="0"/>
              </a:rPr>
              <a:t/>
            </a:r>
            <a:br>
              <a:rPr lang="en-CA" dirty="0" smtClean="0">
                <a:latin typeface="Palatino Linotype" pitchFamily="18" charset="0"/>
              </a:rPr>
            </a:br>
            <a:r>
              <a:rPr lang="en-CA" dirty="0" err="1" smtClean="0">
                <a:latin typeface="Palatino Linotype" pitchFamily="18" charset="0"/>
              </a:rPr>
              <a:t>Préjugés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160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7620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Préjugés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131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133600"/>
            <a:ext cx="7772400" cy="1752600"/>
          </a:xfrm>
        </p:spPr>
        <p:txBody>
          <a:bodyPr>
            <a:normAutofit lnSpcReduction="10000"/>
          </a:bodyPr>
          <a:lstStyle/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Jugement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 priori </a:t>
            </a:r>
            <a:r>
              <a:rPr lang="fr-CA" sz="2800" dirty="0" smtClean="0">
                <a:latin typeface="Palatino Linotype" pitchFamily="18" charset="0"/>
              </a:rPr>
              <a:t>(généralement négatif)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Souvent </a:t>
            </a:r>
            <a:r>
              <a:rPr lang="fr-CA" sz="2800" dirty="0">
                <a:latin typeface="Palatino Linotype" pitchFamily="18" charset="0"/>
              </a:rPr>
              <a:t>envers un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groupe</a:t>
            </a:r>
            <a:r>
              <a:rPr lang="fr-CA" sz="2800" dirty="0">
                <a:latin typeface="Palatino Linotype" pitchFamily="18" charset="0"/>
              </a:rPr>
              <a:t> </a:t>
            </a:r>
            <a:r>
              <a:rPr lang="fr-CA" sz="2800" dirty="0" smtClean="0">
                <a:latin typeface="Palatino Linotype" pitchFamily="18" charset="0"/>
              </a:rPr>
              <a:t>(et ses membres)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différent</a:t>
            </a: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par sa culture, ethnie ou sexe.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9BF2-698A-4B29-91E0-D064D8550C91}" type="slidenum">
              <a:rPr lang="fr-CA"/>
              <a:pPr/>
              <a:t>161</a:t>
            </a:fld>
            <a:endParaRPr lang="fr-CA"/>
          </a:p>
        </p:txBody>
      </p:sp>
      <p:sp>
        <p:nvSpPr>
          <p:cNvPr id="1319940" name="Rectangle 4"/>
          <p:cNvSpPr>
            <a:spLocks noChangeArrowheads="1"/>
          </p:cNvSpPr>
          <p:nvPr/>
        </p:nvSpPr>
        <p:spPr bwMode="auto">
          <a:xfrm>
            <a:off x="1157288" y="4648200"/>
            <a:ext cx="67960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120000"/>
              <a:buFontTx/>
              <a:buAutoNum type="arabicPeriod"/>
            </a:pPr>
            <a:r>
              <a:rPr lang="fr-CA" sz="2800" dirty="0">
                <a:latin typeface="Palatino Linotype" pitchFamily="18" charset="0"/>
              </a:rPr>
              <a:t>Croyances (stéréotypes)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120000"/>
              <a:buFontTx/>
              <a:buAutoNum type="arabicPeriod"/>
            </a:pPr>
            <a:r>
              <a:rPr lang="fr-CA" sz="2800" dirty="0">
                <a:latin typeface="Palatino Linotype" pitchFamily="18" charset="0"/>
              </a:rPr>
              <a:t>Émotions (hostilité, envie ou crainte)</a:t>
            </a:r>
          </a:p>
          <a:p>
            <a:pPr marL="609600" indent="-609600">
              <a:spcBef>
                <a:spcPct val="20000"/>
              </a:spcBef>
              <a:buClr>
                <a:schemeClr val="accent1"/>
              </a:buClr>
              <a:buSzPct val="120000"/>
              <a:buFontTx/>
              <a:buAutoNum type="arabicPeriod"/>
            </a:pPr>
            <a:r>
              <a:rPr lang="fr-CA" sz="2800" dirty="0">
                <a:latin typeface="Palatino Linotype" pitchFamily="18" charset="0"/>
              </a:rPr>
              <a:t>Prédisposition à </a:t>
            </a:r>
            <a:r>
              <a:rPr lang="fr-CA" sz="2800" i="1" dirty="0">
                <a:latin typeface="Palatino Linotype" pitchFamily="18" charset="0"/>
              </a:rPr>
              <a:t>agir</a:t>
            </a:r>
            <a:r>
              <a:rPr lang="fr-CA" sz="2800" dirty="0">
                <a:latin typeface="Palatino Linotype" pitchFamily="18" charset="0"/>
              </a:rPr>
              <a:t> (discriminer</a:t>
            </a:r>
            <a:r>
              <a:rPr lang="en-US" sz="2800" dirty="0">
                <a:latin typeface="Palatino Linotype" pitchFamily="18" charset="0"/>
              </a:rPr>
              <a:t>)</a:t>
            </a:r>
          </a:p>
        </p:txBody>
      </p:sp>
      <p:sp>
        <p:nvSpPr>
          <p:cNvPr id="1319941" name="Rectangle 5"/>
          <p:cNvSpPr>
            <a:spLocks noChangeArrowheads="1"/>
          </p:cNvSpPr>
          <p:nvPr/>
        </p:nvSpPr>
        <p:spPr bwMode="auto">
          <a:xfrm>
            <a:off x="228600" y="3886200"/>
            <a:ext cx="57911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Composantes du préjugé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Préjugés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132301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2285999"/>
            <a:ext cx="8077200" cy="4435475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</a:t>
            </a:r>
            <a:r>
              <a:rPr lang="en-CA" sz="32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éjugé</a:t>
            </a: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200" dirty="0" smtClean="0">
                <a:latin typeface="Palatino Linotype" pitchFamily="18" charset="0"/>
              </a:rPr>
              <a:t>= </a:t>
            </a:r>
            <a:r>
              <a:rPr lang="en-CA" sz="3200" u="sng" dirty="0" smtClean="0">
                <a:latin typeface="Palatino Linotype" pitchFamily="18" charset="0"/>
              </a:rPr>
              <a:t>attitude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négative</a:t>
            </a:r>
            <a:r>
              <a:rPr lang="en-CA" sz="3200" dirty="0" smtClean="0">
                <a:latin typeface="Palatino Linotype" pitchFamily="18" charset="0"/>
              </a:rPr>
              <a:t> (</a:t>
            </a:r>
            <a:r>
              <a:rPr lang="en-CA" sz="3200" dirty="0" err="1" smtClean="0">
                <a:latin typeface="Palatino Linotype" pitchFamily="18" charset="0"/>
              </a:rPr>
              <a:t>croyance</a:t>
            </a:r>
            <a:r>
              <a:rPr lang="en-CA" sz="3200" dirty="0" smtClean="0">
                <a:latin typeface="Palatino Linotype" pitchFamily="18" charset="0"/>
              </a:rPr>
              <a:t>)</a:t>
            </a:r>
          </a:p>
          <a:p>
            <a:pPr marL="514350" indent="-514350">
              <a:buNone/>
            </a:pPr>
            <a:endParaRPr lang="en-CA" sz="3200" dirty="0" smtClean="0">
              <a:latin typeface="Palatino Linotype" pitchFamily="18" charset="0"/>
            </a:endParaRPr>
          </a:p>
          <a:p>
            <a:pPr marL="514350" indent="-514350">
              <a:buNone/>
            </a:pPr>
            <a:r>
              <a:rPr lang="en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Discrimination</a:t>
            </a:r>
            <a:r>
              <a:rPr lang="en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CA" sz="3200" dirty="0" smtClean="0">
                <a:latin typeface="Palatino Linotype" pitchFamily="18" charset="0"/>
              </a:rPr>
              <a:t>= </a:t>
            </a:r>
            <a:r>
              <a:rPr lang="en-CA" sz="3200" u="sng" dirty="0" err="1" smtClean="0">
                <a:latin typeface="Palatino Linotype" pitchFamily="18" charset="0"/>
              </a:rPr>
              <a:t>comportement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négatif</a:t>
            </a:r>
            <a:r>
              <a:rPr lang="fr-CA" sz="3200" dirty="0" smtClean="0">
                <a:latin typeface="Palatino Linotype" pitchFamily="18" charset="0"/>
              </a:rPr>
              <a:t> </a:t>
            </a:r>
          </a:p>
          <a:p>
            <a:pPr marL="514350" indent="-514350"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Les préjugés opèrent au niveau du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conscient</a:t>
            </a:r>
            <a:r>
              <a:rPr lang="fr-CA" sz="3200" dirty="0" smtClean="0">
                <a:latin typeface="Palatino Linotype" pitchFamily="18" charset="0"/>
              </a:rPr>
              <a:t>, mais encore plus au niveau du </a:t>
            </a:r>
            <a:r>
              <a:rPr lang="fr-CA" sz="3200" b="1" u="sng" dirty="0" smtClean="0">
                <a:solidFill>
                  <a:schemeClr val="accent1"/>
                </a:solidFill>
                <a:latin typeface="Palatino Linotype" pitchFamily="18" charset="0"/>
              </a:rPr>
              <a:t>subconscient</a:t>
            </a:r>
          </a:p>
          <a:p>
            <a:pPr marL="514350" indent="-514350"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551A4-686A-49A3-9E5B-733E1E6AF7E8}" type="slidenum">
              <a:rPr lang="fr-CA"/>
              <a:pPr/>
              <a:t>162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04088"/>
            <a:ext cx="8534400" cy="1581912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Préjugés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835275"/>
            <a:ext cx="8229600" cy="3886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CA" sz="3600" dirty="0" smtClean="0"/>
              <a:t>Les </a:t>
            </a:r>
            <a:r>
              <a:rPr lang="en-CA" sz="3600" dirty="0" err="1" smtClean="0"/>
              <a:t>préjugés</a:t>
            </a:r>
            <a:r>
              <a:rPr lang="en-CA" sz="3600" dirty="0" smtClean="0"/>
              <a:t> </a:t>
            </a:r>
            <a:r>
              <a:rPr lang="en-CA" sz="3600" dirty="0" err="1" smtClean="0"/>
              <a:t>ethniques</a:t>
            </a:r>
            <a:r>
              <a:rPr lang="en-CA" sz="3600" dirty="0" smtClean="0"/>
              <a:t> et </a:t>
            </a:r>
            <a:r>
              <a:rPr lang="en-CA" sz="3600" dirty="0" err="1" smtClean="0"/>
              <a:t>sexuels</a:t>
            </a:r>
            <a:r>
              <a:rPr lang="en-CA" sz="3600" dirty="0" smtClean="0"/>
              <a:t> existent-</a:t>
            </a:r>
            <a:r>
              <a:rPr lang="en-CA" sz="3600" dirty="0" err="1" smtClean="0"/>
              <a:t>ils</a:t>
            </a:r>
            <a:r>
              <a:rPr lang="en-CA" sz="3600" dirty="0" smtClean="0"/>
              <a:t> encore </a:t>
            </a:r>
            <a:r>
              <a:rPr lang="en-CA" sz="3600" dirty="0" err="1" smtClean="0"/>
              <a:t>aujourd’hui</a:t>
            </a:r>
            <a:r>
              <a:rPr lang="en-CA" sz="3600" dirty="0" smtClean="0"/>
              <a:t>?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163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</a:t>
            </a:r>
            <a:r>
              <a:rPr lang="fr-CA" sz="4000" dirty="0">
                <a:latin typeface="Palatino Linotype" pitchFamily="18" charset="0"/>
              </a:rPr>
              <a:t>sociales du préjugé</a:t>
            </a:r>
          </a:p>
        </p:txBody>
      </p:sp>
      <p:sp>
        <p:nvSpPr>
          <p:cNvPr id="1325059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2324100"/>
            <a:ext cx="8991600" cy="1181100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fr-CA" sz="3200" dirty="0">
                <a:latin typeface="Palatino Linotype" pitchFamily="18" charset="0"/>
              </a:rPr>
              <a:t>Pourquoi les préjugés </a:t>
            </a:r>
            <a:r>
              <a:rPr lang="fr-CA" sz="3200" dirty="0" smtClean="0">
                <a:latin typeface="Palatino Linotype" pitchFamily="18" charset="0"/>
              </a:rPr>
              <a:t>se forment-ils?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44A65-3265-4899-8117-740F16E78EBD}" type="slidenum">
              <a:rPr lang="fr-CA"/>
              <a:pPr/>
              <a:t>164</a:t>
            </a:fld>
            <a:endParaRPr lang="fr-CA"/>
          </a:p>
        </p:txBody>
      </p:sp>
      <p:sp>
        <p:nvSpPr>
          <p:cNvPr id="1325061" name="Rectangle 5"/>
          <p:cNvSpPr>
            <a:spLocks noChangeArrowheads="1"/>
          </p:cNvSpPr>
          <p:nvPr/>
        </p:nvSpPr>
        <p:spPr bwMode="auto">
          <a:xfrm>
            <a:off x="2057400" y="4038600"/>
            <a:ext cx="5029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AutoNum type="arabicPeriod"/>
            </a:pPr>
            <a:r>
              <a:rPr lang="fr-CA" sz="3200" dirty="0">
                <a:latin typeface="Palatino Linotype" pitchFamily="18" charset="0"/>
              </a:rPr>
              <a:t>Inégalités sociales</a:t>
            </a:r>
          </a:p>
          <a:p>
            <a:pPr marL="609600" indent="-6096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AutoNum type="arabicPeriod"/>
            </a:pPr>
            <a:r>
              <a:rPr lang="fr-CA" sz="3200" dirty="0">
                <a:latin typeface="Palatino Linotype" pitchFamily="18" charset="0"/>
              </a:rPr>
              <a:t>Divisions de la société</a:t>
            </a:r>
          </a:p>
          <a:p>
            <a:pPr marL="609600" indent="-609600">
              <a:spcBef>
                <a:spcPct val="20000"/>
              </a:spcBef>
              <a:buClr>
                <a:schemeClr val="accent1">
                  <a:lumMod val="75000"/>
                </a:schemeClr>
              </a:buClr>
              <a:buSzPct val="95000"/>
              <a:buFont typeface="Wingdings" pitchFamily="2" charset="2"/>
              <a:buAutoNum type="arabicPeriod"/>
            </a:pPr>
            <a:r>
              <a:rPr lang="fr-CA" sz="3200" dirty="0">
                <a:latin typeface="Palatino Linotype" pitchFamily="18" charset="0"/>
              </a:rPr>
              <a:t>Bouc émissaire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3438"/>
            <a:ext cx="8139113" cy="1376362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sociales des préjugés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14028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19113" y="2514600"/>
            <a:ext cx="8077200" cy="335280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Inégalités sociales</a:t>
            </a:r>
          </a:p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préjugés se développent lorsque certaines personnes ont de l’argent, du </a:t>
            </a:r>
            <a:r>
              <a:rPr lang="fr-CA" sz="2800" dirty="0" smtClean="0">
                <a:latin typeface="Palatino Linotype" pitchFamily="18" charset="0"/>
              </a:rPr>
              <a:t>pouvoir </a:t>
            </a:r>
            <a:r>
              <a:rPr lang="fr-CA" sz="2800" dirty="0">
                <a:latin typeface="Palatino Linotype" pitchFamily="18" charset="0"/>
              </a:rPr>
              <a:t>et du prestige </a:t>
            </a:r>
            <a:r>
              <a:rPr lang="fr-CA" sz="2800" dirty="0" smtClean="0">
                <a:latin typeface="Palatino Linotype" pitchFamily="18" charset="0"/>
              </a:rPr>
              <a:t>alors </a:t>
            </a:r>
            <a:r>
              <a:rPr lang="fr-CA" sz="2800" dirty="0">
                <a:latin typeface="Palatino Linotype" pitchFamily="18" charset="0"/>
              </a:rPr>
              <a:t>que d’autres n’en ont </a:t>
            </a:r>
            <a:r>
              <a:rPr lang="fr-CA" sz="2800" dirty="0" smtClean="0">
                <a:latin typeface="Palatino Linotype" pitchFamily="18" charset="0"/>
              </a:rPr>
              <a:t>pas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3D1F6-3DCE-476A-A4DE-F4DEF7845B26}" type="slidenum">
              <a:rPr lang="fr-CA"/>
              <a:pPr/>
              <a:t>165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741680" y="6096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sociales du préjugé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14059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904999"/>
            <a:ext cx="7010400" cy="481647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Nous et eux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Groupe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d’appartenance: </a:t>
            </a:r>
            <a:endParaRPr lang="fr-CA" sz="28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avec </a:t>
            </a:r>
            <a:r>
              <a:rPr lang="fr-CA" sz="2800" dirty="0">
                <a:latin typeface="Palatino Linotype" pitchFamily="18" charset="0"/>
              </a:rPr>
              <a:t>qui nous partageons une identité </a:t>
            </a:r>
            <a:r>
              <a:rPr lang="fr-CA" sz="2800" dirty="0" smtClean="0">
                <a:latin typeface="Palatino Linotype" pitchFamily="18" charset="0"/>
              </a:rPr>
              <a:t>commune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Groupe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de non-appartenance: </a:t>
            </a:r>
            <a:r>
              <a:rPr lang="fr-CA" sz="2800" dirty="0" smtClean="0">
                <a:latin typeface="Palatino Linotype" pitchFamily="18" charset="0"/>
              </a:rPr>
              <a:t>perçu </a:t>
            </a:r>
            <a:r>
              <a:rPr lang="fr-CA" sz="2800" dirty="0">
                <a:latin typeface="Palatino Linotype" pitchFamily="18" charset="0"/>
              </a:rPr>
              <a:t>comme </a:t>
            </a:r>
            <a:r>
              <a:rPr lang="fr-CA" sz="2800" dirty="0" smtClean="0">
                <a:latin typeface="Palatino Linotype" pitchFamily="18" charset="0"/>
              </a:rPr>
              <a:t>différent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Biais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de groupe: </a:t>
            </a:r>
            <a:endParaRPr lang="fr-CA" sz="28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tendance </a:t>
            </a:r>
            <a:r>
              <a:rPr lang="fr-CA" sz="2800" dirty="0">
                <a:latin typeface="Palatino Linotype" pitchFamily="18" charset="0"/>
              </a:rPr>
              <a:t>à favoriser quelqu’un de son groupe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FA1D0-DBCC-48C2-936B-AB966D477DB1}" type="slidenum">
              <a:rPr lang="fr-CA"/>
              <a:pPr/>
              <a:t>166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 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Origines émotionnelles des préjugés</a:t>
            </a:r>
            <a:endParaRPr lang="fr-CA" sz="3800" dirty="0">
              <a:latin typeface="Palatino Linotype" pitchFamily="18" charset="0"/>
            </a:endParaRPr>
          </a:p>
        </p:txBody>
      </p:sp>
      <p:sp>
        <p:nvSpPr>
          <p:cNvPr id="1408006" name="Rectangle 6"/>
          <p:cNvSpPr>
            <a:spLocks noGrp="1" noChangeArrowheads="1"/>
          </p:cNvSpPr>
          <p:nvPr>
            <p:ph idx="1"/>
          </p:nvPr>
        </p:nvSpPr>
        <p:spPr>
          <a:xfrm>
            <a:off x="671513" y="2667000"/>
            <a:ext cx="7772400" cy="3124200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Théorie du Bouc émissaire: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préjugés constituent une soupape à la </a:t>
            </a:r>
            <a:r>
              <a:rPr lang="fr-CA" sz="2800" dirty="0" smtClean="0">
                <a:latin typeface="Palatino Linotype" pitchFamily="18" charset="0"/>
              </a:rPr>
              <a:t>colère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en </a:t>
            </a:r>
            <a:r>
              <a:rPr lang="fr-CA" sz="2800" dirty="0">
                <a:latin typeface="Palatino Linotype" pitchFamily="18" charset="0"/>
              </a:rPr>
              <a:t>fournissant quelqu’un à </a:t>
            </a:r>
            <a:r>
              <a:rPr lang="fr-CA" sz="2800" dirty="0" smtClean="0">
                <a:latin typeface="Palatino Linotype" pitchFamily="18" charset="0"/>
              </a:rPr>
              <a:t>accuser</a:t>
            </a:r>
          </a:p>
          <a:p>
            <a:pPr>
              <a:spcBef>
                <a:spcPct val="0"/>
              </a:spcBef>
              <a:buFontTx/>
              <a:buNone/>
            </a:pPr>
            <a:endParaRPr lang="fr-CA" sz="2800" dirty="0" smtClean="0"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F4C4-BB03-46D6-85FE-98502E68E58E}" type="slidenum">
              <a:rPr lang="fr-CA"/>
              <a:pPr/>
              <a:t>167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cognitives des préjugés</a:t>
            </a:r>
            <a:endParaRPr lang="fr-CA" sz="4000" dirty="0">
              <a:latin typeface="Palatino Linotype" pitchFamily="18" charset="0"/>
            </a:endParaRPr>
          </a:p>
        </p:txBody>
      </p:sp>
      <p:sp>
        <p:nvSpPr>
          <p:cNvPr id="1410054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2209800"/>
            <a:ext cx="8077200" cy="1758950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fr-CA" sz="36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Catégorisation: </a:t>
            </a:r>
            <a:endParaRPr lang="fr-CA" sz="36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Façon </a:t>
            </a:r>
            <a:r>
              <a:rPr lang="fr-CA" sz="2800" dirty="0">
                <a:latin typeface="Palatino Linotype" pitchFamily="18" charset="0"/>
              </a:rPr>
              <a:t>dont nous simplifions notre </a:t>
            </a:r>
            <a:r>
              <a:rPr lang="fr-CA" sz="2800" dirty="0" smtClean="0">
                <a:latin typeface="Palatino Linotype" pitchFamily="18" charset="0"/>
              </a:rPr>
              <a:t>monde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Tendance </a:t>
            </a:r>
            <a:r>
              <a:rPr lang="fr-CA" sz="2800" dirty="0">
                <a:latin typeface="Palatino Linotype" pitchFamily="18" charset="0"/>
              </a:rPr>
              <a:t>à appliquer des stéréotypes.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C2580-ADEF-4855-AD3D-5850F172DCA9}" type="slidenum">
              <a:rPr lang="fr-CA"/>
              <a:pPr/>
              <a:t>168</a:t>
            </a:fld>
            <a:endParaRPr lang="fr-CA"/>
          </a:p>
        </p:txBody>
      </p:sp>
      <p:sp>
        <p:nvSpPr>
          <p:cNvPr id="7" name="TextBox 6"/>
          <p:cNvSpPr txBox="1"/>
          <p:nvPr/>
        </p:nvSpPr>
        <p:spPr>
          <a:xfrm>
            <a:off x="381000" y="4241800"/>
            <a:ext cx="4191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Effet</a:t>
            </a:r>
            <a:r>
              <a:rPr lang="en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Trans </a:t>
            </a:r>
            <a:r>
              <a:rPr lang="en-CA" sz="3200" b="1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ethnique</a:t>
            </a:r>
            <a:r>
              <a:rPr lang="en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:</a:t>
            </a:r>
          </a:p>
          <a:p>
            <a:r>
              <a:rPr lang="en-CA" sz="2800" dirty="0" smtClean="0">
                <a:latin typeface="Palatino Linotype" pitchFamily="18" charset="0"/>
              </a:rPr>
              <a:t>On </a:t>
            </a:r>
            <a:r>
              <a:rPr lang="en-CA" sz="2800" dirty="0" err="1" smtClean="0">
                <a:latin typeface="Palatino Linotype" pitchFamily="18" charset="0"/>
              </a:rPr>
              <a:t>reconnaît</a:t>
            </a:r>
            <a:r>
              <a:rPr lang="en-CA" sz="2800" dirty="0" smtClean="0">
                <a:latin typeface="Palatino Linotype" pitchFamily="18" charset="0"/>
              </a:rPr>
              <a:t> plus </a:t>
            </a:r>
            <a:r>
              <a:rPr lang="en-CA" sz="2800" dirty="0" err="1" smtClean="0">
                <a:latin typeface="Palatino Linotype" pitchFamily="18" charset="0"/>
              </a:rPr>
              <a:t>facilement</a:t>
            </a:r>
            <a:r>
              <a:rPr lang="en-CA" sz="2800" dirty="0" smtClean="0">
                <a:latin typeface="Palatino Linotype" pitchFamily="18" charset="0"/>
              </a:rPr>
              <a:t> les visages de </a:t>
            </a:r>
            <a:r>
              <a:rPr lang="en-CA" sz="2800" dirty="0" err="1" smtClean="0">
                <a:latin typeface="Palatino Linotype" pitchFamily="18" charset="0"/>
              </a:rPr>
              <a:t>notre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propre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ethnie</a:t>
            </a: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cognitives des préjugés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1413125" name="Picture 5" descr="MyersPsy8e_fi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47838" y="4591050"/>
            <a:ext cx="5648325" cy="2266950"/>
          </a:xfrm>
          <a:noFill/>
          <a:ln/>
        </p:spPr>
      </p:pic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3E2AE-4882-47D0-AD43-82E5C965C106}" type="slidenum">
              <a:rPr lang="fr-CA"/>
              <a:pPr/>
              <a:t>169</a:t>
            </a:fld>
            <a:endParaRPr lang="fr-CA"/>
          </a:p>
        </p:txBody>
      </p:sp>
      <p:sp>
        <p:nvSpPr>
          <p:cNvPr id="1413124" name="Rectangle 4"/>
          <p:cNvSpPr>
            <a:spLocks noChangeArrowheads="1"/>
          </p:cNvSpPr>
          <p:nvPr/>
        </p:nvSpPr>
        <p:spPr bwMode="auto">
          <a:xfrm>
            <a:off x="685800" y="2209800"/>
            <a:ext cx="77724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Cas marquants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SzPct val="120000"/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On généralise à partir d’exemples frappants et mémorables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SzPct val="120000"/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Peut renforcer </a:t>
            </a:r>
            <a:r>
              <a:rPr lang="fr-CA" sz="2800" dirty="0">
                <a:latin typeface="Palatino Linotype" pitchFamily="18" charset="0"/>
              </a:rPr>
              <a:t>les stéréotypes et les </a:t>
            </a:r>
            <a:r>
              <a:rPr lang="fr-CA" sz="2800" dirty="0" smtClean="0">
                <a:latin typeface="Palatino Linotype" pitchFamily="18" charset="0"/>
              </a:rPr>
              <a:t>préjugés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413128" name="Text Box 8"/>
          <p:cNvSpPr txBox="1">
            <a:spLocks noChangeArrowheads="1"/>
          </p:cNvSpPr>
          <p:nvPr/>
        </p:nvSpPr>
        <p:spPr bwMode="auto">
          <a:xfrm>
            <a:off x="6400801" y="5611001"/>
            <a:ext cx="995362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 dirty="0">
                <a:solidFill>
                  <a:srgbClr val="000000"/>
                </a:solidFill>
              </a:rPr>
              <a:t>Terrorisme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096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 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Origines cognitives des préjugés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33018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7758112" cy="1600200"/>
          </a:xfrm>
          <a:noFill/>
          <a:ln/>
        </p:spPr>
        <p:txBody>
          <a:bodyPr/>
          <a:lstStyle/>
          <a:p>
            <a:pPr marL="0" indent="0">
              <a:buFontTx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Phénomène du monde équitable </a:t>
            </a:r>
          </a:p>
          <a:p>
            <a:pPr marL="0" indent="0"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Tendance </a:t>
            </a:r>
            <a:r>
              <a:rPr lang="fr-CA" sz="2800" dirty="0">
                <a:latin typeface="Palatino Linotype" pitchFamily="18" charset="0"/>
              </a:rPr>
              <a:t>à croire que le monde est juste et que les gens reçoivent ce qu’ils </a:t>
            </a:r>
            <a:r>
              <a:rPr lang="fr-CA" sz="2800" dirty="0" smtClean="0">
                <a:latin typeface="Palatino Linotype" pitchFamily="18" charset="0"/>
              </a:rPr>
              <a:t>méritent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16AC7-8BB5-4DA4-B54E-CD9456B1398E}" type="slidenum">
              <a:rPr lang="fr-CA"/>
              <a:pPr/>
              <a:t>170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76225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Biais de l’après-coup</a:t>
            </a:r>
          </a:p>
        </p:txBody>
      </p:sp>
      <p:sp>
        <p:nvSpPr>
          <p:cNvPr id="1460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209800"/>
            <a:ext cx="8458199" cy="3657600"/>
          </a:xfrm>
          <a:noFill/>
          <a:ln/>
        </p:spPr>
        <p:txBody>
          <a:bodyPr>
            <a:noAutofit/>
          </a:bodyPr>
          <a:lstStyle/>
          <a:p>
            <a:pPr marL="0" indent="0">
              <a:buFontTx/>
              <a:buNone/>
            </a:pPr>
            <a:r>
              <a:rPr lang="fr-CA" sz="3200" dirty="0">
                <a:latin typeface="Palatino Linotype" pitchFamily="18" charset="0"/>
              </a:rPr>
              <a:t>Après avoir entendu </a:t>
            </a:r>
            <a:r>
              <a:rPr lang="fr-CA" sz="3200" dirty="0" smtClean="0">
                <a:latin typeface="Palatino Linotype" pitchFamily="18" charset="0"/>
              </a:rPr>
              <a:t>le </a:t>
            </a:r>
            <a:r>
              <a:rPr lang="fr-CA" sz="3200" dirty="0">
                <a:latin typeface="Palatino Linotype" pitchFamily="18" charset="0"/>
              </a:rPr>
              <a:t>résultat, nous avons tendance à croire qu’on aurait pu le prédire à </a:t>
            </a:r>
            <a:r>
              <a:rPr lang="fr-CA" sz="3200" dirty="0" smtClean="0">
                <a:latin typeface="Palatino Linotype" pitchFamily="18" charset="0"/>
              </a:rPr>
              <a:t>l’avance</a:t>
            </a:r>
          </a:p>
          <a:p>
            <a:pPr marL="365760" lvl="1" indent="0"/>
            <a:endParaRPr lang="fr-CA" sz="3200" dirty="0" smtClean="0">
              <a:latin typeface="Palatino Linotype" pitchFamily="18" charset="0"/>
            </a:endParaRPr>
          </a:p>
          <a:p>
            <a:pPr marL="365760" lvl="1" indent="0"/>
            <a:endParaRPr lang="fr-CA" sz="3200" dirty="0" smtClean="0">
              <a:latin typeface="Palatino Linotype" pitchFamily="18" charset="0"/>
            </a:endParaRPr>
          </a:p>
          <a:p>
            <a:pPr marL="365760" lvl="1" indent="0">
              <a:buNone/>
            </a:pPr>
            <a:r>
              <a:rPr lang="fr-CA" sz="3000" dirty="0" smtClean="0">
                <a:latin typeface="Palatino Linotype" pitchFamily="18" charset="0"/>
              </a:rPr>
              <a:t>La culpabilisation de la victime nous rassure…</a:t>
            </a:r>
            <a:endParaRPr lang="fr-CA" sz="30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DEAD-2EE3-4935-AFB1-C9F746CA179E}" type="slidenum">
              <a:rPr lang="fr-CA"/>
              <a:pPr/>
              <a:t>171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1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CA" sz="4400" dirty="0" smtClean="0">
                <a:latin typeface="Palatino Linotype" pitchFamily="18" charset="0"/>
              </a:rPr>
              <a:t>Relations </a:t>
            </a:r>
            <a:r>
              <a:rPr lang="en-CA" sz="4400" dirty="0" err="1" smtClean="0">
                <a:latin typeface="Palatino Linotype" pitchFamily="18" charset="0"/>
              </a:rPr>
              <a:t>sociales</a:t>
            </a:r>
            <a:r>
              <a:rPr lang="en-CA" sz="4400" dirty="0" smtClean="0">
                <a:latin typeface="Palatino Linotype" pitchFamily="18" charset="0"/>
              </a:rPr>
              <a:t/>
            </a:r>
            <a:br>
              <a:rPr lang="en-CA" sz="4400" dirty="0" smtClean="0">
                <a:latin typeface="Palatino Linotype" pitchFamily="18" charset="0"/>
              </a:rPr>
            </a:br>
            <a:r>
              <a:rPr lang="en-CA" sz="4400" dirty="0" err="1" smtClean="0">
                <a:latin typeface="Palatino Linotype" pitchFamily="18" charset="0"/>
              </a:rPr>
              <a:t>Agressivité</a:t>
            </a:r>
            <a:endParaRPr lang="en-CA" sz="4400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172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84296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Agressivité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0BD4-6846-4AAA-910A-FF46F6A3998B}" type="slidenum">
              <a:rPr lang="fr-CA"/>
              <a:pPr/>
              <a:t>173</a:t>
            </a:fld>
            <a:endParaRPr lang="fr-CA"/>
          </a:p>
        </p:txBody>
      </p:sp>
      <p:sp>
        <p:nvSpPr>
          <p:cNvPr id="1331203" name="Rectangle 3"/>
          <p:cNvSpPr>
            <a:spLocks noChangeArrowheads="1"/>
          </p:cNvSpPr>
          <p:nvPr/>
        </p:nvSpPr>
        <p:spPr bwMode="auto">
          <a:xfrm>
            <a:off x="533400" y="2590800"/>
            <a:ext cx="804703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Comportement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physique</a:t>
            </a:r>
            <a:r>
              <a:rPr lang="fr-CA" sz="2800" dirty="0">
                <a:latin typeface="Palatino Linotype" pitchFamily="18" charset="0"/>
              </a:rPr>
              <a:t> ou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verbal</a:t>
            </a:r>
            <a:r>
              <a:rPr lang="fr-CA" sz="2800" dirty="0">
                <a:latin typeface="Palatino Linotype" pitchFamily="18" charset="0"/>
              </a:rPr>
              <a:t> ayant pour but de faire du mal ou </a:t>
            </a:r>
            <a:r>
              <a:rPr lang="fr-CA" sz="2800" dirty="0" smtClean="0">
                <a:latin typeface="Palatino Linotype" pitchFamily="18" charset="0"/>
              </a:rPr>
              <a:t>détruire</a:t>
            </a:r>
          </a:p>
          <a:p>
            <a:pPr marL="514350" indent="-514350">
              <a:buClr>
                <a:schemeClr val="accent1"/>
              </a:buClr>
            </a:pPr>
            <a:r>
              <a:rPr lang="fr-CA" sz="2800" dirty="0" smtClean="0">
                <a:latin typeface="Palatino Linotype" pitchFamily="18" charset="0"/>
              </a:rPr>
              <a:t> </a:t>
            </a: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Peut </a:t>
            </a:r>
            <a:r>
              <a:rPr lang="fr-CA" sz="2800" dirty="0">
                <a:latin typeface="Palatino Linotype" pitchFamily="18" charset="0"/>
              </a:rPr>
              <a:t>être une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réaction</a:t>
            </a:r>
            <a:r>
              <a:rPr lang="fr-CA" sz="2800" dirty="0">
                <a:latin typeface="Palatino Linotype" pitchFamily="18" charset="0"/>
              </a:rPr>
              <a:t> ou un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moyen calculé </a:t>
            </a:r>
            <a:r>
              <a:rPr lang="fr-CA" sz="2800" dirty="0">
                <a:latin typeface="Palatino Linotype" pitchFamily="18" charset="0"/>
              </a:rPr>
              <a:t>pour parvenir à une </a:t>
            </a:r>
            <a:r>
              <a:rPr lang="fr-CA" sz="2800" dirty="0" smtClean="0">
                <a:latin typeface="Palatino Linotype" pitchFamily="18" charset="0"/>
              </a:rPr>
              <a:t>fin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331204" name="Rectangle 4"/>
          <p:cNvSpPr>
            <a:spLocks noChangeArrowheads="1"/>
          </p:cNvSpPr>
          <p:nvPr/>
        </p:nvSpPr>
        <p:spPr bwMode="auto">
          <a:xfrm>
            <a:off x="533400" y="5307022"/>
            <a:ext cx="80470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CA" sz="2800" dirty="0" smtClean="0">
                <a:latin typeface="Palatino Linotype" pitchFamily="18" charset="0"/>
              </a:rPr>
              <a:t>É</a:t>
            </a:r>
            <a:r>
              <a:rPr lang="fr-CA" sz="2800" dirty="0" err="1" smtClean="0">
                <a:latin typeface="Palatino Linotype" pitchFamily="18" charset="0"/>
              </a:rPr>
              <a:t>merge</a:t>
            </a:r>
            <a:r>
              <a:rPr lang="fr-CA" sz="2800" dirty="0" smtClean="0"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de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l’interaction</a:t>
            </a:r>
            <a:r>
              <a:rPr lang="fr-CA" sz="2800" dirty="0">
                <a:latin typeface="Palatino Linotype" pitchFamily="18" charset="0"/>
              </a:rPr>
              <a:t> entre la </a:t>
            </a:r>
            <a:r>
              <a:rPr lang="fr-CA" sz="2800" u="sng" dirty="0">
                <a:latin typeface="Palatino Linotype" pitchFamily="18" charset="0"/>
              </a:rPr>
              <a:t>biologie</a:t>
            </a:r>
            <a:r>
              <a:rPr lang="fr-CA" sz="2800" dirty="0">
                <a:latin typeface="Palatino Linotype" pitchFamily="18" charset="0"/>
              </a:rPr>
              <a:t> et </a:t>
            </a:r>
            <a:r>
              <a:rPr lang="fr-CA" sz="2800" u="sng" dirty="0">
                <a:latin typeface="Palatino Linotype" pitchFamily="18" charset="0"/>
              </a:rPr>
              <a:t>l’expérience</a:t>
            </a:r>
            <a:r>
              <a:rPr lang="fr-CA" sz="2800" dirty="0">
                <a:latin typeface="Palatino Linotype" pitchFamily="18" charset="0"/>
              </a:rPr>
              <a:t> vécue.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biologie de l’agressivité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260BA-9C22-4E05-9D42-0D8D5EE6B4CE}" type="slidenum">
              <a:rPr lang="fr-CA"/>
              <a:pPr/>
              <a:t>174</a:t>
            </a:fld>
            <a:endParaRPr lang="fr-CA"/>
          </a:p>
        </p:txBody>
      </p:sp>
      <p:sp>
        <p:nvSpPr>
          <p:cNvPr id="1418243" name="Rectangle 3"/>
          <p:cNvSpPr>
            <a:spLocks noChangeArrowheads="1"/>
          </p:cNvSpPr>
          <p:nvPr/>
        </p:nvSpPr>
        <p:spPr bwMode="auto">
          <a:xfrm>
            <a:off x="228600" y="236220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>
                <a:latin typeface="Palatino Linotype" pitchFamily="18" charset="0"/>
              </a:rPr>
              <a:t>Trois influences biologiques sur l’agressivité:</a:t>
            </a:r>
          </a:p>
        </p:txBody>
      </p:sp>
      <p:sp>
        <p:nvSpPr>
          <p:cNvPr id="1418244" name="Rectangle 4"/>
          <p:cNvSpPr>
            <a:spLocks noChangeArrowheads="1"/>
          </p:cNvSpPr>
          <p:nvPr/>
        </p:nvSpPr>
        <p:spPr bwMode="auto">
          <a:xfrm>
            <a:off x="1676400" y="3999286"/>
            <a:ext cx="6767513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  <a:buClr>
                <a:schemeClr val="accent1">
                  <a:lumMod val="75000"/>
                </a:schemeClr>
              </a:buClr>
              <a:buFontTx/>
              <a:buAutoNum type="arabicPeriod"/>
            </a:pPr>
            <a:r>
              <a:rPr lang="fr-CA" sz="3600" dirty="0">
                <a:latin typeface="Palatino Linotype" pitchFamily="18" charset="0"/>
              </a:rPr>
              <a:t>Influences génétiques</a:t>
            </a:r>
          </a:p>
          <a:p>
            <a:pPr marL="457200" indent="-457200">
              <a:lnSpc>
                <a:spcPct val="120000"/>
              </a:lnSpc>
              <a:buClr>
                <a:schemeClr val="accent1">
                  <a:lumMod val="75000"/>
                </a:schemeClr>
              </a:buClr>
              <a:buFontTx/>
              <a:buAutoNum type="arabicPeriod"/>
            </a:pPr>
            <a:r>
              <a:rPr lang="fr-CA" sz="3600" dirty="0">
                <a:latin typeface="Palatino Linotype" pitchFamily="18" charset="0"/>
              </a:rPr>
              <a:t>Influences neuronales</a:t>
            </a:r>
          </a:p>
          <a:p>
            <a:pPr marL="457200" indent="-457200">
              <a:lnSpc>
                <a:spcPct val="120000"/>
              </a:lnSpc>
              <a:buClr>
                <a:schemeClr val="accent1">
                  <a:lumMod val="75000"/>
                </a:schemeClr>
              </a:buClr>
              <a:buFontTx/>
              <a:buAutoNum type="arabicPeriod"/>
            </a:pPr>
            <a:r>
              <a:rPr lang="fr-CA" sz="3600" dirty="0">
                <a:latin typeface="Palatino Linotype" pitchFamily="18" charset="0"/>
              </a:rPr>
              <a:t>Influences biochimiques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biologie de l’agressivité</a:t>
            </a:r>
            <a:endParaRPr lang="en-US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F8B5B-7531-4846-A585-AD5E95B73C58}" type="slidenum">
              <a:rPr lang="fr-CA"/>
              <a:pPr/>
              <a:t>175</a:t>
            </a:fld>
            <a:endParaRPr lang="fr-CA"/>
          </a:p>
        </p:txBody>
      </p:sp>
      <p:sp>
        <p:nvSpPr>
          <p:cNvPr id="1333251" name="Rectangle 3"/>
          <p:cNvSpPr>
            <a:spLocks noChangeArrowheads="1"/>
          </p:cNvSpPr>
          <p:nvPr/>
        </p:nvSpPr>
        <p:spPr bwMode="auto">
          <a:xfrm>
            <a:off x="528638" y="2133600"/>
            <a:ext cx="80470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Influences Génétiques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Animaux </a:t>
            </a:r>
            <a:r>
              <a:rPr lang="fr-CA" sz="2800" dirty="0">
                <a:latin typeface="Palatino Linotype" pitchFamily="18" charset="0"/>
              </a:rPr>
              <a:t>sélectionnés pour leur </a:t>
            </a:r>
            <a:r>
              <a:rPr lang="fr-CA" sz="2800" dirty="0" smtClean="0">
                <a:latin typeface="Palatino Linotype" pitchFamily="18" charset="0"/>
              </a:rPr>
              <a:t>agressivité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Études </a:t>
            </a:r>
            <a:r>
              <a:rPr lang="fr-CA" sz="2800" dirty="0">
                <a:latin typeface="Palatino Linotype" pitchFamily="18" charset="0"/>
              </a:rPr>
              <a:t>de </a:t>
            </a:r>
            <a:r>
              <a:rPr lang="fr-CA" sz="2800" dirty="0" smtClean="0">
                <a:latin typeface="Palatino Linotype" pitchFamily="18" charset="0"/>
              </a:rPr>
              <a:t>jumeaux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Chromosome </a:t>
            </a:r>
            <a:r>
              <a:rPr lang="fr-CA" sz="2800" dirty="0">
                <a:latin typeface="Palatino Linotype" pitchFamily="18" charset="0"/>
              </a:rPr>
              <a:t>Y. </a:t>
            </a:r>
          </a:p>
        </p:txBody>
      </p:sp>
      <p:sp>
        <p:nvSpPr>
          <p:cNvPr id="1333252" name="Rectangle 4"/>
          <p:cNvSpPr>
            <a:spLocks noChangeArrowheads="1"/>
          </p:cNvSpPr>
          <p:nvPr/>
        </p:nvSpPr>
        <p:spPr bwMode="auto">
          <a:xfrm>
            <a:off x="528639" y="4800600"/>
            <a:ext cx="8047037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Influences Neuronales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Système </a:t>
            </a:r>
            <a:r>
              <a:rPr lang="fr-CA" sz="2800" dirty="0">
                <a:latin typeface="Palatino Linotype" pitchFamily="18" charset="0"/>
              </a:rPr>
              <a:t>limbique (amygdale) </a:t>
            </a:r>
            <a:r>
              <a:rPr lang="fr-CA" sz="2800" dirty="0" smtClean="0">
                <a:latin typeface="Palatino Linotype" pitchFamily="18" charset="0"/>
              </a:rPr>
              <a:t>et le </a:t>
            </a:r>
            <a:r>
              <a:rPr lang="fr-CA" sz="2800" dirty="0">
                <a:latin typeface="Palatino Linotype" pitchFamily="18" charset="0"/>
              </a:rPr>
              <a:t>lobe </a:t>
            </a:r>
            <a:r>
              <a:rPr lang="fr-CA" sz="2800" dirty="0" smtClean="0">
                <a:latin typeface="Palatino Linotype" pitchFamily="18" charset="0"/>
              </a:rPr>
              <a:t>frontal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biologie de l’agressivité</a:t>
            </a:r>
            <a:endParaRPr lang="en-US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71744-6F8C-4411-98C6-4BCB49810861}" type="slidenum">
              <a:rPr lang="fr-CA"/>
              <a:pPr/>
              <a:t>176</a:t>
            </a:fld>
            <a:endParaRPr lang="fr-CA"/>
          </a:p>
        </p:txBody>
      </p:sp>
      <p:sp>
        <p:nvSpPr>
          <p:cNvPr id="1421315" name="Rectangle 3"/>
          <p:cNvSpPr>
            <a:spLocks noChangeArrowheads="1"/>
          </p:cNvSpPr>
          <p:nvPr/>
        </p:nvSpPr>
        <p:spPr bwMode="auto">
          <a:xfrm>
            <a:off x="533400" y="2209800"/>
            <a:ext cx="822960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Influences Biochimiques</a:t>
            </a:r>
            <a:r>
              <a:rPr lang="fr-CA" sz="3600" dirty="0">
                <a:solidFill>
                  <a:schemeClr val="accent1"/>
                </a:solidFill>
                <a:latin typeface="Palatino Linotype" pitchFamily="18" charset="0"/>
              </a:rPr>
              <a:t>: </a:t>
            </a:r>
            <a:endParaRPr lang="fr-CA" sz="36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Niveau de testostérone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Alcool…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66684"/>
            <a:ext cx="5798928" cy="2624316"/>
          </a:xfrm>
          <a:solidFill>
            <a:schemeClr val="bg2"/>
          </a:solidFill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600"/>
              </a:spcAft>
              <a:buClr>
                <a:schemeClr val="tx1"/>
              </a:buClr>
              <a:buFont typeface="Arial" pitchFamily="34" charset="0"/>
              <a:buNone/>
              <a:defRPr/>
            </a:pPr>
            <a:r>
              <a:rPr lang="en-US" sz="2800" dirty="0" err="1" smtClean="0">
                <a:latin typeface="Palatino Linotype" pitchFamily="18" charset="0"/>
              </a:rPr>
              <a:t>L’alcool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peut</a:t>
            </a:r>
            <a:r>
              <a:rPr lang="en-US" sz="2800" dirty="0" smtClean="0">
                <a:latin typeface="Palatino Linotype" pitchFamily="18" charset="0"/>
              </a:rPr>
              <a:t> causer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chimiquement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ou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psychologiquement</a:t>
            </a:r>
            <a:r>
              <a:rPr lang="en-US" sz="2800" dirty="0" smtClean="0">
                <a:latin typeface="Palatino Linotype" pitchFamily="18" charset="0"/>
              </a:rPr>
              <a:t>:</a:t>
            </a:r>
          </a:p>
          <a:p>
            <a:pPr marL="0" indent="0" eaLnBrk="1" fontAlgn="auto" hangingPunct="1">
              <a:spcAft>
                <a:spcPts val="600"/>
              </a:spcAft>
              <a:buClr>
                <a:schemeClr val="tx1"/>
              </a:buClr>
              <a:buFont typeface="Arial" pitchFamily="34" charset="0"/>
              <a:buNone/>
              <a:defRPr/>
            </a:pP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sz="2800" b="1" u="sng" dirty="0" err="1" smtClean="0">
                <a:latin typeface="Palatino Linotype" pitchFamily="18" charset="0"/>
              </a:rPr>
              <a:t>Désinhibition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304800"/>
            <a:ext cx="8534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4400" dirty="0" smtClean="0">
                <a:solidFill>
                  <a:schemeClr val="tx2"/>
                </a:solidFill>
                <a:latin typeface="Palatino Linotype" pitchFamily="18" charset="0"/>
              </a:rPr>
              <a:t>Relations sociales</a:t>
            </a:r>
            <a:r>
              <a:rPr lang="fr-CA" sz="3200" dirty="0" smtClean="0">
                <a:solidFill>
                  <a:schemeClr val="tx2"/>
                </a:solidFill>
                <a:latin typeface="Palatino Linotype" pitchFamily="18" charset="0"/>
              </a:rPr>
              <a:t/>
            </a:r>
            <a:br>
              <a:rPr lang="fr-CA" sz="3200" dirty="0" smtClean="0">
                <a:solidFill>
                  <a:schemeClr val="tx2"/>
                </a:solidFill>
                <a:latin typeface="Palatino Linotype" pitchFamily="18" charset="0"/>
              </a:rPr>
            </a:br>
            <a:r>
              <a:rPr lang="fr-CA" sz="3200" dirty="0" smtClean="0">
                <a:solidFill>
                  <a:schemeClr val="tx2"/>
                </a:solidFill>
                <a:latin typeface="Palatino Linotype" pitchFamily="18" charset="0"/>
              </a:rPr>
              <a:t>La biologie de l’agressivité : L’alcool</a:t>
            </a:r>
            <a:endParaRPr lang="fr-CA" sz="3200" dirty="0">
              <a:solidFill>
                <a:schemeClr val="tx2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4191000"/>
            <a:ext cx="9144000" cy="255454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eaLnBrk="1" fontAlgn="auto" hangingPunct="1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sz="2800" dirty="0" err="1" smtClean="0">
                <a:latin typeface="Palatino Linotype" pitchFamily="18" charset="0"/>
              </a:rPr>
              <a:t>Réponse</a:t>
            </a:r>
            <a:r>
              <a:rPr lang="en-US" sz="2800" dirty="0" smtClean="0">
                <a:latin typeface="Palatino Linotype" pitchFamily="18" charset="0"/>
              </a:rPr>
              <a:t> à la frustration</a:t>
            </a:r>
          </a:p>
          <a:p>
            <a:pPr eaLnBrk="1" fontAlgn="auto" hangingPunct="1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sz="2800" dirty="0" smtClean="0">
                <a:latin typeface="Palatino Linotype" pitchFamily="18" charset="0"/>
              </a:rPr>
              <a:t>Crimes </a:t>
            </a:r>
            <a:r>
              <a:rPr lang="en-US" sz="2800" dirty="0" err="1" smtClean="0">
                <a:latin typeface="Palatino Linotype" pitchFamily="18" charset="0"/>
              </a:rPr>
              <a:t>violents</a:t>
            </a:r>
            <a:endParaRPr lang="en-US" sz="2800" dirty="0" smtClean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sz="2800" dirty="0" err="1">
                <a:latin typeface="Palatino Linotype" pitchFamily="18" charset="0"/>
              </a:rPr>
              <a:t>P</a:t>
            </a:r>
            <a:r>
              <a:rPr lang="en-US" sz="2800" dirty="0" err="1" smtClean="0">
                <a:latin typeface="Palatino Linotype" pitchFamily="18" charset="0"/>
              </a:rPr>
              <a:t>ossibilité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paix</a:t>
            </a:r>
            <a:endParaRPr lang="en-US" sz="2800" dirty="0" smtClean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en-US" sz="2800" dirty="0">
                <a:latin typeface="Palatino Linotype" pitchFamily="18" charset="0"/>
              </a:rPr>
              <a:t>P</a:t>
            </a:r>
            <a:r>
              <a:rPr lang="en-US" sz="2800" dirty="0" smtClean="0">
                <a:latin typeface="Palatino Linotype" pitchFamily="18" charset="0"/>
              </a:rPr>
              <a:t>rovocations</a:t>
            </a:r>
          </a:p>
          <a:p>
            <a:endParaRPr lang="fr-CA" sz="2800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84296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psychologie de l’agressivité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E7CCD-A04C-4CF6-A3F7-0451F8494E3D}" type="slidenum">
              <a:rPr lang="fr-CA"/>
              <a:pPr/>
              <a:t>178</a:t>
            </a:fld>
            <a:endParaRPr lang="fr-CA"/>
          </a:p>
        </p:txBody>
      </p:sp>
      <p:sp>
        <p:nvSpPr>
          <p:cNvPr id="1423363" name="Rectangle 3"/>
          <p:cNvSpPr>
            <a:spLocks noChangeArrowheads="1"/>
          </p:cNvSpPr>
          <p:nvPr/>
        </p:nvSpPr>
        <p:spPr bwMode="auto">
          <a:xfrm>
            <a:off x="228600" y="2546350"/>
            <a:ext cx="84582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>
                <a:latin typeface="Palatino Linotype" pitchFamily="18" charset="0"/>
              </a:rPr>
              <a:t>Quatre facteurs psychologiques qui influencent le comportement agressif</a:t>
            </a:r>
            <a:r>
              <a:rPr lang="fr-CA" sz="3600" dirty="0" smtClean="0">
                <a:latin typeface="Palatino Linotype" pitchFamily="18" charset="0"/>
              </a:rPr>
              <a:t>:</a:t>
            </a:r>
          </a:p>
          <a:p>
            <a:pPr lvl="1"/>
            <a:endParaRPr lang="fr-CA" sz="3600" dirty="0" smtClean="0">
              <a:latin typeface="Palatino Linotype" pitchFamily="18" charset="0"/>
            </a:endParaRPr>
          </a:p>
          <a:p>
            <a:pPr marL="971550" lvl="1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3600" dirty="0" smtClean="0">
                <a:latin typeface="Palatino Linotype" pitchFamily="18" charset="0"/>
              </a:rPr>
              <a:t>Expériences aversives</a:t>
            </a:r>
          </a:p>
          <a:p>
            <a:pPr marL="971550" lvl="1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3600" dirty="0" smtClean="0">
                <a:latin typeface="Palatino Linotype" pitchFamily="18" charset="0"/>
              </a:rPr>
              <a:t>Influences socioculturelles</a:t>
            </a:r>
          </a:p>
          <a:p>
            <a:pPr marL="971550" lvl="1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3600" dirty="0" smtClean="0">
                <a:latin typeface="Palatino Linotype" pitchFamily="18" charset="0"/>
              </a:rPr>
              <a:t>Modèles d’agressivité</a:t>
            </a:r>
          </a:p>
          <a:p>
            <a:pPr marL="971550" lvl="1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3600" dirty="0" smtClean="0">
                <a:latin typeface="Palatino Linotype" pitchFamily="18" charset="0"/>
              </a:rPr>
              <a:t>Acquérir des scénarios sociaux</a:t>
            </a:r>
            <a:endParaRPr lang="fr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8382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Relations sociales</a:t>
            </a:r>
            <a:r>
              <a:rPr lang="fr-CA" sz="4000" dirty="0" smtClean="0">
                <a:latin typeface="Palatino Linotype" pitchFamily="18" charset="0"/>
              </a:rPr>
              <a:t/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psychologie de l’agressivité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576B9-BCA0-42C1-92E0-201A47766521}" type="slidenum">
              <a:rPr lang="fr-CA"/>
              <a:pPr/>
              <a:t>179</a:t>
            </a:fld>
            <a:endParaRPr lang="fr-CA"/>
          </a:p>
        </p:txBody>
      </p:sp>
      <p:sp>
        <p:nvSpPr>
          <p:cNvPr id="1420291" name="Rectangle 3"/>
          <p:cNvSpPr>
            <a:spLocks noChangeArrowheads="1"/>
          </p:cNvSpPr>
          <p:nvPr/>
        </p:nvSpPr>
        <p:spPr bwMode="auto">
          <a:xfrm>
            <a:off x="396876" y="2514600"/>
            <a:ext cx="804703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Expériences aversives</a:t>
            </a:r>
          </a:p>
          <a:p>
            <a:pPr lvl="1"/>
            <a:r>
              <a:rPr lang="fr-CA" sz="3200" dirty="0" smtClean="0">
                <a:latin typeface="Palatino Linotype" pitchFamily="18" charset="0"/>
              </a:rPr>
              <a:t>Ceux </a:t>
            </a:r>
            <a:r>
              <a:rPr lang="fr-CA" sz="3200" dirty="0">
                <a:latin typeface="Palatino Linotype" pitchFamily="18" charset="0"/>
              </a:rPr>
              <a:t>que l’on rend malheureux rendent souvent les autres malheureux. 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839200" cy="17526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La psychologie de l’agressivité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Expériences aversives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B7581-91ED-4CA6-93CB-F4249E63A07C}" type="slidenum">
              <a:rPr lang="fr-CA"/>
              <a:pPr/>
              <a:t>180</a:t>
            </a:fld>
            <a:endParaRPr lang="fr-CA"/>
          </a:p>
        </p:txBody>
      </p:sp>
      <p:sp>
        <p:nvSpPr>
          <p:cNvPr id="1332228" name="Rectangle 4"/>
          <p:cNvSpPr>
            <a:spLocks noChangeArrowheads="1"/>
          </p:cNvSpPr>
          <p:nvPr/>
        </p:nvSpPr>
        <p:spPr bwMode="auto">
          <a:xfrm>
            <a:off x="304800" y="2438400"/>
            <a:ext cx="8686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Environnement</a:t>
            </a:r>
            <a:r>
              <a:rPr lang="fr-CA" sz="2800" i="1" dirty="0" smtClean="0">
                <a:solidFill>
                  <a:schemeClr val="accent1"/>
                </a:solidFill>
                <a:latin typeface="Palatino Linotype" pitchFamily="18" charset="0"/>
              </a:rPr>
              <a:t> : </a:t>
            </a:r>
            <a:r>
              <a:rPr lang="fr-CA" sz="2800" dirty="0" smtClean="0">
                <a:latin typeface="Palatino Linotype" pitchFamily="18" charset="0"/>
              </a:rPr>
              <a:t>Même </a:t>
            </a:r>
            <a:r>
              <a:rPr lang="fr-CA" sz="2800" dirty="0">
                <a:latin typeface="Palatino Linotype" pitchFamily="18" charset="0"/>
              </a:rPr>
              <a:t>la température peut augmenter les réactions agressives.</a:t>
            </a:r>
            <a:r>
              <a:rPr lang="en-US" sz="2800" dirty="0">
                <a:latin typeface="Palatino Linotype" pitchFamily="18" charset="0"/>
              </a:rPr>
              <a:t> 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914400"/>
            <a:ext cx="7908925" cy="1457325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La psychologie de l’agressivité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Expériences aversives</a:t>
            </a:r>
            <a:endParaRPr lang="fr-CA" sz="36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B3994-725D-45B4-B1E0-225817C17496}" type="slidenum">
              <a:rPr lang="fr-CA"/>
              <a:pPr/>
              <a:t>181</a:t>
            </a:fld>
            <a:endParaRPr lang="fr-CA"/>
          </a:p>
        </p:txBody>
      </p:sp>
      <p:sp>
        <p:nvSpPr>
          <p:cNvPr id="1426435" name="Rectangle 3"/>
          <p:cNvSpPr>
            <a:spLocks noChangeArrowheads="1"/>
          </p:cNvSpPr>
          <p:nvPr/>
        </p:nvSpPr>
        <p:spPr bwMode="auto">
          <a:xfrm>
            <a:off x="534988" y="2895600"/>
            <a:ext cx="8047037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Principe de frustration-agressivité </a:t>
            </a:r>
          </a:p>
          <a:p>
            <a:pPr lvl="1"/>
            <a:r>
              <a:rPr lang="fr-CA" sz="2800" dirty="0" smtClean="0">
                <a:latin typeface="Palatino Linotype" pitchFamily="18" charset="0"/>
              </a:rPr>
              <a:t>La </a:t>
            </a:r>
            <a:r>
              <a:rPr lang="fr-CA" sz="2800" dirty="0">
                <a:latin typeface="Palatino Linotype" pitchFamily="18" charset="0"/>
              </a:rPr>
              <a:t>frustration, c.-à-d. le fait d’être empêché d’atteindre un but quelconque, suscite une colère qui peut engendrer </a:t>
            </a:r>
            <a:r>
              <a:rPr lang="fr-CA" sz="2800" dirty="0" smtClean="0">
                <a:latin typeface="Palatino Linotype" pitchFamily="18" charset="0"/>
              </a:rPr>
              <a:t>l’agressivité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5571520"/>
            <a:ext cx="1957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latin typeface="Palatino Linotype" pitchFamily="18" charset="0"/>
              </a:rPr>
              <a:t>Frustration</a:t>
            </a:r>
            <a:endParaRPr lang="en-CA" sz="2800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4800" y="5571520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err="1" smtClean="0">
                <a:latin typeface="Palatino Linotype" pitchFamily="18" charset="0"/>
              </a:rPr>
              <a:t>Colère</a:t>
            </a:r>
            <a:endParaRPr lang="en-CA" sz="2800" dirty="0">
              <a:latin typeface="Palatino Linotyp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6006" y="557152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err="1" smtClean="0">
                <a:latin typeface="Palatino Linotype" pitchFamily="18" charset="0"/>
              </a:rPr>
              <a:t>Agressivité</a:t>
            </a:r>
            <a:endParaRPr lang="en-CA" sz="2800" dirty="0">
              <a:latin typeface="Palatino Linotype" pitchFamily="18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262387" y="5753730"/>
            <a:ext cx="1623813" cy="2273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ight Arrow 9"/>
          <p:cNvSpPr/>
          <p:nvPr/>
        </p:nvSpPr>
        <p:spPr>
          <a:xfrm>
            <a:off x="5322193" y="5753730"/>
            <a:ext cx="1623813" cy="2273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La psychologie de l’agressivité</a:t>
            </a:r>
            <a:endParaRPr lang="fr-CA" sz="4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4C0F-4FCD-4B7F-9454-FC8BA9865431}" type="slidenum">
              <a:rPr lang="fr-CA"/>
              <a:pPr/>
              <a:t>182</a:t>
            </a:fld>
            <a:endParaRPr lang="fr-CA"/>
          </a:p>
        </p:txBody>
      </p:sp>
      <p:sp>
        <p:nvSpPr>
          <p:cNvPr id="1427459" name="Rectangle 3"/>
          <p:cNvSpPr>
            <a:spLocks noChangeArrowheads="1"/>
          </p:cNvSpPr>
          <p:nvPr/>
        </p:nvSpPr>
        <p:spPr bwMode="auto">
          <a:xfrm>
            <a:off x="230188" y="2438400"/>
            <a:ext cx="860901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Influences </a:t>
            </a:r>
            <a:r>
              <a:rPr lang="fr-CA" sz="3600" dirty="0" err="1" smtClean="0">
                <a:solidFill>
                  <a:schemeClr val="accent1"/>
                </a:solidFill>
                <a:latin typeface="Palatino Linotype" pitchFamily="18" charset="0"/>
              </a:rPr>
              <a:t>socio-culturelles</a:t>
            </a:r>
            <a:endParaRPr lang="fr-CA" sz="36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Apprendre que l’agressivité peut être payante</a:t>
            </a:r>
          </a:p>
          <a:p>
            <a:pPr marL="97155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Le rejet intensifie la violence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096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4400" dirty="0" smtClean="0">
                <a:latin typeface="Palatino Linotype" pitchFamily="18" charset="0"/>
              </a:rPr>
              <a:t>La psychologie de l’agressivité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13342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" y="2133600"/>
            <a:ext cx="4862512" cy="2682876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Observer des modèles d’agressivité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Nos parents</a:t>
            </a:r>
          </a:p>
          <a:p>
            <a:pPr marL="880110" lvl="1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La télévision et la pornographie</a:t>
            </a:r>
          </a:p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C9467-E324-4F3E-A5D7-D57CFBE3E328}" type="slidenum">
              <a:rPr lang="fr-CA"/>
              <a:pPr/>
              <a:t>183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838200"/>
            <a:ext cx="7772400" cy="12954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La psychologie de l’agressivité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33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2667000"/>
            <a:ext cx="8077200" cy="3757612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Acquérir des scénarios sociaux ( enregistrement mental de la manière d’agir)</a:t>
            </a:r>
          </a:p>
          <a:p>
            <a:pPr marL="0" indent="0">
              <a:buFont typeface="Wingdings" pitchFamily="2" charset="2"/>
              <a:buChar char="Ø"/>
            </a:pPr>
            <a:endParaRPr lang="fr-CA" sz="2400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3200" dirty="0" smtClean="0">
                <a:latin typeface="Palatino Linotype" pitchFamily="18" charset="0"/>
              </a:rPr>
              <a:t>Par: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L’influence des médias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Les paroles de musique</a:t>
            </a:r>
            <a:endParaRPr lang="fr-CA" sz="3200" dirty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4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C8A7C-BF00-456B-8D66-98EC57E4246F}" type="slidenum">
              <a:rPr lang="fr-CA"/>
              <a:pPr/>
              <a:t>184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12954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La psychologie de l’agressivité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428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05000"/>
            <a:ext cx="8915400" cy="4816475"/>
          </a:xfrm>
        </p:spPr>
        <p:txBody>
          <a:bodyPr>
            <a:normAutofit fontScale="92500"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5100" dirty="0" smtClean="0">
                <a:solidFill>
                  <a:schemeClr val="accent1"/>
                </a:solidFill>
                <a:latin typeface="Palatino Linotype" pitchFamily="18" charset="0"/>
              </a:rPr>
              <a:t>Jeux vidéos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fr-CA" sz="3400" dirty="0" smtClean="0">
                <a:latin typeface="Palatino Linotype" pitchFamily="18" charset="0"/>
              </a:rPr>
              <a:t>Les jeux enseignent-ils la violence ou permettent-ils de s’en affranchir?</a:t>
            </a:r>
          </a:p>
          <a:p>
            <a:pPr marL="880110" lvl="1" indent="-514350">
              <a:buNone/>
            </a:pPr>
            <a:r>
              <a:rPr lang="fr-CA" dirty="0">
                <a:latin typeface="Palatino Linotype" pitchFamily="18" charset="0"/>
              </a:rPr>
              <a:t>Recension de 400 études (2010) </a:t>
            </a:r>
          </a:p>
          <a:p>
            <a:pPr marL="880110" lvl="1" indent="-514350">
              <a:buNone/>
            </a:pPr>
            <a:r>
              <a:rPr lang="fr-CA" dirty="0">
                <a:latin typeface="Palatino Linotype" pitchFamily="18" charset="0"/>
              </a:rPr>
              <a:t>	- Études corrélationnelles, expérimentales et longitudinales</a:t>
            </a:r>
          </a:p>
          <a:p>
            <a:pPr marL="880110" lvl="1" indent="-514350">
              <a:buNone/>
            </a:pPr>
            <a:r>
              <a:rPr lang="fr-CA" dirty="0">
                <a:latin typeface="Palatino Linotype" pitchFamily="18" charset="0"/>
              </a:rPr>
              <a:t>Résultats:</a:t>
            </a:r>
          </a:p>
          <a:p>
            <a:pPr marL="880110" lvl="1" indent="-514350">
              <a:buFontTx/>
              <a:buChar char="-"/>
            </a:pPr>
            <a:r>
              <a:rPr lang="fr-CA" dirty="0">
                <a:latin typeface="Palatino Linotype" pitchFamily="18" charset="0"/>
              </a:rPr>
              <a:t>Jouer à des jeux violent augmente l’agressivité chez les gens</a:t>
            </a:r>
          </a:p>
          <a:p>
            <a:pPr marL="880110" lvl="1" indent="-514350">
              <a:buFontTx/>
              <a:buChar char="-"/>
            </a:pPr>
            <a:r>
              <a:rPr lang="fr-CA" dirty="0">
                <a:latin typeface="Palatino Linotype" pitchFamily="18" charset="0"/>
              </a:rPr>
              <a:t>Certains sont plus prône à être influences par les jeux. </a:t>
            </a:r>
          </a:p>
          <a:p>
            <a:pPr marL="880110" lvl="1" indent="-514350">
              <a:buFontTx/>
              <a:buChar char="-"/>
            </a:pPr>
            <a:r>
              <a:rPr lang="fr-CA" dirty="0">
                <a:latin typeface="Palatino Linotype" pitchFamily="18" charset="0"/>
              </a:rPr>
              <a:t>En Amérique du Nord, Japon et Europe occidentale</a:t>
            </a:r>
          </a:p>
          <a:p>
            <a:pPr marL="514350" indent="-514350">
              <a:buFont typeface="Wingdings" pitchFamily="2" charset="2"/>
              <a:buChar char="v"/>
            </a:pPr>
            <a:endParaRPr lang="fr-CA" sz="3400" dirty="0" smtClean="0">
              <a:latin typeface="Palatino Linotype" pitchFamily="18" charset="0"/>
            </a:endParaRPr>
          </a:p>
          <a:p>
            <a:pPr marL="880110" lvl="1" indent="-514350"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083B9-137B-4F15-A6CF-F0D6E5EEFA50}" type="slidenum">
              <a:rPr lang="fr-CA"/>
              <a:pPr/>
              <a:t>185</a:t>
            </a:fld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12954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Relations sociales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La psychologie de l’agressivité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1428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05000"/>
            <a:ext cx="8915400" cy="4816475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24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Les études démontrent:</a:t>
            </a:r>
          </a:p>
          <a:p>
            <a:pPr marL="880110" lvl="1" indent="-514350">
              <a:buFontTx/>
              <a:buChar char="-"/>
            </a:pPr>
            <a:r>
              <a:rPr lang="fr-CA" dirty="0" smtClean="0">
                <a:latin typeface="Palatino Linotype" pitchFamily="18" charset="0"/>
              </a:rPr>
              <a:t>Un taux d’activation et d’hostilité plus élevé </a:t>
            </a:r>
          </a:p>
          <a:p>
            <a:pPr marL="880110" lvl="1" indent="-514350">
              <a:buFontTx/>
              <a:buChar char="-"/>
            </a:pPr>
            <a:r>
              <a:rPr lang="fr-CA" dirty="0" smtClean="0">
                <a:latin typeface="Palatino Linotype" pitchFamily="18" charset="0"/>
              </a:rPr>
              <a:t>Désensibilisation aux images violentes</a:t>
            </a:r>
          </a:p>
          <a:p>
            <a:pPr marL="880110" lvl="1" indent="-514350">
              <a:buFontTx/>
              <a:buChar char="-"/>
            </a:pPr>
            <a:r>
              <a:rPr lang="fr-CA" dirty="0" smtClean="0">
                <a:latin typeface="Palatino Linotype" pitchFamily="18" charset="0"/>
              </a:rPr>
              <a:t>Augmentation des pensées, émotions et comportements agressifs</a:t>
            </a:r>
          </a:p>
          <a:p>
            <a:pPr marL="365760" lvl="1" indent="0">
              <a:buNone/>
            </a:pPr>
            <a:r>
              <a:rPr lang="fr-CA" dirty="0" smtClean="0">
                <a:latin typeface="Palatino Linotype" pitchFamily="18" charset="0"/>
              </a:rPr>
              <a:t>Bref, l’expression de la colère engendre plus de colère et non l’inverse  </a:t>
            </a:r>
          </a:p>
          <a:p>
            <a:pPr marL="880110" lvl="1" indent="-514350">
              <a:buFontTx/>
              <a:buChar char="-"/>
            </a:pPr>
            <a:endParaRPr lang="fr-CA" dirty="0" smtClean="0"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083B9-137B-4F15-A6CF-F0D6E5EEFA50}" type="slidenum">
              <a:rPr lang="fr-CA"/>
              <a:pPr/>
              <a:t>186</a:t>
            </a:fld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1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CA" sz="4400" dirty="0" smtClean="0">
                <a:latin typeface="Palatino Linotype" pitchFamily="18" charset="0"/>
              </a:rPr>
              <a:t>Relations </a:t>
            </a:r>
            <a:r>
              <a:rPr lang="en-CA" sz="4400" dirty="0" err="1" smtClean="0">
                <a:latin typeface="Palatino Linotype" pitchFamily="18" charset="0"/>
              </a:rPr>
              <a:t>sociales</a:t>
            </a:r>
            <a:r>
              <a:rPr lang="en-CA" sz="4400" dirty="0" smtClean="0">
                <a:latin typeface="Palatino Linotype" pitchFamily="18" charset="0"/>
              </a:rPr>
              <a:t/>
            </a:r>
            <a:br>
              <a:rPr lang="en-CA" sz="4400" dirty="0" smtClean="0">
                <a:latin typeface="Palatino Linotype" pitchFamily="18" charset="0"/>
              </a:rPr>
            </a:br>
            <a:r>
              <a:rPr lang="en-CA" sz="4400" dirty="0" err="1" smtClean="0">
                <a:latin typeface="Palatino Linotype" pitchFamily="18" charset="0"/>
              </a:rPr>
              <a:t>Attirance</a:t>
            </a:r>
            <a:endParaRPr lang="en-CA" sz="4400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187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04088"/>
            <a:ext cx="8229600" cy="1143000"/>
          </a:xfrm>
        </p:spPr>
        <p:txBody>
          <a:bodyPr>
            <a:normAutofit/>
          </a:bodyPr>
          <a:lstStyle/>
          <a:p>
            <a:r>
              <a:rPr lang="en-CA" sz="4400" dirty="0" err="1" smtClean="0">
                <a:latin typeface="Palatino Linotype" pitchFamily="18" charset="0"/>
              </a:rPr>
              <a:t>Pensons</a:t>
            </a:r>
            <a:r>
              <a:rPr lang="en-CA" sz="4400" dirty="0" smtClean="0">
                <a:latin typeface="Palatino Linotype" pitchFamily="18" charset="0"/>
              </a:rPr>
              <a:t>-y un </a:t>
            </a:r>
            <a:r>
              <a:rPr lang="en-CA" sz="4400" dirty="0" err="1" smtClean="0">
                <a:latin typeface="Palatino Linotype" pitchFamily="18" charset="0"/>
              </a:rPr>
              <a:t>peu</a:t>
            </a:r>
            <a:r>
              <a:rPr lang="en-CA" sz="4400" dirty="0" smtClean="0">
                <a:latin typeface="Palatino Linotype" pitchFamily="18" charset="0"/>
              </a:rPr>
              <a:t>...</a:t>
            </a:r>
            <a:endParaRPr lang="en-CA" sz="44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00399"/>
            <a:ext cx="8229600" cy="3521075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en-CA" sz="3200" dirty="0" smtClean="0"/>
              <a:t>Qui se </a:t>
            </a:r>
            <a:r>
              <a:rPr lang="en-CA" sz="3200" dirty="0" err="1" smtClean="0"/>
              <a:t>ressemble</a:t>
            </a:r>
            <a:r>
              <a:rPr lang="en-CA" sz="3200" dirty="0" smtClean="0"/>
              <a:t> </a:t>
            </a:r>
            <a:r>
              <a:rPr lang="en-CA" sz="3200" dirty="0" err="1" smtClean="0"/>
              <a:t>s’assemble</a:t>
            </a:r>
            <a:r>
              <a:rPr lang="en-CA" sz="3200" dirty="0" smtClean="0"/>
              <a:t> </a:t>
            </a:r>
            <a:r>
              <a:rPr lang="en-CA" sz="3200" dirty="0" err="1" smtClean="0"/>
              <a:t>ou</a:t>
            </a:r>
            <a:r>
              <a:rPr lang="en-CA" sz="3200" dirty="0" smtClean="0"/>
              <a:t> les </a:t>
            </a:r>
            <a:r>
              <a:rPr lang="en-CA" sz="3200" dirty="0" err="1" smtClean="0"/>
              <a:t>contraires</a:t>
            </a:r>
            <a:r>
              <a:rPr lang="en-CA" sz="3200" dirty="0" smtClean="0"/>
              <a:t> </a:t>
            </a:r>
            <a:r>
              <a:rPr lang="en-CA" sz="3200" dirty="0" err="1" smtClean="0"/>
              <a:t>s’attirent</a:t>
            </a:r>
            <a:r>
              <a:rPr lang="en-CA" sz="3200" dirty="0" smtClean="0"/>
              <a:t>?</a:t>
            </a:r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endParaRPr lang="en-CA" sz="3200" dirty="0" smtClean="0"/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endParaRPr lang="en-CA" sz="3200" dirty="0" smtClean="0"/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</a:pPr>
            <a:r>
              <a:rPr lang="en-CA" sz="3200" dirty="0" smtClean="0"/>
              <a:t>La </a:t>
            </a:r>
            <a:r>
              <a:rPr lang="en-CA" sz="3200" dirty="0" err="1" smtClean="0"/>
              <a:t>beauté</a:t>
            </a:r>
            <a:r>
              <a:rPr lang="en-CA" sz="3200" dirty="0" smtClean="0"/>
              <a:t> </a:t>
            </a:r>
            <a:r>
              <a:rPr lang="en-CA" sz="3200" dirty="0" err="1" smtClean="0"/>
              <a:t>est-elle</a:t>
            </a:r>
            <a:r>
              <a:rPr lang="en-CA" sz="3200" dirty="0" smtClean="0"/>
              <a:t> </a:t>
            </a:r>
            <a:r>
              <a:rPr lang="en-CA" sz="3200" dirty="0" err="1" smtClean="0"/>
              <a:t>superficielle</a:t>
            </a:r>
            <a:r>
              <a:rPr lang="en-CA" sz="3200" dirty="0" smtClean="0"/>
              <a:t> </a:t>
            </a:r>
            <a:r>
              <a:rPr lang="en-CA" sz="3200" dirty="0" err="1" smtClean="0"/>
              <a:t>ou</a:t>
            </a:r>
            <a:r>
              <a:rPr lang="en-CA" sz="3200" dirty="0" smtClean="0"/>
              <a:t> </a:t>
            </a:r>
            <a:r>
              <a:rPr lang="en-CA" sz="3200" dirty="0" err="1" smtClean="0"/>
              <a:t>l’attirance</a:t>
            </a:r>
            <a:r>
              <a:rPr lang="en-CA" sz="3200" dirty="0" smtClean="0"/>
              <a:t> physique a beaucoup </a:t>
            </a:r>
            <a:r>
              <a:rPr lang="en-CA" sz="3200" dirty="0" err="1" smtClean="0"/>
              <a:t>d’importance</a:t>
            </a:r>
            <a:r>
              <a:rPr lang="en-CA" sz="3200" dirty="0" smtClean="0"/>
              <a:t>?</a:t>
            </a:r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188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CA" sz="5400" dirty="0" err="1" smtClean="0">
                <a:solidFill>
                  <a:schemeClr val="accent1"/>
                </a:solidFill>
              </a:rPr>
              <a:t>Quelles</a:t>
            </a:r>
            <a:r>
              <a:rPr lang="en-CA" sz="5400" dirty="0" smtClean="0">
                <a:solidFill>
                  <a:schemeClr val="accent1"/>
                </a:solidFill>
              </a:rPr>
              <a:t> variables  </a:t>
            </a:r>
            <a:r>
              <a:rPr lang="en-CA" sz="5400" dirty="0" err="1" smtClean="0">
                <a:solidFill>
                  <a:schemeClr val="accent1"/>
                </a:solidFill>
              </a:rPr>
              <a:t>favorisent</a:t>
            </a:r>
            <a:r>
              <a:rPr lang="en-CA" sz="5400" dirty="0" smtClean="0">
                <a:solidFill>
                  <a:schemeClr val="accent1"/>
                </a:solidFill>
              </a:rPr>
              <a:t> </a:t>
            </a:r>
            <a:r>
              <a:rPr lang="en-CA" sz="5400" dirty="0" err="1" smtClean="0">
                <a:solidFill>
                  <a:schemeClr val="accent1"/>
                </a:solidFill>
              </a:rPr>
              <a:t>l’attirance</a:t>
            </a:r>
            <a:r>
              <a:rPr lang="en-CA" sz="5400" dirty="0" smtClean="0">
                <a:solidFill>
                  <a:schemeClr val="accent1"/>
                </a:solidFill>
              </a:rPr>
              <a:t> </a:t>
            </a:r>
            <a:r>
              <a:rPr lang="en-CA" sz="5400" dirty="0" err="1" smtClean="0">
                <a:solidFill>
                  <a:schemeClr val="accent1"/>
                </a:solidFill>
              </a:rPr>
              <a:t>envers</a:t>
            </a:r>
            <a:r>
              <a:rPr lang="en-CA" sz="5400" dirty="0" smtClean="0">
                <a:solidFill>
                  <a:schemeClr val="accent1"/>
                </a:solidFill>
              </a:rPr>
              <a:t> </a:t>
            </a:r>
            <a:r>
              <a:rPr lang="en-CA" sz="5400" dirty="0" err="1" smtClean="0">
                <a:solidFill>
                  <a:schemeClr val="accent1"/>
                </a:solidFill>
              </a:rPr>
              <a:t>quelqu’un</a:t>
            </a:r>
            <a:r>
              <a:rPr lang="en-CA" sz="5400" dirty="0" smtClean="0">
                <a:solidFill>
                  <a:schemeClr val="accent1"/>
                </a:solidFill>
              </a:rPr>
              <a:t>? </a:t>
            </a:r>
            <a:endParaRPr lang="en-CA" sz="5400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189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533400"/>
            <a:ext cx="7772400" cy="885825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Psychologie de l’attirance</a:t>
            </a:r>
          </a:p>
        </p:txBody>
      </p:sp>
      <p:sp>
        <p:nvSpPr>
          <p:cNvPr id="133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" y="1600201"/>
            <a:ext cx="5791200" cy="5121274"/>
          </a:xfrm>
        </p:spPr>
        <p:txBody>
          <a:bodyPr>
            <a:normAutofit/>
          </a:bodyPr>
          <a:lstStyle/>
          <a:p>
            <a:pPr marL="533400" indent="-533400">
              <a:lnSpc>
                <a:spcPct val="90000"/>
              </a:lnSpc>
              <a:buNone/>
            </a:pPr>
            <a:r>
              <a:rPr lang="fr-CA" sz="36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Proximité: </a:t>
            </a:r>
            <a:endParaRPr lang="fr-CA" sz="3600" b="1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533400" indent="-53340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le </a:t>
            </a:r>
            <a:r>
              <a:rPr lang="fr-CA" sz="3200" dirty="0">
                <a:latin typeface="Palatino Linotype" pitchFamily="18" charset="0"/>
              </a:rPr>
              <a:t>voisinage géographique est le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facteur le plus puissant </a:t>
            </a:r>
            <a:r>
              <a:rPr lang="fr-CA" sz="3200" dirty="0">
                <a:latin typeface="Palatino Linotype" pitchFamily="18" charset="0"/>
              </a:rPr>
              <a:t>de </a:t>
            </a:r>
            <a:r>
              <a:rPr lang="fr-CA" sz="3200" dirty="0" smtClean="0">
                <a:latin typeface="Palatino Linotype" pitchFamily="18" charset="0"/>
              </a:rPr>
              <a:t>l’amitié</a:t>
            </a:r>
          </a:p>
          <a:p>
            <a:pPr marL="533400" indent="-53340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endParaRPr lang="fr-CA" sz="3200" dirty="0" smtClean="0">
              <a:latin typeface="Palatino Linotype" pitchFamily="18" charset="0"/>
            </a:endParaRPr>
          </a:p>
          <a:p>
            <a:pPr marL="533400" indent="-533400">
              <a:lnSpc>
                <a:spcPct val="9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Effet d’exposition simple:</a:t>
            </a:r>
          </a:p>
          <a:p>
            <a:pPr marL="533400" indent="-533400">
              <a:lnSpc>
                <a:spcPct val="90000"/>
              </a:lnSpc>
              <a:buClr>
                <a:schemeClr val="accent1">
                  <a:lumMod val="75000"/>
                </a:schemeClr>
              </a:buClr>
              <a:buNone/>
            </a:pPr>
            <a:r>
              <a:rPr lang="fr-CA" sz="3200" dirty="0" smtClean="0">
                <a:latin typeface="Palatino Linotype" pitchFamily="18" charset="0"/>
              </a:rPr>
              <a:t>	L’exposition </a:t>
            </a:r>
            <a:r>
              <a:rPr lang="fr-CA" sz="3200" dirty="0">
                <a:latin typeface="Palatino Linotype" pitchFamily="18" charset="0"/>
              </a:rPr>
              <a:t>répétée à un stimulus nouveau augmente notre </a:t>
            </a:r>
            <a:r>
              <a:rPr lang="fr-CA" sz="3200" dirty="0" smtClean="0">
                <a:solidFill>
                  <a:srgbClr val="FF0000"/>
                </a:solidFill>
                <a:latin typeface="Palatino Linotype" pitchFamily="18" charset="0"/>
              </a:rPr>
              <a:t>AFFECTION </a:t>
            </a:r>
            <a:r>
              <a:rPr lang="fr-CA" sz="3200" dirty="0" smtClean="0">
                <a:latin typeface="Palatino Linotype" pitchFamily="18" charset="0"/>
              </a:rPr>
              <a:t>pour eux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AEBA5-AF33-45F2-8557-A82519DFDBDF}" type="slidenum">
              <a:rPr lang="fr-CA"/>
              <a:pPr/>
              <a:t>190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6225"/>
            <a:ext cx="7772400" cy="1095375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Psychologie de l’attirance</a:t>
            </a:r>
            <a:endParaRPr lang="en-US" sz="4400" dirty="0">
              <a:latin typeface="Palatino Linotype" pitchFamily="18" charset="0"/>
            </a:endParaRPr>
          </a:p>
        </p:txBody>
      </p:sp>
      <p:sp>
        <p:nvSpPr>
          <p:cNvPr id="134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71625"/>
            <a:ext cx="8458200" cy="4905375"/>
          </a:xfrm>
        </p:spPr>
        <p:txBody>
          <a:bodyPr>
            <a:normAutofit/>
          </a:bodyPr>
          <a:lstStyle/>
          <a:p>
            <a:pPr marL="533400" indent="-533400">
              <a:buNone/>
            </a:pPr>
            <a:r>
              <a:rPr lang="fr-CA" sz="3900" dirty="0" smtClean="0">
                <a:solidFill>
                  <a:schemeClr val="accent1"/>
                </a:solidFill>
                <a:latin typeface="Palatino Linotype" pitchFamily="18" charset="0"/>
              </a:rPr>
              <a:t>Attirance </a:t>
            </a:r>
            <a:r>
              <a:rPr lang="fr-CA" sz="3900" dirty="0">
                <a:solidFill>
                  <a:schemeClr val="accent1"/>
                </a:solidFill>
                <a:latin typeface="Palatino Linotype" pitchFamily="18" charset="0"/>
              </a:rPr>
              <a:t>physique: </a:t>
            </a:r>
            <a:endParaRPr lang="fr-CA" sz="39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533400" indent="-533400">
              <a:buNone/>
            </a:pPr>
            <a:r>
              <a:rPr lang="fr-CA" sz="2800" dirty="0" smtClean="0">
                <a:latin typeface="Palatino Linotype" pitchFamily="18" charset="0"/>
              </a:rPr>
              <a:t>	Une </a:t>
            </a:r>
            <a:r>
              <a:rPr lang="fr-CA" sz="2800" dirty="0">
                <a:latin typeface="Palatino Linotype" pitchFamily="18" charset="0"/>
              </a:rPr>
              <a:t>fois que la proximité a apporté le contact, l’apparence physique est le facteur le plus </a:t>
            </a:r>
            <a:r>
              <a:rPr lang="fr-CA" sz="2800" dirty="0" smtClean="0">
                <a:latin typeface="Palatino Linotype" pitchFamily="18" charset="0"/>
              </a:rPr>
              <a:t>important</a:t>
            </a:r>
          </a:p>
          <a:p>
            <a:pPr marL="533400" indent="-53340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533400" indent="-533400">
              <a:buNone/>
            </a:pPr>
            <a:r>
              <a:rPr lang="fr-CA" sz="3500" dirty="0" smtClean="0">
                <a:latin typeface="Palatino Linotype" pitchFamily="18" charset="0"/>
              </a:rPr>
              <a:t>Le pouvoir de l’attirance physique est énorme…</a:t>
            </a:r>
          </a:p>
          <a:p>
            <a:pPr marL="899160" lvl="1" indent="-533400">
              <a:buFont typeface="Wingdings" pitchFamily="2" charset="2"/>
              <a:buChar char="Ø"/>
            </a:pPr>
            <a:r>
              <a:rPr lang="fr-CA" b="1" dirty="0" smtClean="0">
                <a:latin typeface="Palatino Linotype" pitchFamily="18" charset="0"/>
              </a:rPr>
              <a:t>Salaire (plus grand = meilleur salaire p. ex)</a:t>
            </a:r>
          </a:p>
          <a:p>
            <a:pPr marL="899160" lvl="1" indent="-533400">
              <a:buFont typeface="Wingdings" pitchFamily="2" charset="2"/>
              <a:buChar char="Ø"/>
            </a:pPr>
            <a:r>
              <a:rPr lang="fr-CA" b="1" dirty="0" smtClean="0">
                <a:latin typeface="Palatino Linotype" pitchFamily="18" charset="0"/>
              </a:rPr>
              <a:t>Réussite professionnelle (belle=compétence)</a:t>
            </a:r>
          </a:p>
          <a:p>
            <a:pPr marL="899160" lvl="1" indent="-533400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 marL="533400" indent="-533400"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 marL="899160" lvl="1" indent="-533400">
              <a:buFont typeface="Wingdings" pitchFamily="2" charset="2"/>
              <a:buChar char="Ø"/>
            </a:pPr>
            <a:endParaRPr lang="fr-CA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1293-A99D-4254-9648-2C75BCE3EBCE}" type="slidenum">
              <a:rPr lang="fr-CA"/>
              <a:pPr/>
              <a:t>191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04088"/>
            <a:ext cx="8382000" cy="1429512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Psychologie de l’attirance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Attirance physique (suite)</a:t>
            </a:r>
            <a:endParaRPr lang="en-CA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62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3200" dirty="0" smtClean="0"/>
              <a:t>La </a:t>
            </a:r>
            <a:r>
              <a:rPr lang="en-CA" sz="3200" dirty="0" err="1" smtClean="0"/>
              <a:t>beauté</a:t>
            </a:r>
            <a:r>
              <a:rPr lang="en-CA" sz="3200" dirty="0" smtClean="0"/>
              <a:t> </a:t>
            </a:r>
            <a:r>
              <a:rPr lang="en-CA" sz="3200" dirty="0" err="1" smtClean="0"/>
              <a:t>est</a:t>
            </a:r>
            <a:r>
              <a:rPr lang="en-CA" sz="3200" dirty="0" smtClean="0"/>
              <a:t> </a:t>
            </a:r>
            <a:r>
              <a:rPr lang="en-CA" sz="3200" b="1" u="sng" dirty="0" smtClean="0">
                <a:solidFill>
                  <a:schemeClr val="accent1"/>
                </a:solidFill>
              </a:rPr>
              <a:t>relative</a:t>
            </a:r>
          </a:p>
          <a:p>
            <a:pPr lvl="1">
              <a:buFont typeface="Wingdings" pitchFamily="2" charset="2"/>
              <a:buChar char="Ø"/>
            </a:pPr>
            <a:r>
              <a:rPr lang="en-CA" dirty="0" err="1" smtClean="0"/>
              <a:t>Dépend</a:t>
            </a:r>
            <a:r>
              <a:rPr lang="en-CA" dirty="0" smtClean="0"/>
              <a:t> de la culture, de </a:t>
            </a:r>
            <a:r>
              <a:rPr lang="en-CA" dirty="0" err="1" smtClean="0"/>
              <a:t>nos</a:t>
            </a:r>
            <a:r>
              <a:rPr lang="en-CA" dirty="0" smtClean="0"/>
              <a:t> </a:t>
            </a:r>
            <a:r>
              <a:rPr lang="en-CA" dirty="0" err="1" smtClean="0"/>
              <a:t>normes</a:t>
            </a:r>
            <a:r>
              <a:rPr lang="en-CA" dirty="0" smtClean="0"/>
              <a:t> de </a:t>
            </a:r>
            <a:r>
              <a:rPr lang="en-CA" dirty="0" err="1" smtClean="0"/>
              <a:t>beauté</a:t>
            </a:r>
            <a:endParaRPr lang="en-CA" dirty="0" smtClean="0"/>
          </a:p>
          <a:p>
            <a:pPr>
              <a:buFont typeface="Wingdings" pitchFamily="2" charset="2"/>
              <a:buChar char="Ø"/>
            </a:pPr>
            <a:endParaRPr lang="en-CA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D0BA-AB7A-451D-B397-62BDE97097C4}" type="slidenum">
              <a:rPr lang="fr-CA" smtClean="0"/>
              <a:pPr/>
              <a:t>192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1"/>
            <a:ext cx="8382000" cy="1066800"/>
          </a:xfrm>
        </p:spPr>
        <p:txBody>
          <a:bodyPr>
            <a:normAutofit fontScale="90000"/>
          </a:bodyPr>
          <a:lstStyle/>
          <a:p>
            <a:r>
              <a:rPr lang="fr-CA" sz="4900" dirty="0" smtClean="0">
                <a:latin typeface="Palatino Linotype" pitchFamily="18" charset="0"/>
              </a:rPr>
              <a:t>Psychologie de l’attirance</a:t>
            </a:r>
            <a:r>
              <a:rPr lang="fr-CA" sz="5400" dirty="0" smtClean="0">
                <a:latin typeface="Palatino Linotype" pitchFamily="18" charset="0"/>
              </a:rPr>
              <a:t/>
            </a:r>
            <a:br>
              <a:rPr lang="fr-CA" sz="5400" dirty="0" smtClean="0">
                <a:latin typeface="Palatino Linotype" pitchFamily="18" charset="0"/>
              </a:rPr>
            </a:br>
            <a:r>
              <a:rPr lang="fr-CA" sz="4000" dirty="0" smtClean="0">
                <a:latin typeface="Palatino Linotype" pitchFamily="18" charset="0"/>
              </a:rPr>
              <a:t>Attirance physique (suite)</a:t>
            </a:r>
            <a:endParaRPr lang="en-CA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B56CB-1683-4CC1-8969-4BA8F0B9B031}" type="slidenum">
              <a:rPr lang="fr-CA" smtClean="0"/>
              <a:pPr/>
              <a:t>193</a:t>
            </a:fld>
            <a:endParaRPr lang="fr-CA"/>
          </a:p>
        </p:txBody>
      </p:sp>
      <p:sp>
        <p:nvSpPr>
          <p:cNvPr id="6" name="TextBox 5"/>
          <p:cNvSpPr txBox="1"/>
          <p:nvPr/>
        </p:nvSpPr>
        <p:spPr>
          <a:xfrm>
            <a:off x="762000" y="2325251"/>
            <a:ext cx="6455613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En </a:t>
            </a:r>
            <a:r>
              <a:rPr lang="en-CA" sz="2800" dirty="0" err="1" smtClean="0">
                <a:latin typeface="Palatino Linotype" pitchFamily="18" charset="0"/>
              </a:rPr>
              <a:t>général</a:t>
            </a:r>
            <a:r>
              <a:rPr lang="en-CA" sz="2800" dirty="0" smtClean="0">
                <a:latin typeface="Palatino Linotype" pitchFamily="18" charset="0"/>
              </a:rPr>
              <a:t>, les gens </a:t>
            </a:r>
            <a:r>
              <a:rPr lang="en-CA" sz="2800" dirty="0" err="1" smtClean="0">
                <a:latin typeface="Palatino Linotype" pitchFamily="18" charset="0"/>
              </a:rPr>
              <a:t>préfèrent</a:t>
            </a:r>
            <a:r>
              <a:rPr lang="en-CA" sz="2800" dirty="0" smtClean="0">
                <a:latin typeface="Palatino Linotype" pitchFamily="18" charset="0"/>
              </a:rPr>
              <a:t> les traits :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Dans</a:t>
            </a:r>
            <a:r>
              <a:rPr lang="en-CA" sz="2800" dirty="0" smtClean="0">
                <a:latin typeface="Palatino Linotype" pitchFamily="18" charset="0"/>
              </a:rPr>
              <a:t> la </a:t>
            </a:r>
            <a:r>
              <a:rPr lang="en-CA" sz="28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moyenne</a:t>
            </a:r>
            <a:endParaRPr lang="en-CA" sz="28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CA" sz="28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Symétriques</a:t>
            </a:r>
            <a:endParaRPr lang="en-CA" sz="28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Jeunes</a:t>
            </a:r>
            <a:r>
              <a:rPr lang="en-CA" sz="2800" dirty="0" smtClean="0">
                <a:latin typeface="Palatino Linotype" pitchFamily="18" charset="0"/>
              </a:rPr>
              <a:t> (pour les femmes)</a:t>
            </a:r>
          </a:p>
          <a:p>
            <a:pPr lvl="1">
              <a:buFont typeface="Wingdings" pitchFamily="2" charset="2"/>
              <a:buChar char="Ø"/>
            </a:pPr>
            <a:r>
              <a:rPr lang="en-CA" sz="2800" dirty="0" err="1" smtClean="0">
                <a:latin typeface="Palatino Linotype" pitchFamily="18" charset="0"/>
              </a:rPr>
              <a:t>Mûrs</a:t>
            </a:r>
            <a:r>
              <a:rPr lang="en-CA" sz="2800" dirty="0" smtClean="0">
                <a:latin typeface="Palatino Linotype" pitchFamily="18" charset="0"/>
              </a:rPr>
              <a:t> (chez les </a:t>
            </a:r>
            <a:r>
              <a:rPr lang="en-CA" sz="2800" dirty="0" err="1" smtClean="0">
                <a:latin typeface="Palatino Linotype" pitchFamily="18" charset="0"/>
              </a:rPr>
              <a:t>hommes</a:t>
            </a:r>
            <a:r>
              <a:rPr lang="en-CA" sz="2800" dirty="0" smtClean="0">
                <a:latin typeface="Palatino Linotype" pitchFamily="18" charset="0"/>
              </a:rPr>
              <a:t>)</a:t>
            </a:r>
          </a:p>
          <a:p>
            <a:endParaRPr lang="en-CA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71463"/>
            <a:ext cx="7772400" cy="1295400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Psychologie de l’attirance</a:t>
            </a:r>
            <a:endParaRPr lang="en-US" sz="4400" dirty="0">
              <a:latin typeface="Palatino Linotype" pitchFamily="18" charset="0"/>
            </a:endParaRPr>
          </a:p>
        </p:txBody>
      </p:sp>
      <p:sp>
        <p:nvSpPr>
          <p:cNvPr id="134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0513" y="2169656"/>
            <a:ext cx="8153400" cy="1828800"/>
          </a:xfrm>
        </p:spPr>
        <p:txBody>
          <a:bodyPr/>
          <a:lstStyle/>
          <a:p>
            <a:pPr marL="533400" indent="-533400"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Ressemblances</a:t>
            </a:r>
          </a:p>
          <a:p>
            <a:pPr marL="533400" indent="-53340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attitudes, croyances et intérêts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communs</a:t>
            </a:r>
            <a:r>
              <a:rPr lang="fr-CA" sz="28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augmentent 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 lien </a:t>
            </a:r>
            <a:r>
              <a:rPr lang="fr-CA" sz="2800" dirty="0" smtClean="0">
                <a:latin typeface="Palatino Linotype" pitchFamily="18" charset="0"/>
              </a:rPr>
              <a:t>d’attirance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C393C-A00E-4A86-9CAA-BF851B310426}" type="slidenum">
              <a:rPr lang="fr-CA"/>
              <a:pPr/>
              <a:t>194</a:t>
            </a:fld>
            <a:endParaRPr lang="fr-CA"/>
          </a:p>
        </p:txBody>
      </p:sp>
      <p:sp>
        <p:nvSpPr>
          <p:cNvPr id="1341444" name="Text Box 4"/>
          <p:cNvSpPr txBox="1">
            <a:spLocks noChangeArrowheads="1"/>
          </p:cNvSpPr>
          <p:nvPr/>
        </p:nvSpPr>
        <p:spPr bwMode="auto">
          <a:xfrm>
            <a:off x="275587" y="3998456"/>
            <a:ext cx="8411213" cy="22467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514350" indent="-514350" algn="ctr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Ceux qui s’assemblent en général se </a:t>
            </a:r>
            <a:r>
              <a:rPr lang="fr-CA" sz="2800" dirty="0" smtClean="0">
                <a:latin typeface="Palatino Linotype" pitchFamily="18" charset="0"/>
              </a:rPr>
              <a:t>ressemblent</a:t>
            </a:r>
          </a:p>
          <a:p>
            <a:pPr marL="514350" indent="-514350" algn="ctr">
              <a:buClr>
                <a:schemeClr val="accent2"/>
              </a:buCl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 marL="971550" lvl="1" indent="-514350" algn="ctr">
              <a:buClr>
                <a:schemeClr val="accent2"/>
              </a:buCl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 marL="514350" indent="-514350">
              <a:buClr>
                <a:schemeClr val="accent2"/>
              </a:buClr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L’effet renforçateur de l’attirance: </a:t>
            </a:r>
          </a:p>
          <a:p>
            <a:pPr marL="971550" lvl="1" indent="-514350">
              <a:buClr>
                <a:schemeClr val="accent2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Renforcements et avantages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457199"/>
            <a:ext cx="7772400" cy="838201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L’amour romantique</a:t>
            </a:r>
          </a:p>
        </p:txBody>
      </p:sp>
      <p:sp>
        <p:nvSpPr>
          <p:cNvPr id="134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81012" y="1600200"/>
            <a:ext cx="8662987" cy="220980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900" b="1" dirty="0">
                <a:solidFill>
                  <a:srgbClr val="C00000"/>
                </a:solidFill>
                <a:latin typeface="Palatino Linotype" pitchFamily="18" charset="0"/>
              </a:rPr>
              <a:t>Amour passionnel: </a:t>
            </a:r>
            <a:endParaRPr lang="fr-CA" sz="39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État </a:t>
            </a:r>
            <a:r>
              <a:rPr lang="fr-CA" sz="2800" dirty="0">
                <a:latin typeface="Palatino Linotype" pitchFamily="18" charset="0"/>
              </a:rPr>
              <a:t>d’excitation, fusion intense et positive avec un </a:t>
            </a:r>
            <a:r>
              <a:rPr lang="fr-CA" sz="2800" dirty="0" smtClean="0">
                <a:latin typeface="Palatino Linotype" pitchFamily="18" charset="0"/>
              </a:rPr>
              <a:t>autre</a:t>
            </a:r>
          </a:p>
          <a:p>
            <a:pPr marL="514350" indent="-514350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En </a:t>
            </a:r>
            <a:r>
              <a:rPr lang="fr-CA" sz="2800" dirty="0">
                <a:latin typeface="Palatino Linotype" pitchFamily="18" charset="0"/>
              </a:rPr>
              <a:t>général au début d’une relation amoureuse. 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D343-15D7-4DA1-97CB-CA0DC16D07C4}" type="slidenum">
              <a:rPr lang="fr-CA"/>
              <a:pPr/>
              <a:t>195</a:t>
            </a:fld>
            <a:endParaRPr lang="fr-CA"/>
          </a:p>
        </p:txBody>
      </p:sp>
      <p:sp>
        <p:nvSpPr>
          <p:cNvPr id="1342468" name="Rectangle 4"/>
          <p:cNvSpPr>
            <a:spLocks noChangeArrowheads="1"/>
          </p:cNvSpPr>
          <p:nvPr/>
        </p:nvSpPr>
        <p:spPr bwMode="auto">
          <a:xfrm>
            <a:off x="533400" y="4800600"/>
            <a:ext cx="8153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33400" indent="-533400">
              <a:spcBef>
                <a:spcPct val="20000"/>
              </a:spcBef>
              <a:buClr>
                <a:schemeClr val="accent1"/>
              </a:buClr>
              <a:buSzPct val="120000"/>
              <a:buFont typeface="Wingdings" pitchFamily="2" charset="2"/>
              <a:buAutoNum type="arabicPeriod"/>
            </a:pPr>
            <a:r>
              <a:rPr lang="fr-CA" sz="2800" dirty="0">
                <a:latin typeface="Palatino Linotype" pitchFamily="18" charset="0"/>
              </a:rPr>
              <a:t>Stimulation physique et </a:t>
            </a:r>
            <a:r>
              <a:rPr lang="fr-CA" sz="2800" dirty="0" smtClean="0">
                <a:latin typeface="Palatino Linotype" pitchFamily="18" charset="0"/>
              </a:rPr>
              <a:t>évaluation </a:t>
            </a:r>
            <a:r>
              <a:rPr lang="fr-CA" sz="2800" dirty="0">
                <a:latin typeface="Palatino Linotype" pitchFamily="18" charset="0"/>
              </a:rPr>
              <a:t>cognitive</a:t>
            </a:r>
          </a:p>
          <a:p>
            <a:pPr marL="533400" indent="-533400">
              <a:spcBef>
                <a:spcPct val="20000"/>
              </a:spcBef>
              <a:buClr>
                <a:schemeClr val="accent1"/>
              </a:buClr>
              <a:buSzPct val="120000"/>
              <a:buFont typeface="Wingdings" pitchFamily="2" charset="2"/>
              <a:buAutoNum type="arabicPeriod"/>
            </a:pPr>
            <a:r>
              <a:rPr lang="fr-CA" sz="2800" dirty="0">
                <a:latin typeface="Palatino Linotype" pitchFamily="18" charset="0"/>
              </a:rPr>
              <a:t>Stimulation </a:t>
            </a:r>
            <a:r>
              <a:rPr lang="fr-CA" sz="2800" dirty="0" smtClean="0">
                <a:latin typeface="Palatino Linotype" pitchFamily="18" charset="0"/>
              </a:rPr>
              <a:t>externe peut </a:t>
            </a:r>
            <a:r>
              <a:rPr lang="fr-CA" sz="2800" dirty="0">
                <a:latin typeface="Palatino Linotype" pitchFamily="18" charset="0"/>
              </a:rPr>
              <a:t>accroître une </a:t>
            </a:r>
            <a:r>
              <a:rPr lang="fr-CA" sz="2800" dirty="0" smtClean="0">
                <a:latin typeface="Palatino Linotype" pitchFamily="18" charset="0"/>
              </a:rPr>
              <a:t>émotion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342469" name="Text Box 5"/>
          <p:cNvSpPr txBox="1">
            <a:spLocks noChangeArrowheads="1"/>
          </p:cNvSpPr>
          <p:nvPr/>
        </p:nvSpPr>
        <p:spPr bwMode="auto">
          <a:xfrm>
            <a:off x="323403" y="4024313"/>
            <a:ext cx="5804795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Théorie </a:t>
            </a:r>
            <a:r>
              <a:rPr lang="fr-CA" sz="2800" b="1" u="sng" dirty="0" err="1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bifactorielle</a:t>
            </a:r>
            <a:r>
              <a:rPr lang="fr-CA" sz="28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des émotions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609600"/>
            <a:ext cx="7772400" cy="733425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L’amour romantique</a:t>
            </a:r>
            <a:endParaRPr lang="en-US" sz="4400" dirty="0">
              <a:latin typeface="Palatino Linotype" pitchFamily="18" charset="0"/>
            </a:endParaRPr>
          </a:p>
        </p:txBody>
      </p:sp>
      <p:sp>
        <p:nvSpPr>
          <p:cNvPr id="1439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600199"/>
            <a:ext cx="8686799" cy="4876801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Complicité amoureuse: </a:t>
            </a:r>
            <a:endParaRPr lang="fr-CA" sz="36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2800" dirty="0" smtClean="0">
                <a:latin typeface="Palatino Linotype" pitchFamily="18" charset="0"/>
              </a:rPr>
              <a:t>Attachement </a:t>
            </a:r>
            <a:r>
              <a:rPr lang="fr-CA" sz="2800" dirty="0">
                <a:latin typeface="Palatino Linotype" pitchFamily="18" charset="0"/>
              </a:rPr>
              <a:t>profond et affectueux que nous éprouvons envers ceux avec qui nous partageons notre </a:t>
            </a:r>
            <a:r>
              <a:rPr lang="fr-CA" sz="2800" dirty="0" smtClean="0">
                <a:latin typeface="Palatino Linotype" pitchFamily="18" charset="0"/>
              </a:rPr>
              <a:t>vie </a:t>
            </a:r>
          </a:p>
          <a:p>
            <a:pPr marL="0" indent="0">
              <a:buFont typeface="Wingdings" pitchFamily="2" charset="2"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Clés d’une complicité amoureuse: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L’équité (contribution)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Les confidences intimes</a:t>
            </a:r>
          </a:p>
          <a:p>
            <a:pPr marL="0" indent="0">
              <a:buFont typeface="Wingdings" pitchFamily="2" charset="2"/>
              <a:buNone/>
            </a:pP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272D-380A-4AEC-A3DD-D784AB4D9665}" type="slidenum">
              <a:rPr lang="fr-CA"/>
              <a:pPr/>
              <a:t>196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7"/>
          <p:cNvSpPr/>
          <p:nvPr/>
        </p:nvSpPr>
        <p:spPr>
          <a:xfrm rot="21085901">
            <a:off x="-574675" y="1906588"/>
            <a:ext cx="9967913" cy="4064000"/>
          </a:xfrm>
          <a:prstGeom prst="swooshArrow">
            <a:avLst>
              <a:gd name="adj1" fmla="val 25000"/>
              <a:gd name="adj2" fmla="val 25000"/>
            </a:avLst>
          </a:prstGeom>
          <a:solidFill>
            <a:srgbClr val="A0366C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Oval 8"/>
          <p:cNvSpPr/>
          <p:nvPr/>
        </p:nvSpPr>
        <p:spPr>
          <a:xfrm rot="259793">
            <a:off x="1109663" y="5157788"/>
            <a:ext cx="149225" cy="149225"/>
          </a:xfrm>
          <a:prstGeom prst="ellipse">
            <a:avLst/>
          </a:prstGeom>
          <a:solidFill>
            <a:srgbClr val="F36F2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Oval 9"/>
          <p:cNvSpPr/>
          <p:nvPr/>
        </p:nvSpPr>
        <p:spPr>
          <a:xfrm rot="259793">
            <a:off x="2246313" y="4271963"/>
            <a:ext cx="233362" cy="234950"/>
          </a:xfrm>
          <a:prstGeom prst="ellipse">
            <a:avLst/>
          </a:prstGeom>
          <a:solidFill>
            <a:srgbClr val="F36F2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Oval 10"/>
          <p:cNvSpPr/>
          <p:nvPr/>
        </p:nvSpPr>
        <p:spPr>
          <a:xfrm rot="259793">
            <a:off x="4352925" y="3325813"/>
            <a:ext cx="312738" cy="312737"/>
          </a:xfrm>
          <a:prstGeom prst="ellipse">
            <a:avLst/>
          </a:prstGeom>
          <a:solidFill>
            <a:srgbClr val="F36F2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Oval 11"/>
          <p:cNvSpPr/>
          <p:nvPr/>
        </p:nvSpPr>
        <p:spPr>
          <a:xfrm rot="259793">
            <a:off x="5924550" y="2709863"/>
            <a:ext cx="403225" cy="403225"/>
          </a:xfrm>
          <a:prstGeom prst="ellipse">
            <a:avLst/>
          </a:prstGeom>
          <a:solidFill>
            <a:srgbClr val="F36F2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Oval 12"/>
          <p:cNvSpPr/>
          <p:nvPr/>
        </p:nvSpPr>
        <p:spPr>
          <a:xfrm rot="259793">
            <a:off x="7929563" y="2071688"/>
            <a:ext cx="514350" cy="514350"/>
          </a:xfrm>
          <a:prstGeom prst="ellipse">
            <a:avLst/>
          </a:prstGeom>
          <a:solidFill>
            <a:srgbClr val="F36F2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Line Callout 1 3"/>
          <p:cNvSpPr/>
          <p:nvPr/>
        </p:nvSpPr>
        <p:spPr>
          <a:xfrm>
            <a:off x="1984375" y="5232400"/>
            <a:ext cx="2087563" cy="1244600"/>
          </a:xfrm>
          <a:prstGeom prst="borderCallout1">
            <a:avLst>
              <a:gd name="adj1" fmla="val 49904"/>
              <a:gd name="adj2" fmla="val 628"/>
              <a:gd name="adj3" fmla="val 1848"/>
              <a:gd name="adj4" fmla="val -37835"/>
            </a:avLst>
          </a:prstGeom>
          <a:solidFill>
            <a:srgbClr val="3F77B9"/>
          </a:solidFill>
          <a:ln w="76200">
            <a:solidFill>
              <a:srgbClr val="3F77B9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tIns="91440" bIns="91440" spcCol="1270"/>
          <a:lstStyle/>
          <a:p>
            <a:pPr algn="ctr" defTabSz="1066800" fontAlgn="auto">
              <a:lnSpc>
                <a:spcPts val="2000"/>
              </a:lnSpc>
              <a:spcAft>
                <a:spcPct val="35000"/>
              </a:spcAft>
              <a:defRPr/>
            </a:pPr>
            <a:r>
              <a:rPr lang="en-US" sz="2400" dirty="0" err="1" smtClean="0">
                <a:solidFill>
                  <a:srgbClr val="F8F6E3"/>
                </a:solidFill>
              </a:rPr>
              <a:t>Débute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8F6E3"/>
                </a:solidFill>
              </a:rPr>
              <a:t>souvent</a:t>
            </a:r>
            <a:r>
              <a:rPr lang="en-US" sz="2400" dirty="0" smtClean="0">
                <a:solidFill>
                  <a:srgbClr val="F8F6E3"/>
                </a:solidFill>
              </a:rPr>
              <a:t> par </a:t>
            </a:r>
            <a:r>
              <a:rPr lang="en-US" sz="2400" b="1" dirty="0" err="1" smtClean="0">
                <a:solidFill>
                  <a:schemeClr val="bg2"/>
                </a:solidFill>
              </a:rPr>
              <a:t>l’attirance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8F6E3"/>
                </a:solidFill>
              </a:rPr>
              <a:t>ou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8F6E3"/>
                </a:solidFill>
              </a:rPr>
              <a:t>l’amitié</a:t>
            </a:r>
            <a:endParaRPr lang="en-US" sz="2400" dirty="0">
              <a:solidFill>
                <a:srgbClr val="F8F6E3"/>
              </a:solidFill>
            </a:endParaRPr>
          </a:p>
        </p:txBody>
      </p:sp>
      <p:sp>
        <p:nvSpPr>
          <p:cNvPr id="5" name="Line Callout 1 4"/>
          <p:cNvSpPr/>
          <p:nvPr/>
        </p:nvSpPr>
        <p:spPr>
          <a:xfrm>
            <a:off x="887413" y="2438401"/>
            <a:ext cx="1958975" cy="1365250"/>
          </a:xfrm>
          <a:prstGeom prst="borderCallout1">
            <a:avLst>
              <a:gd name="adj1" fmla="val 97970"/>
              <a:gd name="adj2" fmla="val 51633"/>
              <a:gd name="adj3" fmla="val 144360"/>
              <a:gd name="adj4" fmla="val 72578"/>
            </a:avLst>
          </a:prstGeom>
          <a:solidFill>
            <a:srgbClr val="3F77B9"/>
          </a:solidFill>
          <a:ln w="76200">
            <a:solidFill>
              <a:srgbClr val="3F77B9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tIns="91440" bIns="91440" spcCol="1270"/>
          <a:lstStyle/>
          <a:p>
            <a:pPr algn="ctr" defTabSz="1066800" fontAlgn="auto">
              <a:lnSpc>
                <a:spcPts val="2000"/>
              </a:lnSpc>
              <a:spcAft>
                <a:spcPct val="35000"/>
              </a:spcAft>
              <a:defRPr/>
            </a:pPr>
            <a:r>
              <a:rPr lang="en-US" sz="2400" dirty="0" err="1" smtClean="0">
                <a:solidFill>
                  <a:srgbClr val="F8F6E3"/>
                </a:solidFill>
              </a:rPr>
              <a:t>Puis</a:t>
            </a:r>
            <a:r>
              <a:rPr lang="en-US" sz="2400" dirty="0" smtClean="0">
                <a:solidFill>
                  <a:srgbClr val="F8F6E3"/>
                </a:solidFill>
              </a:rPr>
              <a:t> a </a:t>
            </a:r>
            <a:r>
              <a:rPr lang="en-US" sz="2400" dirty="0" err="1" smtClean="0">
                <a:solidFill>
                  <a:srgbClr val="F8F6E3"/>
                </a:solidFill>
              </a:rPr>
              <a:t>souvent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8F6E3"/>
                </a:solidFill>
              </a:rPr>
              <a:t>une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8F6E3"/>
                </a:solidFill>
              </a:rPr>
              <a:t>période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d’Amour</a:t>
            </a:r>
            <a:r>
              <a:rPr 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passion</a:t>
            </a:r>
            <a:endParaRPr lang="en-US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Line Callout 1 5"/>
          <p:cNvSpPr/>
          <p:nvPr/>
        </p:nvSpPr>
        <p:spPr>
          <a:xfrm>
            <a:off x="3027363" y="1227138"/>
            <a:ext cx="2227262" cy="985837"/>
          </a:xfrm>
          <a:prstGeom prst="borderCallout1">
            <a:avLst>
              <a:gd name="adj1" fmla="val 96772"/>
              <a:gd name="adj2" fmla="val 49550"/>
              <a:gd name="adj3" fmla="val 226369"/>
              <a:gd name="adj4" fmla="val 65763"/>
            </a:avLst>
          </a:prstGeom>
          <a:solidFill>
            <a:srgbClr val="3F77B9"/>
          </a:solidFill>
          <a:ln w="76200">
            <a:solidFill>
              <a:srgbClr val="3F77B9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tIns="91440" bIns="91440" spcCol="1270"/>
          <a:lstStyle/>
          <a:p>
            <a:pPr algn="ctr" defTabSz="1066800" fontAlgn="auto">
              <a:lnSpc>
                <a:spcPts val="2000"/>
              </a:lnSpc>
              <a:spcAft>
                <a:spcPct val="35000"/>
              </a:spcAft>
              <a:defRPr/>
            </a:pPr>
            <a:r>
              <a:rPr lang="en-US" sz="2400" dirty="0" err="1" smtClean="0">
                <a:solidFill>
                  <a:srgbClr val="F8F6E3"/>
                </a:solidFill>
              </a:rPr>
              <a:t>Devient</a:t>
            </a:r>
            <a:r>
              <a:rPr lang="en-US" sz="2400" dirty="0" smtClean="0">
                <a:solidFill>
                  <a:srgbClr val="F8F6E3"/>
                </a:solidFill>
              </a:rPr>
              <a:t> </a:t>
            </a:r>
            <a:r>
              <a:rPr lang="en-US" sz="2400" dirty="0" err="1" smtClean="0">
                <a:solidFill>
                  <a:srgbClr val="FFCC99"/>
                </a:solidFill>
              </a:rPr>
              <a:t>Complicité</a:t>
            </a:r>
            <a:r>
              <a:rPr lang="en-US" sz="2400" dirty="0" smtClean="0">
                <a:solidFill>
                  <a:srgbClr val="FFCC99"/>
                </a:solidFill>
              </a:rPr>
              <a:t> </a:t>
            </a:r>
            <a:r>
              <a:rPr lang="en-US" sz="2400" dirty="0" err="1" smtClean="0">
                <a:solidFill>
                  <a:srgbClr val="FFCC99"/>
                </a:solidFill>
              </a:rPr>
              <a:t>amoureuse</a:t>
            </a:r>
            <a:endParaRPr lang="en-US" sz="2400" dirty="0">
              <a:solidFill>
                <a:srgbClr val="FFCC99"/>
              </a:solidFill>
            </a:endParaRPr>
          </a:p>
        </p:txBody>
      </p:sp>
      <p:sp>
        <p:nvSpPr>
          <p:cNvPr id="7" name="Line Callout 1 6"/>
          <p:cNvSpPr/>
          <p:nvPr/>
        </p:nvSpPr>
        <p:spPr>
          <a:xfrm>
            <a:off x="6078538" y="3695700"/>
            <a:ext cx="1831975" cy="1866900"/>
          </a:xfrm>
          <a:prstGeom prst="borderCallout1">
            <a:avLst>
              <a:gd name="adj1" fmla="val 1388"/>
              <a:gd name="adj2" fmla="val 51199"/>
              <a:gd name="adj3" fmla="val -72088"/>
              <a:gd name="adj4" fmla="val 221"/>
            </a:avLst>
          </a:prstGeom>
          <a:solidFill>
            <a:srgbClr val="3F77B9"/>
          </a:solidFill>
          <a:ln w="76200">
            <a:solidFill>
              <a:srgbClr val="3F77B9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tIns="91440" bIns="91440" spcCol="1270"/>
          <a:lstStyle/>
          <a:p>
            <a:pPr algn="ctr" defTabSz="1066800" fontAlgn="auto">
              <a:lnSpc>
                <a:spcPts val="2000"/>
              </a:lnSpc>
              <a:spcAft>
                <a:spcPct val="35000"/>
              </a:spcAft>
              <a:defRPr/>
            </a:pPr>
            <a:r>
              <a:rPr lang="en-US" sz="2400" dirty="0" err="1" smtClean="0">
                <a:solidFill>
                  <a:srgbClr val="F8F6E3"/>
                </a:solidFill>
              </a:rPr>
              <a:t>S’intensifie</a:t>
            </a:r>
            <a:r>
              <a:rPr lang="en-US" sz="2400" dirty="0" smtClean="0">
                <a:solidFill>
                  <a:srgbClr val="F8F6E3"/>
                </a:solidFill>
              </a:rPr>
              <a:t> via les confidences </a:t>
            </a:r>
            <a:r>
              <a:rPr lang="en-US" sz="2400" dirty="0" err="1" smtClean="0">
                <a:solidFill>
                  <a:srgbClr val="F8F6E3"/>
                </a:solidFill>
              </a:rPr>
              <a:t>intimes</a:t>
            </a:r>
            <a:r>
              <a:rPr lang="en-US" sz="2400" dirty="0" smtClean="0">
                <a:solidFill>
                  <a:srgbClr val="F8F6E3"/>
                </a:solidFill>
              </a:rPr>
              <a:t> et </a:t>
            </a:r>
            <a:r>
              <a:rPr lang="en-US" sz="2400" dirty="0" err="1" smtClean="0">
                <a:solidFill>
                  <a:srgbClr val="F8F6E3"/>
                </a:solidFill>
              </a:rPr>
              <a:t>l’équitié</a:t>
            </a:r>
            <a:endParaRPr lang="en-US" sz="2400" dirty="0">
              <a:solidFill>
                <a:srgbClr val="FFCC99"/>
              </a:solidFill>
            </a:endParaRPr>
          </a:p>
        </p:txBody>
      </p:sp>
      <p:sp>
        <p:nvSpPr>
          <p:cNvPr id="14" name="Line Callout 1 13"/>
          <p:cNvSpPr/>
          <p:nvPr/>
        </p:nvSpPr>
        <p:spPr>
          <a:xfrm>
            <a:off x="6078538" y="114300"/>
            <a:ext cx="1820862" cy="1582738"/>
          </a:xfrm>
          <a:prstGeom prst="borderCallout1">
            <a:avLst>
              <a:gd name="adj1" fmla="val 98604"/>
              <a:gd name="adj2" fmla="val 48156"/>
              <a:gd name="adj3" fmla="val 145773"/>
              <a:gd name="adj4" fmla="val 120293"/>
            </a:avLst>
          </a:prstGeom>
          <a:solidFill>
            <a:srgbClr val="3F77B9"/>
          </a:solidFill>
          <a:ln w="76200">
            <a:solidFill>
              <a:srgbClr val="3F77B9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tIns="91440" bIns="91440" spcCol="1270"/>
          <a:lstStyle/>
          <a:p>
            <a:pPr algn="ctr" defTabSz="1066800" fontAlgn="auto">
              <a:lnSpc>
                <a:spcPts val="2000"/>
              </a:lnSpc>
              <a:spcAft>
                <a:spcPct val="35000"/>
              </a:spcAft>
              <a:defRPr/>
            </a:pPr>
            <a:r>
              <a:rPr lang="en-US" sz="2400" dirty="0" smtClean="0">
                <a:solidFill>
                  <a:srgbClr val="F8F6E3"/>
                </a:solidFill>
              </a:rPr>
              <a:t>Se </a:t>
            </a:r>
            <a:r>
              <a:rPr lang="en-US" sz="2400" dirty="0" err="1" smtClean="0">
                <a:solidFill>
                  <a:srgbClr val="F8F6E3"/>
                </a:solidFill>
              </a:rPr>
              <a:t>maintien</a:t>
            </a:r>
            <a:r>
              <a:rPr lang="en-US" sz="2400" dirty="0" smtClean="0">
                <a:solidFill>
                  <a:srgbClr val="F8F6E3"/>
                </a:solidFill>
              </a:rPr>
              <a:t> par les</a:t>
            </a:r>
            <a:r>
              <a:rPr lang="en-US" sz="2400" dirty="0" smtClean="0">
                <a:solidFill>
                  <a:srgbClr val="FFCC99"/>
                </a:solidFill>
              </a:rPr>
              <a:t> interactions positives et le </a:t>
            </a:r>
            <a:r>
              <a:rPr lang="en-US" sz="2400" dirty="0" err="1" smtClean="0">
                <a:solidFill>
                  <a:srgbClr val="FFCC99"/>
                </a:solidFill>
              </a:rPr>
              <a:t>soutien</a:t>
            </a:r>
            <a:r>
              <a:rPr lang="en-US" sz="2400" dirty="0" smtClean="0">
                <a:solidFill>
                  <a:srgbClr val="FFCC99"/>
                </a:solidFill>
              </a:rPr>
              <a:t> </a:t>
            </a:r>
            <a:endParaRPr lang="en-US" sz="2400" dirty="0">
              <a:solidFill>
                <a:srgbClr val="FFCC99"/>
              </a:solidFill>
            </a:endParaRPr>
          </a:p>
        </p:txBody>
      </p:sp>
      <p:sp>
        <p:nvSpPr>
          <p:cNvPr id="79885" name="Title 1"/>
          <p:cNvSpPr>
            <a:spLocks noGrp="1"/>
          </p:cNvSpPr>
          <p:nvPr>
            <p:ph type="title"/>
          </p:nvPr>
        </p:nvSpPr>
        <p:spPr>
          <a:xfrm>
            <a:off x="217488" y="114300"/>
            <a:ext cx="5416550" cy="976313"/>
          </a:xfrm>
        </p:spPr>
        <p:txBody>
          <a:bodyPr/>
          <a:lstStyle/>
          <a:p>
            <a:pPr algn="l" eaLnBrk="1" hangingPunct="1">
              <a:lnSpc>
                <a:spcPts val="3600"/>
              </a:lnSpc>
            </a:pPr>
            <a:r>
              <a:rPr lang="en-US" b="1" dirty="0" err="1" smtClean="0">
                <a:solidFill>
                  <a:srgbClr val="A0366C"/>
                </a:solidFill>
              </a:rPr>
              <a:t>L’amour</a:t>
            </a:r>
            <a:r>
              <a:rPr lang="en-US" b="1" dirty="0" smtClean="0">
                <a:solidFill>
                  <a:srgbClr val="A0366C"/>
                </a:solidFill>
              </a:rPr>
              <a:t> </a:t>
            </a:r>
            <a:r>
              <a:rPr lang="en-US" b="1" dirty="0" err="1" smtClean="0">
                <a:solidFill>
                  <a:srgbClr val="A0366C"/>
                </a:solidFill>
              </a:rPr>
              <a:t>romantique</a:t>
            </a:r>
            <a:endParaRPr lang="en-US" b="1" dirty="0" smtClean="0">
              <a:solidFill>
                <a:srgbClr val="A0366C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4" grpId="0" animBg="1"/>
    </p:bld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492" name="Rectangle 4"/>
          <p:cNvSpPr>
            <a:spLocks noGrp="1" noChangeArrowheads="1"/>
          </p:cNvSpPr>
          <p:nvPr>
            <p:ph type="title"/>
          </p:nvPr>
        </p:nvSpPr>
        <p:spPr>
          <a:xfrm>
            <a:off x="671513" y="290513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>
                <a:latin typeface="Palatino Linotype" pitchFamily="18" charset="0"/>
              </a:rPr>
              <a:t>Altruisme</a:t>
            </a:r>
          </a:p>
        </p:txBody>
      </p:sp>
      <p:sp>
        <p:nvSpPr>
          <p:cNvPr id="134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81201"/>
            <a:ext cx="8610599" cy="4264024"/>
          </a:xfrm>
        </p:spPr>
        <p:txBody>
          <a:bodyPr>
            <a:normAutofit/>
          </a:bodyPr>
          <a:lstStyle/>
          <a:p>
            <a:pPr marL="533400" indent="-533400">
              <a:buNone/>
            </a:pPr>
            <a:r>
              <a:rPr lang="fr-CA" sz="36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fr-CA" sz="3600" dirty="0" smtClean="0">
                <a:latin typeface="Palatino Linotype" pitchFamily="18" charset="0"/>
              </a:rPr>
              <a:t>Attention </a:t>
            </a:r>
            <a:r>
              <a:rPr lang="fr-CA" sz="3600" dirty="0">
                <a:latin typeface="Palatino Linotype" pitchFamily="18" charset="0"/>
              </a:rPr>
              <a:t>désintéressée portée au </a:t>
            </a:r>
            <a:r>
              <a:rPr lang="fr-CA" sz="3600" dirty="0" smtClean="0">
                <a:latin typeface="Palatino Linotype" pitchFamily="18" charset="0"/>
              </a:rPr>
              <a:t>bien-être d’autrui</a:t>
            </a:r>
          </a:p>
          <a:p>
            <a:pPr marL="533400" indent="-533400">
              <a:buFont typeface="Wingdings" pitchFamily="2" charset="2"/>
              <a:buChar char="Ø"/>
            </a:pPr>
            <a:endParaRPr lang="fr-CA" sz="3600" dirty="0" smtClean="0">
              <a:latin typeface="Palatino Linotype" pitchFamily="18" charset="0"/>
            </a:endParaRPr>
          </a:p>
          <a:p>
            <a:pPr marL="533400" indent="-533400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À quel moment sommes-nous plus enclins à venir en aide à quelqu’un?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5BB02-D179-4DBF-B469-D278891F9A00}" type="slidenum">
              <a:rPr lang="fr-CA"/>
              <a:pPr/>
              <a:t>198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92931" y="609600"/>
            <a:ext cx="7605713" cy="947738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Altruisme : L’effet </a:t>
            </a:r>
            <a:r>
              <a:rPr lang="fr-CA" sz="4400" dirty="0">
                <a:latin typeface="Palatino Linotype" pitchFamily="18" charset="0"/>
              </a:rPr>
              <a:t>témoin</a:t>
            </a:r>
          </a:p>
        </p:txBody>
      </p:sp>
      <p:sp>
        <p:nvSpPr>
          <p:cNvPr id="1451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762250"/>
            <a:ext cx="4800600" cy="3883026"/>
          </a:xfrm>
        </p:spPr>
        <p:txBody>
          <a:bodyPr>
            <a:noAutofit/>
          </a:bodyPr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fr-CA" sz="3200" dirty="0">
                <a:latin typeface="Palatino Linotype" pitchFamily="18" charset="0"/>
              </a:rPr>
              <a:t>Tendance d’un témoin quelconque à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être moins enclin </a:t>
            </a:r>
            <a:r>
              <a:rPr lang="fr-CA" sz="3200" dirty="0">
                <a:latin typeface="Palatino Linotype" pitchFamily="18" charset="0"/>
              </a:rPr>
              <a:t>à intervenir pour apporter de l’aide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si d’autres témoins</a:t>
            </a:r>
            <a:r>
              <a:rPr lang="fr-CA" sz="32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fr-CA" sz="3200" dirty="0">
                <a:latin typeface="Palatino Linotype" pitchFamily="18" charset="0"/>
              </a:rPr>
              <a:t>sont présents.  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94ABC-F8EA-4ADF-96C9-D83757065586}" type="slidenum">
              <a:rPr lang="fr-CA"/>
              <a:pPr/>
              <a:t>199</a:t>
            </a:fld>
            <a:endParaRPr lang="fr-CA"/>
          </a:p>
        </p:txBody>
      </p:sp>
      <p:pic>
        <p:nvPicPr>
          <p:cNvPr id="1451012" name="Picture 4" descr="figure-55-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525" y="1557338"/>
            <a:ext cx="4100513" cy="4267200"/>
          </a:xfrm>
          <a:prstGeom prst="rect">
            <a:avLst/>
          </a:prstGeom>
          <a:noFill/>
        </p:spPr>
      </p:pic>
      <p:sp>
        <p:nvSpPr>
          <p:cNvPr id="1451013" name="Text Box 5"/>
          <p:cNvSpPr txBox="1">
            <a:spLocks noChangeArrowheads="1"/>
          </p:cNvSpPr>
          <p:nvPr/>
        </p:nvSpPr>
        <p:spPr bwMode="auto">
          <a:xfrm>
            <a:off x="4581525" y="1828800"/>
            <a:ext cx="981075" cy="93345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CA" sz="1100" dirty="0">
                <a:solidFill>
                  <a:srgbClr val="000000"/>
                </a:solidFill>
              </a:rPr>
              <a:t>Pourcentage de personnes apportant une aide</a:t>
            </a:r>
          </a:p>
        </p:txBody>
      </p:sp>
      <p:sp>
        <p:nvSpPr>
          <p:cNvPr id="1451015" name="Text Box 7"/>
          <p:cNvSpPr txBox="1">
            <a:spLocks noChangeArrowheads="1"/>
          </p:cNvSpPr>
          <p:nvPr/>
        </p:nvSpPr>
        <p:spPr bwMode="auto">
          <a:xfrm>
            <a:off x="7010400" y="1828800"/>
            <a:ext cx="1433513" cy="11017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100" dirty="0">
                <a:solidFill>
                  <a:srgbClr val="000000"/>
                </a:solidFill>
              </a:rPr>
              <a:t>Peu de gens apportent leur aide si d’autres personnes semblent susceptibles d’apporter la leur</a:t>
            </a:r>
          </a:p>
        </p:txBody>
      </p:sp>
      <p:sp>
        <p:nvSpPr>
          <p:cNvPr id="1451017" name="Text Box 9"/>
          <p:cNvSpPr txBox="1">
            <a:spLocks noChangeArrowheads="1"/>
          </p:cNvSpPr>
          <p:nvPr/>
        </p:nvSpPr>
        <p:spPr bwMode="auto">
          <a:xfrm>
            <a:off x="6172200" y="5334000"/>
            <a:ext cx="2271713" cy="4286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1100" dirty="0">
                <a:solidFill>
                  <a:srgbClr val="000000"/>
                </a:solidFill>
              </a:rPr>
              <a:t>Nombre de personnes supposés susceptibles de venir en aide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058" name="Rectangle 2"/>
          <p:cNvSpPr>
            <a:spLocks noGrp="1" noChangeArrowheads="1"/>
          </p:cNvSpPr>
          <p:nvPr>
            <p:ph type="title"/>
          </p:nvPr>
        </p:nvSpPr>
        <p:spPr>
          <a:xfrm>
            <a:off x="-1" y="723900"/>
            <a:ext cx="9082089" cy="838199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Altruisme : Intervention </a:t>
            </a:r>
            <a:r>
              <a:rPr lang="fr-CA" sz="4400" dirty="0">
                <a:latin typeface="Palatino Linotype" pitchFamily="18" charset="0"/>
              </a:rPr>
              <a:t>des témoins</a:t>
            </a:r>
            <a:endParaRPr lang="en-US" sz="4400" dirty="0">
              <a:latin typeface="Palatino Linotype" pitchFamily="18" charset="0"/>
            </a:endParaRPr>
          </a:p>
        </p:txBody>
      </p:sp>
      <p:sp>
        <p:nvSpPr>
          <p:cNvPr id="14530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97038"/>
            <a:ext cx="7629525" cy="969962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fr-CA" sz="2800" dirty="0">
                <a:latin typeface="Palatino Linotype" pitchFamily="18" charset="0"/>
              </a:rPr>
              <a:t>Processus de prise de décisions conduisant à l’intervention des témoins.</a:t>
            </a:r>
          </a:p>
        </p:txBody>
      </p:sp>
      <p:pic>
        <p:nvPicPr>
          <p:cNvPr id="1453060" name="Picture 4" descr="MyersPsy8e_fi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667000"/>
            <a:ext cx="8229600" cy="2971800"/>
          </a:xfrm>
          <a:noFill/>
          <a:ln/>
        </p:spPr>
      </p:pic>
      <p:pic>
        <p:nvPicPr>
          <p:cNvPr id="1453061" name="Picture 5" descr="MyersPsy8e_fi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324600" y="3975100"/>
            <a:ext cx="2540000" cy="1409700"/>
          </a:xfrm>
          <a:noFill/>
          <a:ln/>
        </p:spPr>
      </p:pic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5A6B1-4F2E-48BC-A07A-0269805DA1BB}" type="slidenum">
              <a:rPr lang="fr-CA"/>
              <a:pPr/>
              <a:t>200</a:t>
            </a:fld>
            <a:endParaRPr lang="fr-CA"/>
          </a:p>
        </p:txBody>
      </p:sp>
      <p:sp>
        <p:nvSpPr>
          <p:cNvPr id="1453062" name="Text Box 6"/>
          <p:cNvSpPr txBox="1">
            <a:spLocks noChangeArrowheads="1"/>
          </p:cNvSpPr>
          <p:nvPr/>
        </p:nvSpPr>
        <p:spPr bwMode="auto">
          <a:xfrm rot="5400000">
            <a:off x="8248651" y="4551362"/>
            <a:ext cx="1452562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">
                <a:latin typeface="Palatino Linotype" pitchFamily="18" charset="0"/>
              </a:rPr>
              <a:t>Akos Szilvasi/ Stock, Boston</a:t>
            </a:r>
          </a:p>
        </p:txBody>
      </p:sp>
      <p:sp>
        <p:nvSpPr>
          <p:cNvPr id="1453063" name="Text Box 7"/>
          <p:cNvSpPr txBox="1">
            <a:spLocks noChangeArrowheads="1"/>
          </p:cNvSpPr>
          <p:nvPr/>
        </p:nvSpPr>
        <p:spPr bwMode="auto">
          <a:xfrm>
            <a:off x="757238" y="3276600"/>
            <a:ext cx="1147762" cy="457200"/>
          </a:xfrm>
          <a:prstGeom prst="rect">
            <a:avLst/>
          </a:prstGeom>
          <a:solidFill>
            <a:srgbClr val="E1F4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L’incident a-t-il été perçu?</a:t>
            </a:r>
          </a:p>
        </p:txBody>
      </p:sp>
      <p:sp>
        <p:nvSpPr>
          <p:cNvPr id="1453064" name="Text Box 8"/>
          <p:cNvSpPr txBox="1">
            <a:spLocks noChangeArrowheads="1"/>
          </p:cNvSpPr>
          <p:nvPr/>
        </p:nvSpPr>
        <p:spPr bwMode="auto">
          <a:xfrm>
            <a:off x="2895600" y="3200400"/>
            <a:ext cx="1147763" cy="639763"/>
          </a:xfrm>
          <a:prstGeom prst="rect">
            <a:avLst/>
          </a:prstGeom>
          <a:solidFill>
            <a:srgbClr val="E1F4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 dirty="0">
                <a:solidFill>
                  <a:srgbClr val="000000"/>
                </a:solidFill>
              </a:rPr>
              <a:t>Interprété comme étant urgent?</a:t>
            </a:r>
          </a:p>
        </p:txBody>
      </p:sp>
      <p:sp>
        <p:nvSpPr>
          <p:cNvPr id="1453065" name="Text Box 9"/>
          <p:cNvSpPr txBox="1">
            <a:spLocks noChangeArrowheads="1"/>
          </p:cNvSpPr>
          <p:nvPr/>
        </p:nvSpPr>
        <p:spPr bwMode="auto">
          <a:xfrm>
            <a:off x="5029200" y="3200400"/>
            <a:ext cx="1295400" cy="457200"/>
          </a:xfrm>
          <a:prstGeom prst="rect">
            <a:avLst/>
          </a:prstGeom>
          <a:solidFill>
            <a:srgbClr val="E1F4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Assumez-vous responsabilité?</a:t>
            </a:r>
          </a:p>
        </p:txBody>
      </p:sp>
      <p:sp>
        <p:nvSpPr>
          <p:cNvPr id="1453066" name="Text Box 10"/>
          <p:cNvSpPr txBox="1">
            <a:spLocks noChangeArrowheads="1"/>
          </p:cNvSpPr>
          <p:nvPr/>
        </p:nvSpPr>
        <p:spPr bwMode="auto">
          <a:xfrm>
            <a:off x="7162800" y="3200400"/>
            <a:ext cx="1147763" cy="457200"/>
          </a:xfrm>
          <a:prstGeom prst="rect">
            <a:avLst/>
          </a:prstGeom>
          <a:solidFill>
            <a:srgbClr val="FFF1B3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Tentative d’assistance</a:t>
            </a:r>
          </a:p>
        </p:txBody>
      </p:sp>
      <p:sp>
        <p:nvSpPr>
          <p:cNvPr id="1453067" name="Text Box 11"/>
          <p:cNvSpPr txBox="1">
            <a:spLocks noChangeArrowheads="1"/>
          </p:cNvSpPr>
          <p:nvPr/>
        </p:nvSpPr>
        <p:spPr bwMode="auto">
          <a:xfrm>
            <a:off x="757238" y="4800600"/>
            <a:ext cx="1147762" cy="45720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Pas d’assistance</a:t>
            </a:r>
          </a:p>
        </p:txBody>
      </p:sp>
      <p:sp>
        <p:nvSpPr>
          <p:cNvPr id="1453068" name="Text Box 12"/>
          <p:cNvSpPr txBox="1">
            <a:spLocks noChangeArrowheads="1"/>
          </p:cNvSpPr>
          <p:nvPr/>
        </p:nvSpPr>
        <p:spPr bwMode="auto">
          <a:xfrm>
            <a:off x="2895600" y="4800600"/>
            <a:ext cx="1147763" cy="45720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Pas d’assistance</a:t>
            </a:r>
          </a:p>
        </p:txBody>
      </p:sp>
      <p:sp>
        <p:nvSpPr>
          <p:cNvPr id="1453069" name="Text Box 13"/>
          <p:cNvSpPr txBox="1">
            <a:spLocks noChangeArrowheads="1"/>
          </p:cNvSpPr>
          <p:nvPr/>
        </p:nvSpPr>
        <p:spPr bwMode="auto">
          <a:xfrm>
            <a:off x="5029200" y="4800600"/>
            <a:ext cx="1147763" cy="45720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200">
                <a:solidFill>
                  <a:srgbClr val="000000"/>
                </a:solidFill>
              </a:rPr>
              <a:t>Pas d’assistance</a:t>
            </a:r>
          </a:p>
        </p:txBody>
      </p:sp>
      <p:sp>
        <p:nvSpPr>
          <p:cNvPr id="1453070" name="Text Box 14"/>
          <p:cNvSpPr txBox="1">
            <a:spLocks noChangeArrowheads="1"/>
          </p:cNvSpPr>
          <p:nvPr/>
        </p:nvSpPr>
        <p:spPr bwMode="auto">
          <a:xfrm>
            <a:off x="6324600" y="31242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>
                <a:solidFill>
                  <a:srgbClr val="000000"/>
                </a:solidFill>
              </a:rPr>
              <a:t>oui</a:t>
            </a:r>
            <a:endParaRPr lang="fr-CA" sz="600">
              <a:solidFill>
                <a:srgbClr val="000000"/>
              </a:solidFill>
            </a:endParaRPr>
          </a:p>
        </p:txBody>
      </p:sp>
      <p:sp>
        <p:nvSpPr>
          <p:cNvPr id="1453071" name="Text Box 15"/>
          <p:cNvSpPr txBox="1">
            <a:spLocks noChangeArrowheads="1"/>
          </p:cNvSpPr>
          <p:nvPr/>
        </p:nvSpPr>
        <p:spPr bwMode="auto">
          <a:xfrm>
            <a:off x="4267200" y="31242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>
                <a:solidFill>
                  <a:srgbClr val="000000"/>
                </a:solidFill>
              </a:rPr>
              <a:t>oui</a:t>
            </a:r>
            <a:endParaRPr lang="fr-CA" sz="600">
              <a:solidFill>
                <a:srgbClr val="000000"/>
              </a:solidFill>
            </a:endParaRPr>
          </a:p>
        </p:txBody>
      </p:sp>
      <p:sp>
        <p:nvSpPr>
          <p:cNvPr id="1453072" name="Text Box 16"/>
          <p:cNvSpPr txBox="1">
            <a:spLocks noChangeArrowheads="1"/>
          </p:cNvSpPr>
          <p:nvPr/>
        </p:nvSpPr>
        <p:spPr bwMode="auto">
          <a:xfrm>
            <a:off x="2133600" y="31242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 dirty="0">
                <a:solidFill>
                  <a:srgbClr val="000000"/>
                </a:solidFill>
              </a:rPr>
              <a:t>oui</a:t>
            </a:r>
            <a:endParaRPr lang="fr-CA" sz="600" dirty="0">
              <a:solidFill>
                <a:srgbClr val="000000"/>
              </a:solidFill>
            </a:endParaRPr>
          </a:p>
        </p:txBody>
      </p:sp>
      <p:sp>
        <p:nvSpPr>
          <p:cNvPr id="1453073" name="Text Box 17"/>
          <p:cNvSpPr txBox="1">
            <a:spLocks noChangeArrowheads="1"/>
          </p:cNvSpPr>
          <p:nvPr/>
        </p:nvSpPr>
        <p:spPr bwMode="auto">
          <a:xfrm>
            <a:off x="1371600" y="40386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>
                <a:solidFill>
                  <a:srgbClr val="000000"/>
                </a:solidFill>
              </a:rPr>
              <a:t>Non</a:t>
            </a:r>
            <a:endParaRPr lang="fr-CA" sz="600">
              <a:solidFill>
                <a:srgbClr val="000000"/>
              </a:solidFill>
            </a:endParaRPr>
          </a:p>
        </p:txBody>
      </p:sp>
      <p:sp>
        <p:nvSpPr>
          <p:cNvPr id="1453074" name="Text Box 18"/>
          <p:cNvSpPr txBox="1">
            <a:spLocks noChangeArrowheads="1"/>
          </p:cNvSpPr>
          <p:nvPr/>
        </p:nvSpPr>
        <p:spPr bwMode="auto">
          <a:xfrm>
            <a:off x="3505200" y="40386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 dirty="0">
                <a:solidFill>
                  <a:srgbClr val="000000"/>
                </a:solidFill>
              </a:rPr>
              <a:t>Non</a:t>
            </a:r>
            <a:endParaRPr lang="fr-CA" sz="600" dirty="0">
              <a:solidFill>
                <a:srgbClr val="000000"/>
              </a:solidFill>
            </a:endParaRPr>
          </a:p>
        </p:txBody>
      </p:sp>
      <p:sp>
        <p:nvSpPr>
          <p:cNvPr id="1453075" name="Text Box 19"/>
          <p:cNvSpPr txBox="1">
            <a:spLocks noChangeArrowheads="1"/>
          </p:cNvSpPr>
          <p:nvPr/>
        </p:nvSpPr>
        <p:spPr bwMode="auto">
          <a:xfrm>
            <a:off x="5638800" y="4038600"/>
            <a:ext cx="685800" cy="30480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1400" dirty="0">
                <a:solidFill>
                  <a:srgbClr val="000000"/>
                </a:solidFill>
              </a:rPr>
              <a:t>Non</a:t>
            </a:r>
            <a:endParaRPr lang="fr-CA" sz="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066800"/>
            <a:ext cx="8915400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Altruisme : Les </a:t>
            </a:r>
            <a:r>
              <a:rPr lang="fr-CA" sz="4400" dirty="0">
                <a:latin typeface="Palatino Linotype" pitchFamily="18" charset="0"/>
              </a:rPr>
              <a:t>normes de l’assistance</a:t>
            </a:r>
          </a:p>
        </p:txBody>
      </p:sp>
      <p:sp>
        <p:nvSpPr>
          <p:cNvPr id="1454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2209800"/>
            <a:ext cx="7991476" cy="3581400"/>
          </a:xfrm>
        </p:spPr>
        <p:txBody>
          <a:bodyPr>
            <a:noAutofit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Pourquoi aidons-nous les autres? </a:t>
            </a:r>
          </a:p>
          <a:p>
            <a:pPr marL="0" indent="0">
              <a:buFont typeface="Wingdings" pitchFamily="2" charset="2"/>
              <a:buNone/>
            </a:pPr>
            <a:endParaRPr lang="fr-CA" sz="32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Théorie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de l’échange social: </a:t>
            </a:r>
            <a:endParaRPr lang="fr-CA" sz="32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Notre </a:t>
            </a:r>
            <a:r>
              <a:rPr lang="fr-CA" sz="3200" dirty="0">
                <a:latin typeface="Palatino Linotype" pitchFamily="18" charset="0"/>
              </a:rPr>
              <a:t>comportement social est un processus </a:t>
            </a:r>
            <a:r>
              <a:rPr lang="fr-CA" sz="3200" dirty="0" smtClean="0">
                <a:latin typeface="Palatino Linotype" pitchFamily="18" charset="0"/>
              </a:rPr>
              <a:t>d’échange</a:t>
            </a:r>
          </a:p>
          <a:p>
            <a:pPr marL="514350" indent="-514350"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</a:pPr>
            <a:r>
              <a:rPr lang="fr-CA" sz="3200" dirty="0" smtClean="0">
                <a:latin typeface="Palatino Linotype" pitchFamily="18" charset="0"/>
              </a:rPr>
              <a:t>Le </a:t>
            </a:r>
            <a:r>
              <a:rPr lang="fr-CA" sz="3200" dirty="0">
                <a:latin typeface="Palatino Linotype" pitchFamily="18" charset="0"/>
              </a:rPr>
              <a:t>but est de </a:t>
            </a:r>
            <a:r>
              <a:rPr lang="fr-CA" sz="3200" b="1" u="sng" dirty="0">
                <a:latin typeface="Palatino Linotype" pitchFamily="18" charset="0"/>
              </a:rPr>
              <a:t>maximiser les bénéfices </a:t>
            </a:r>
            <a:r>
              <a:rPr lang="fr-CA" sz="3200" dirty="0">
                <a:latin typeface="Palatino Linotype" pitchFamily="18" charset="0"/>
              </a:rPr>
              <a:t>et de minimiser les </a:t>
            </a:r>
            <a:r>
              <a:rPr lang="fr-CA" sz="3200" dirty="0" smtClean="0">
                <a:latin typeface="Palatino Linotype" pitchFamily="18" charset="0"/>
              </a:rPr>
              <a:t>coûts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A1EC-1EE1-47A1-AD28-CFF7F01856DA}" type="slidenum">
              <a:rPr lang="fr-CA" smtClean="0"/>
              <a:pPr/>
              <a:t>201</a:t>
            </a:fld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14323" y="1143000"/>
            <a:ext cx="8372477" cy="1143000"/>
          </a:xfrm>
        </p:spPr>
        <p:txBody>
          <a:bodyPr>
            <a:no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Altruisme : Les </a:t>
            </a:r>
            <a:r>
              <a:rPr lang="fr-CA" sz="4400" dirty="0">
                <a:latin typeface="Palatino Linotype" pitchFamily="18" charset="0"/>
              </a:rPr>
              <a:t>normes de l’assistance</a:t>
            </a:r>
          </a:p>
        </p:txBody>
      </p:sp>
      <p:sp>
        <p:nvSpPr>
          <p:cNvPr id="1454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1" y="2286000"/>
            <a:ext cx="7991476" cy="3959225"/>
          </a:xfrm>
        </p:spPr>
        <p:txBody>
          <a:bodyPr>
            <a:noAutofit/>
          </a:bodyPr>
          <a:lstStyle/>
          <a:p>
            <a:pPr marL="374015" indent="-333375"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Pourquoi aidons nous les autres? </a:t>
            </a:r>
          </a:p>
          <a:p>
            <a:pPr marL="374015" indent="-333375">
              <a:buNone/>
            </a:pPr>
            <a:endParaRPr lang="fr-CA" sz="32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374015" indent="-333375"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Normes apprises par la socialisation</a:t>
            </a:r>
          </a:p>
          <a:p>
            <a:pPr marL="920750" lvl="1" indent="-514350">
              <a:buFont typeface="+mj-lt"/>
              <a:buAutoNum type="arabicPeriod"/>
            </a:pPr>
            <a:r>
              <a:rPr lang="fr-CA" sz="3200" b="1" u="sng" dirty="0" smtClean="0">
                <a:latin typeface="Palatino Linotype" pitchFamily="18" charset="0"/>
              </a:rPr>
              <a:t>Norme </a:t>
            </a:r>
            <a:r>
              <a:rPr lang="fr-CA" sz="3200" b="1" u="sng" dirty="0">
                <a:latin typeface="Palatino Linotype" pitchFamily="18" charset="0"/>
              </a:rPr>
              <a:t>de </a:t>
            </a:r>
            <a:r>
              <a:rPr lang="fr-CA" sz="3200" b="1" u="sng" dirty="0" smtClean="0">
                <a:latin typeface="Palatino Linotype" pitchFamily="18" charset="0"/>
              </a:rPr>
              <a:t>réciprocité : </a:t>
            </a:r>
            <a:r>
              <a:rPr lang="fr-CA" sz="3200" dirty="0" smtClean="0">
                <a:latin typeface="Palatino Linotype" pitchFamily="18" charset="0"/>
              </a:rPr>
              <a:t>aider ceux qui nous ont rendu service</a:t>
            </a:r>
            <a:endParaRPr lang="fr-CA" sz="3200" u="sng" dirty="0" smtClean="0">
              <a:latin typeface="Palatino Linotype" pitchFamily="18" charset="0"/>
            </a:endParaRPr>
          </a:p>
          <a:p>
            <a:pPr marL="920750" lvl="1" indent="-514350">
              <a:buFont typeface="+mj-lt"/>
              <a:buAutoNum type="arabicPeriod"/>
            </a:pPr>
            <a:r>
              <a:rPr lang="fr-CA" sz="3200" b="1" u="sng" dirty="0" smtClean="0">
                <a:latin typeface="Palatino Linotype" pitchFamily="18" charset="0"/>
              </a:rPr>
              <a:t>Norme </a:t>
            </a:r>
            <a:r>
              <a:rPr lang="fr-CA" sz="3200" b="1" u="sng" dirty="0">
                <a:latin typeface="Palatino Linotype" pitchFamily="18" charset="0"/>
              </a:rPr>
              <a:t>de responsabilité </a:t>
            </a:r>
            <a:r>
              <a:rPr lang="fr-CA" sz="3200" b="1" u="sng" dirty="0" smtClean="0">
                <a:latin typeface="Palatino Linotype" pitchFamily="18" charset="0"/>
              </a:rPr>
              <a:t>sociale: </a:t>
            </a:r>
            <a:r>
              <a:rPr lang="fr-CA" sz="3200" dirty="0" smtClean="0">
                <a:latin typeface="Palatino Linotype" pitchFamily="18" charset="0"/>
              </a:rPr>
              <a:t>aider ceux qui ont besoin de notre aide</a:t>
            </a:r>
            <a:endParaRPr lang="fr-CA" sz="32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3A1EC-1EE1-47A1-AD28-CFF7F01856DA}" type="slidenum">
              <a:rPr lang="fr-CA" smtClean="0"/>
              <a:pPr/>
              <a:t>202</a:t>
            </a:fld>
            <a:endParaRPr lang="fr-CA" dirty="0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038225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Conflits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1430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0025" y="2171700"/>
            <a:ext cx="8486775" cy="4432300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Wingdings" pitchFamily="2" charset="2"/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 conflit</a:t>
            </a:r>
            <a:r>
              <a:rPr lang="fr-CA" sz="32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 </a:t>
            </a:r>
            <a:r>
              <a:rPr lang="fr-CA" sz="3200" dirty="0" smtClean="0">
                <a:latin typeface="Palatino Linotype" pitchFamily="18" charset="0"/>
              </a:rPr>
              <a:t>: </a:t>
            </a:r>
          </a:p>
          <a:p>
            <a:pPr marL="0" indent="0"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Incompatibilité </a:t>
            </a:r>
            <a:r>
              <a:rPr lang="fr-CA" sz="3200" dirty="0">
                <a:latin typeface="Palatino Linotype" pitchFamily="18" charset="0"/>
              </a:rPr>
              <a:t>perçue entre les actions, buts ou </a:t>
            </a:r>
            <a:r>
              <a:rPr lang="fr-CA" sz="3200" dirty="0" smtClean="0">
                <a:latin typeface="Palatino Linotype" pitchFamily="18" charset="0"/>
              </a:rPr>
              <a:t>idées </a:t>
            </a:r>
            <a:endParaRPr lang="fr-CA" sz="3200" dirty="0">
              <a:latin typeface="Palatino Linotype" pitchFamily="18" charset="0"/>
            </a:endParaRPr>
          </a:p>
          <a:p>
            <a:pPr marL="0" indent="0" algn="ctr">
              <a:buFont typeface="Wingdings" pitchFamily="2" charset="2"/>
              <a:buNone/>
            </a:pPr>
            <a:endParaRPr lang="fr-CA" sz="3200" dirty="0"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2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Le piège </a:t>
            </a:r>
            <a:r>
              <a:rPr lang="fr-CA" sz="32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social: </a:t>
            </a:r>
            <a:endParaRPr lang="fr-CA" sz="32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fr-CA" sz="3200" dirty="0" smtClean="0">
                <a:latin typeface="Palatino Linotype" pitchFamily="18" charset="0"/>
              </a:rPr>
              <a:t>Lorsque les </a:t>
            </a:r>
            <a:r>
              <a:rPr lang="fr-CA" sz="3200" dirty="0">
                <a:latin typeface="Palatino Linotype" pitchFamily="18" charset="0"/>
              </a:rPr>
              <a:t>parties en conflit, en poursuivant chacune leur propre intérêt, se trouvent coincées dans un comportement mutuellement </a:t>
            </a:r>
            <a:r>
              <a:rPr lang="fr-CA" sz="3200" dirty="0" smtClean="0">
                <a:latin typeface="Palatino Linotype" pitchFamily="18" charset="0"/>
              </a:rPr>
              <a:t>destructeur</a:t>
            </a:r>
          </a:p>
          <a:p>
            <a:pPr marL="0" indent="0">
              <a:buFont typeface="Wingdings" pitchFamily="2" charset="2"/>
              <a:buNone/>
            </a:pPr>
            <a:r>
              <a:rPr lang="en-US" sz="2800" dirty="0" smtClean="0">
                <a:latin typeface="Palatino Linotype" pitchFamily="18" charset="0"/>
              </a:rPr>
              <a:t>  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290B-6C05-4F78-8209-3EF4E0849E69}" type="slidenum">
              <a:rPr lang="fr-CA"/>
              <a:pPr/>
              <a:t>203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381000"/>
            <a:ext cx="7772400" cy="12954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Conflits</a:t>
            </a:r>
            <a:r>
              <a:rPr lang="fr-CA" sz="3600" dirty="0" smtClean="0">
                <a:latin typeface="Palatino Linotype" pitchFamily="18" charset="0"/>
              </a:rPr>
              <a:t/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Perceptions </a:t>
            </a:r>
            <a:r>
              <a:rPr lang="fr-CA" sz="3600" dirty="0">
                <a:latin typeface="Palatino Linotype" pitchFamily="18" charset="0"/>
              </a:rPr>
              <a:t>de l’ennemi</a:t>
            </a:r>
          </a:p>
        </p:txBody>
      </p:sp>
      <p:sp>
        <p:nvSpPr>
          <p:cNvPr id="13383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76250" y="1849945"/>
            <a:ext cx="8153400" cy="11430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fr-CA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Perception en miroir: </a:t>
            </a:r>
            <a:r>
              <a:rPr lang="fr-CA" sz="2800" dirty="0" smtClean="0">
                <a:latin typeface="Palatino Linotype" pitchFamily="18" charset="0"/>
              </a:rPr>
              <a:t>Les </a:t>
            </a:r>
            <a:r>
              <a:rPr lang="fr-CA" sz="2800" dirty="0">
                <a:latin typeface="Palatino Linotype" pitchFamily="18" charset="0"/>
              </a:rPr>
              <a:t>personnes en conflit forment une image  diabolique l’un de l’autre. </a:t>
            </a: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CBFDA-48DA-441A-9C59-4DA62F053EC4}" type="slidenum">
              <a:rPr lang="fr-CA"/>
              <a:pPr/>
              <a:t>204</a:t>
            </a:fld>
            <a:endParaRPr lang="fr-CA"/>
          </a:p>
        </p:txBody>
      </p:sp>
      <p:sp>
        <p:nvSpPr>
          <p:cNvPr id="1338374" name="Text Box 6"/>
          <p:cNvSpPr txBox="1">
            <a:spLocks noChangeArrowheads="1"/>
          </p:cNvSpPr>
          <p:nvPr/>
        </p:nvSpPr>
        <p:spPr bwMode="auto">
          <a:xfrm>
            <a:off x="5929313" y="5729288"/>
            <a:ext cx="1628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>
                <a:latin typeface="Palatino Linotype" pitchFamily="18" charset="0"/>
              </a:rPr>
              <a:t>George Bush</a:t>
            </a:r>
          </a:p>
          <a:p>
            <a:pPr algn="ctr"/>
            <a:r>
              <a:rPr lang="fr-CA" sz="2000">
                <a:latin typeface="Palatino Linotype" pitchFamily="18" charset="0"/>
              </a:rPr>
              <a:t>“maléfique”</a:t>
            </a:r>
          </a:p>
        </p:txBody>
      </p:sp>
      <p:sp>
        <p:nvSpPr>
          <p:cNvPr id="1338375" name="Text Box 7"/>
          <p:cNvSpPr txBox="1">
            <a:spLocks noChangeArrowheads="1"/>
          </p:cNvSpPr>
          <p:nvPr/>
        </p:nvSpPr>
        <p:spPr bwMode="auto">
          <a:xfrm>
            <a:off x="1014413" y="5791200"/>
            <a:ext cx="29384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 dirty="0">
                <a:latin typeface="Palatino Linotype" pitchFamily="18" charset="0"/>
              </a:rPr>
              <a:t>Saddam Hussein</a:t>
            </a:r>
          </a:p>
          <a:p>
            <a:pPr algn="ctr"/>
            <a:r>
              <a:rPr lang="fr-CA" sz="2000" dirty="0">
                <a:latin typeface="Palatino Linotype" pitchFamily="18" charset="0"/>
              </a:rPr>
              <a:t>“tyran guidé par le mal”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6131" name="Rectangle 3"/>
          <p:cNvSpPr>
            <a:spLocks noGrp="1" noChangeArrowheads="1"/>
          </p:cNvSpPr>
          <p:nvPr>
            <p:ph type="title"/>
          </p:nvPr>
        </p:nvSpPr>
        <p:spPr>
          <a:xfrm>
            <a:off x="776290" y="47625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Favorise la paix: Les 4 « C »</a:t>
            </a:r>
            <a:endParaRPr lang="fr-CA" sz="4400" dirty="0">
              <a:latin typeface="Palatino Linotype" pitchFamily="18" charset="0"/>
            </a:endParaRPr>
          </a:p>
        </p:txBody>
      </p:sp>
      <p:sp>
        <p:nvSpPr>
          <p:cNvPr id="14561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66690" y="3140074"/>
            <a:ext cx="8382000" cy="2062163"/>
          </a:xfrm>
          <a:noFill/>
          <a:ln/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Coopération:</a:t>
            </a: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Buts </a:t>
            </a:r>
            <a:r>
              <a:rPr lang="fr-CA" sz="2800" dirty="0">
                <a:latin typeface="Palatino Linotype" pitchFamily="18" charset="0"/>
              </a:rPr>
              <a:t>partagés </a:t>
            </a:r>
            <a:endParaRPr lang="fr-CA" sz="2800" dirty="0" smtClean="0">
              <a:latin typeface="Palatino Linotype" pitchFamily="18" charset="0"/>
            </a:endParaRPr>
          </a:p>
          <a:p>
            <a:pPr marL="880110" lvl="1" indent="-514350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Permet de surmonter </a:t>
            </a:r>
            <a:r>
              <a:rPr lang="fr-CA" sz="2800" dirty="0">
                <a:latin typeface="Palatino Linotype" pitchFamily="18" charset="0"/>
              </a:rPr>
              <a:t>les différences entre les </a:t>
            </a:r>
            <a:r>
              <a:rPr lang="fr-CA" sz="2800" dirty="0" smtClean="0">
                <a:latin typeface="Palatino Linotype" pitchFamily="18" charset="0"/>
              </a:rPr>
              <a:t>gens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B66A-9901-401C-BF2C-9BF06738AD6A}" type="slidenum">
              <a:rPr lang="fr-CA"/>
              <a:pPr/>
              <a:t>205</a:t>
            </a:fld>
            <a:endParaRPr lang="fr-CA"/>
          </a:p>
        </p:txBody>
      </p:sp>
      <p:sp>
        <p:nvSpPr>
          <p:cNvPr id="1456132" name="Rectangle 4"/>
          <p:cNvSpPr>
            <a:spLocks noChangeArrowheads="1"/>
          </p:cNvSpPr>
          <p:nvPr/>
        </p:nvSpPr>
        <p:spPr bwMode="auto">
          <a:xfrm>
            <a:off x="166689" y="5202237"/>
            <a:ext cx="8520111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Communication: </a:t>
            </a:r>
          </a:p>
          <a:p>
            <a:pPr marL="514350" indent="-514350">
              <a:spcBef>
                <a:spcPct val="20000"/>
              </a:spcBef>
              <a:buClr>
                <a:schemeClr val="accent1"/>
              </a:buClr>
              <a:buSzPct val="120000"/>
            </a:pPr>
            <a:r>
              <a:rPr lang="fr-CA" sz="2800" dirty="0" smtClean="0">
                <a:latin typeface="Palatino Linotype" pitchFamily="18" charset="0"/>
              </a:rPr>
              <a:t>	Permet de remplacer une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compétition</a:t>
            </a:r>
            <a:r>
              <a:rPr lang="fr-CA" sz="2800" dirty="0" smtClean="0">
                <a:latin typeface="Palatino Linotype" pitchFamily="18" charset="0"/>
              </a:rPr>
              <a:t> vainqueur-vaincu par une </a:t>
            </a:r>
            <a:r>
              <a:rPr lang="fr-CA" sz="28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coopération</a:t>
            </a:r>
            <a:r>
              <a:rPr lang="fr-CA" sz="2800" dirty="0" smtClean="0">
                <a:latin typeface="Palatino Linotype" pitchFamily="18" charset="0"/>
              </a:rPr>
              <a:t> vainqueur-vainqueur</a:t>
            </a:r>
            <a:endParaRPr lang="fr-CA" sz="2800" dirty="0">
              <a:latin typeface="Palatino Linotype" pitchFamily="18" charset="0"/>
            </a:endParaRPr>
          </a:p>
        </p:txBody>
      </p:sp>
      <p:sp>
        <p:nvSpPr>
          <p:cNvPr id="1456134" name="Text Box 6"/>
          <p:cNvSpPr txBox="1">
            <a:spLocks noChangeArrowheads="1"/>
          </p:cNvSpPr>
          <p:nvPr/>
        </p:nvSpPr>
        <p:spPr bwMode="auto">
          <a:xfrm rot="5400000">
            <a:off x="7777956" y="2099469"/>
            <a:ext cx="203200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800" dirty="0">
                <a:latin typeface="Palatino Linotype" pitchFamily="18" charset="0"/>
              </a:rPr>
              <a:t>Syracuse Newspapers/ The Image Works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66690" y="1404938"/>
            <a:ext cx="5395910" cy="1414461"/>
          </a:xfrm>
          <a:prstGeom prst="rect">
            <a:avLst/>
          </a:prstGeom>
          <a:noFill/>
          <a:ln/>
        </p:spPr>
        <p:txBody>
          <a:bodyPr vert="horz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tabLst/>
              <a:defRPr/>
            </a:pPr>
            <a:r>
              <a:rPr kumimoji="0" lang="fr-C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alatino Linotype" pitchFamily="18" charset="0"/>
                <a:ea typeface="+mn-ea"/>
                <a:cs typeface="+mn-cs"/>
              </a:rPr>
              <a:t>Contact: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lang="fr-CA" sz="2800" noProof="0" dirty="0" smtClean="0">
                <a:latin typeface="Palatino Linotype" pitchFamily="18" charset="0"/>
              </a:rPr>
              <a:t>Augmente familiarité et acceptation</a:t>
            </a:r>
            <a:endParaRPr kumimoji="0" lang="fr-CA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Palatino Linotyp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8179" name="Rectangle 3"/>
          <p:cNvSpPr>
            <a:spLocks noGrp="1" noChangeArrowheads="1"/>
          </p:cNvSpPr>
          <p:nvPr>
            <p:ph type="title"/>
          </p:nvPr>
        </p:nvSpPr>
        <p:spPr>
          <a:xfrm>
            <a:off x="671513" y="261938"/>
            <a:ext cx="7772400" cy="1143000"/>
          </a:xfrm>
        </p:spPr>
        <p:txBody>
          <a:bodyPr>
            <a:normAutofit/>
          </a:bodyPr>
          <a:lstStyle/>
          <a:p>
            <a:r>
              <a:rPr lang="fr-CA" sz="4400" dirty="0" smtClean="0">
                <a:latin typeface="Palatino Linotype" pitchFamily="18" charset="0"/>
              </a:rPr>
              <a:t>Favorise la paix: Les 4 « C »</a:t>
            </a:r>
            <a:endParaRPr lang="en-US" sz="4400" dirty="0">
              <a:latin typeface="Palatino Linotype" pitchFamily="18" charset="0"/>
            </a:endParaRPr>
          </a:p>
        </p:txBody>
      </p:sp>
      <p:sp>
        <p:nvSpPr>
          <p:cNvPr id="145817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209800"/>
            <a:ext cx="8839200" cy="4035425"/>
          </a:xfrm>
          <a:noFill/>
          <a:ln/>
        </p:spPr>
        <p:txBody>
          <a:bodyPr>
            <a:normAutofit lnSpcReduction="10000"/>
          </a:bodyPr>
          <a:lstStyle/>
          <a:p>
            <a:pPr marL="0" indent="0">
              <a:buFontTx/>
              <a:buNone/>
            </a:pPr>
            <a:r>
              <a:rPr lang="en-US" sz="4200" dirty="0" smtClean="0">
                <a:solidFill>
                  <a:schemeClr val="accent1"/>
                </a:solidFill>
                <a:latin typeface="Palatino Linotype" pitchFamily="18" charset="0"/>
              </a:rPr>
              <a:t>Conciliation</a:t>
            </a:r>
          </a:p>
          <a:p>
            <a:pPr marL="0" indent="0">
              <a:buFontTx/>
              <a:buNone/>
            </a:pPr>
            <a:endParaRPr lang="en-US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0" indent="0">
              <a:buFontTx/>
              <a:buNone/>
            </a:pPr>
            <a:r>
              <a:rPr 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“Initiatives Progressives et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réciproques</a:t>
            </a:r>
            <a:r>
              <a:rPr 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 pour </a:t>
            </a:r>
            <a:r>
              <a:rPr lang="en-US" sz="2800" b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réduire</a:t>
            </a:r>
            <a:r>
              <a:rPr lang="en-US" sz="2800" b="1" u="sng" dirty="0" smtClean="0">
                <a:solidFill>
                  <a:schemeClr val="accent1"/>
                </a:solidFill>
                <a:latin typeface="Palatino Linotype" pitchFamily="18" charset="0"/>
              </a:rPr>
              <a:t> la tension” (GRIT</a:t>
            </a:r>
            <a:r>
              <a:rPr lang="en-US" sz="2800" b="1" u="sng" dirty="0">
                <a:solidFill>
                  <a:schemeClr val="accent1"/>
                </a:solidFill>
                <a:latin typeface="Palatino Linotype" pitchFamily="18" charset="0"/>
              </a:rPr>
              <a:t>): </a:t>
            </a:r>
            <a:endParaRPr lang="en-US" sz="2800" b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marL="880110" lvl="1" indent="-514350"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Reconnaître </a:t>
            </a:r>
            <a:r>
              <a:rPr lang="fr-CA" sz="2800" dirty="0">
                <a:latin typeface="Palatino Linotype" pitchFamily="18" charset="0"/>
              </a:rPr>
              <a:t>des intérêts </a:t>
            </a:r>
            <a:r>
              <a:rPr lang="fr-CA" sz="2800" dirty="0" smtClean="0">
                <a:latin typeface="Palatino Linotype" pitchFamily="18" charset="0"/>
              </a:rPr>
              <a:t>mutuels</a:t>
            </a:r>
          </a:p>
          <a:p>
            <a:pPr marL="880110" lvl="1" indent="-514350"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Initier </a:t>
            </a:r>
            <a:r>
              <a:rPr lang="fr-CA" sz="2800" dirty="0">
                <a:latin typeface="Palatino Linotype" pitchFamily="18" charset="0"/>
              </a:rPr>
              <a:t>un acte de </a:t>
            </a:r>
            <a:r>
              <a:rPr lang="fr-CA" sz="2800" dirty="0" smtClean="0">
                <a:latin typeface="Palatino Linotype" pitchFamily="18" charset="0"/>
              </a:rPr>
              <a:t>conciliation</a:t>
            </a:r>
          </a:p>
          <a:p>
            <a:pPr marL="880110" lvl="1" indent="-514350">
              <a:buFont typeface="+mj-lt"/>
              <a:buAutoNum type="arabicPeriod"/>
            </a:pPr>
            <a:r>
              <a:rPr lang="fr-CA" sz="2800" dirty="0" smtClean="0">
                <a:latin typeface="Palatino Linotype" pitchFamily="18" charset="0"/>
              </a:rPr>
              <a:t>Cela ouvre </a:t>
            </a:r>
            <a:r>
              <a:rPr lang="fr-CA" sz="2800" dirty="0">
                <a:latin typeface="Palatino Linotype" pitchFamily="18" charset="0"/>
              </a:rPr>
              <a:t>la porte à une action réciproque de l’autre partie. 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DEF43-179A-4920-8E6E-5181B1FB0D88}" type="slidenum">
              <a:rPr lang="fr-CA"/>
              <a:pPr/>
              <a:t>206</a:t>
            </a:fld>
            <a:endParaRPr lang="fr-CA"/>
          </a:p>
        </p:txBody>
      </p:sp>
    </p:spTree>
  </p:cSld>
  <p:clrMapOvr>
    <a:masterClrMapping/>
  </p:clrMapOvr>
  <p:transition xmlns:p14="http://schemas.microsoft.com/office/powerpoint/2010/main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B5394"/>
      </a:accent1>
      <a:accent2>
        <a:srgbClr val="004E6C"/>
      </a:accent2>
      <a:accent3>
        <a:srgbClr val="089CA2"/>
      </a:accent3>
      <a:accent4>
        <a:srgbClr val="0B9B74"/>
      </a:accent4>
      <a:accent5>
        <a:srgbClr val="54A838"/>
      </a:accent5>
      <a:accent6>
        <a:srgbClr val="7E9532"/>
      </a:accent6>
      <a:hlink>
        <a:srgbClr val="E2D700"/>
      </a:hlink>
      <a:folHlink>
        <a:srgbClr val="3ECCB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7547</Words>
  <Application>Microsoft Macintosh PowerPoint</Application>
  <PresentationFormat>Letter Paper (8.5x11 in)</PresentationFormat>
  <Paragraphs>1842</Paragraphs>
  <Slides>206</Slides>
  <Notes>205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206</vt:i4>
      </vt:variant>
    </vt:vector>
  </HeadingPairs>
  <TitlesOfParts>
    <vt:vector size="207" baseType="lpstr">
      <vt:lpstr>Flow</vt:lpstr>
      <vt:lpstr>Stress et santé Chapitre 12</vt:lpstr>
      <vt:lpstr>Médecine comportementale</vt:lpstr>
      <vt:lpstr>Psychologie de la santé</vt:lpstr>
      <vt:lpstr>Psychologie de la santé</vt:lpstr>
      <vt:lpstr>Stress et facteurs de stress</vt:lpstr>
      <vt:lpstr>Stress et facteurs de stress</vt:lpstr>
      <vt:lpstr>Stress et facteurs de stress :  Vision des psychologues</vt:lpstr>
      <vt:lpstr>Stress et maladie</vt:lpstr>
      <vt:lpstr>Stress et maladie</vt:lpstr>
      <vt:lpstr>Stress et maladie</vt:lpstr>
      <vt:lpstr>Évènements stressants de la vie: Les catastrophes</vt:lpstr>
      <vt:lpstr>Évènements stressants de la vie: Changements importants de l’existence</vt:lpstr>
      <vt:lpstr>Évènements stressants de la vie  Soucis quotidiens</vt:lpstr>
      <vt:lpstr>Stress et maladie: Le système de réponse au stress</vt:lpstr>
      <vt:lpstr>Stress et maladie: Le système de réponse au stress</vt:lpstr>
      <vt:lpstr>Le système de réponse au stress selon Cannon</vt:lpstr>
      <vt:lpstr>Le système de réponse au stress selon Cannon (suite)</vt:lpstr>
      <vt:lpstr>Le système de réponse au stress 2 ième circuit identifié après Canon</vt:lpstr>
      <vt:lpstr>Réponse au stress: Syndrome général d’adaptation</vt:lpstr>
      <vt:lpstr> Stress et maladie: Stress et causes de décès</vt:lpstr>
      <vt:lpstr>Réponse au stress: Homme vs femmes</vt:lpstr>
      <vt:lpstr>Stress &amp; vulnérabilité aux maladies</vt:lpstr>
      <vt:lpstr>Stress &amp; vulnérabilité aux maladies Psycho-neuro-immunologie</vt:lpstr>
      <vt:lpstr>Stress &amp; vulnérabilité aux maladies Psycho-neuro-immunologie</vt:lpstr>
      <vt:lpstr>Stress &amp; vulnérabilité aux maladies  Psycho-neuro-immunologie (suite)</vt:lpstr>
      <vt:lpstr>PowerPoint Presentation</vt:lpstr>
      <vt:lpstr>Stress &amp; vulnérabilité aux maladies:    L’impact du stress sur le système immunitaire</vt:lpstr>
      <vt:lpstr>L’impact du stress sur le système immunitaire:  Stress et le rhume</vt:lpstr>
      <vt:lpstr>L’impact du stress sur le système immunitaire:  Stress et SIDA</vt:lpstr>
      <vt:lpstr>L’impact du stress sur le système immunitaire: Stress et cancer</vt:lpstr>
      <vt:lpstr>Stress &amp; vulnérabilité aux maladies:    L’impact du stress sur le système immunitaire</vt:lpstr>
      <vt:lpstr>Le stress et le cœur</vt:lpstr>
      <vt:lpstr>Le stress et le cœur: Les Types de personnalité</vt:lpstr>
      <vt:lpstr>Le stress et le cœur: Pessimisme et les maladies cardiaques</vt:lpstr>
      <vt:lpstr>Le stress, le coeur et la dépression</vt:lpstr>
      <vt:lpstr>Conséquences sur la santé</vt:lpstr>
      <vt:lpstr>Promouvoir la santé</vt:lpstr>
      <vt:lpstr>Faire face au stress: Les stratégies de coping</vt:lpstr>
      <vt:lpstr>Faire face au stress: Facteurs pouvant influencer notre capacité à faire face au stress</vt:lpstr>
      <vt:lpstr>Faire face au stress: Le sentiment de contrôle</vt:lpstr>
      <vt:lpstr> Faire face au stress: Le Style explicatif </vt:lpstr>
      <vt:lpstr>Faire face au stress:  Le Soutien social</vt:lpstr>
      <vt:lpstr>Gérer le stress: Comment peut-on gérer le stress?</vt:lpstr>
      <vt:lpstr>Gérer le stress: L’exercice physique et la santé</vt:lpstr>
      <vt:lpstr>Gérer le stress: L’exercice physique et l’humeur</vt:lpstr>
      <vt:lpstr>Gérer le stress: Biofeedback, relaxation et méditation</vt:lpstr>
      <vt:lpstr>Gérer le stress: Mode de vie</vt:lpstr>
      <vt:lpstr>Gérer le stress: Spiritualité et communautés religieuses</vt:lpstr>
      <vt:lpstr>Personnalité  Chapitre 13</vt:lpstr>
      <vt:lpstr>Personnalité</vt:lpstr>
      <vt:lpstr>Perspective psychanalytique</vt:lpstr>
      <vt:lpstr>Perspective psychanalytique</vt:lpstr>
      <vt:lpstr>Perspective psychanalytique: L’inconscient</vt:lpstr>
      <vt:lpstr>L’inconscient: La structure de l’esprit (selon Freud)</vt:lpstr>
      <vt:lpstr>Explorer l’inconscient Association libre</vt:lpstr>
      <vt:lpstr>Explorer l’inconscient L’interprétation des rêves</vt:lpstr>
      <vt:lpstr>Explorer l’inconscient : La Psychanalyse</vt:lpstr>
      <vt:lpstr>Explorer l’inconscient: Structure de la personnalité selon Freud</vt:lpstr>
      <vt:lpstr>Structure de la personnalité: Ça, Moi et Surmoi</vt:lpstr>
      <vt:lpstr>Structure de la personnalité: Ça, Moi et Surmoi</vt:lpstr>
      <vt:lpstr>Développement de la personnalité selon Freud</vt:lpstr>
      <vt:lpstr>Développement de la personnalité : Stades psychosexuels</vt:lpstr>
      <vt:lpstr>Développement de la personnalité : Stades psychosexuels</vt:lpstr>
      <vt:lpstr>Stades psychosexuels: Complexe d’Œdipe chez les garçons</vt:lpstr>
      <vt:lpstr>Stades psychosexuels  Complexe d’Électre chez la fille</vt:lpstr>
      <vt:lpstr>Stades psychosexuels (suite)</vt:lpstr>
      <vt:lpstr>Développement de la personnalité : Stades psychosexuels : Fixations</vt:lpstr>
      <vt:lpstr>Développement de la personnalité: Identification</vt:lpstr>
      <vt:lpstr>Mécanismes de défense selon Freud</vt:lpstr>
      <vt:lpstr>Mécanismes de défense</vt:lpstr>
      <vt:lpstr>Mécanismes de défense</vt:lpstr>
      <vt:lpstr>Les Néo-freudiens</vt:lpstr>
      <vt:lpstr>Les néo-freudiens : Carl Jung</vt:lpstr>
      <vt:lpstr>Les néo-freudiens : Alfred Adler</vt:lpstr>
      <vt:lpstr>Les néo-freudiens : Karen Horney</vt:lpstr>
      <vt:lpstr>Évaluer l’inconscient Les tests projectifs</vt:lpstr>
      <vt:lpstr>Évaluer l’inconscient  Thematic Apperception Test (TAT)</vt:lpstr>
      <vt:lpstr>Évaluer l’inconscient  Test de taches d’encre de Rorschach</vt:lpstr>
      <vt:lpstr>Évaluer l’inconscient  Critiques des tests projectifs: </vt:lpstr>
      <vt:lpstr>Évaluer la perspective psychanalytique: Les recherches modernes</vt:lpstr>
      <vt:lpstr>Évaluer la perspective psychanalytique: Les recherches modernes</vt:lpstr>
      <vt:lpstr>Évaluer la perspective psychanalytique: Le refoulement est-il un mythe?</vt:lpstr>
      <vt:lpstr>Évaluer la perspective psychanalytique:  L’inconscient existe-t-il?</vt:lpstr>
      <vt:lpstr>Évaluer la perspective psychanalytique:  L’inconscient existe-t-il ?(suite)</vt:lpstr>
      <vt:lpstr>Évaluer la perspective psychanalytique:  Les mécanismes de défenses existent-ils vraiment?</vt:lpstr>
      <vt:lpstr>Évaluer la perspective psychanalytique</vt:lpstr>
      <vt:lpstr>La perspective humaniste</vt:lpstr>
      <vt:lpstr>La perspective humaniste</vt:lpstr>
      <vt:lpstr>La perspective humaniste: Abraham Maslow </vt:lpstr>
      <vt:lpstr>La perspective humaniste:  Carl Rogers</vt:lpstr>
      <vt:lpstr>La perspective humaniste:  Évaluer le soi</vt:lpstr>
      <vt:lpstr>Évaluer la perspective humaniste</vt:lpstr>
      <vt:lpstr>Évaluer la perspective humaniste</vt:lpstr>
      <vt:lpstr>La perspective dimensionnelle Les traits de personnalité</vt:lpstr>
      <vt:lpstr>La perspective dimensionnelle Les traits de personnalité</vt:lpstr>
      <vt:lpstr>La perspective dimensionnelle  Myers-Briggs</vt:lpstr>
      <vt:lpstr>La perspective dimensionnelle  Explorer les traits de personnalité</vt:lpstr>
      <vt:lpstr>La perspective dimensionnelle:  Les dimensions de personnalité</vt:lpstr>
      <vt:lpstr>La perspective dimensionnelle:  Évaluer les traits de personnalité</vt:lpstr>
      <vt:lpstr>La perspective dimensionnelle:  Évaluer les traits de personnalité</vt:lpstr>
      <vt:lpstr>La perspective dimensionnelle:  Le “Big Five”</vt:lpstr>
      <vt:lpstr>Évaluer la perspective dimensionnelle: Débat personne/situation</vt:lpstr>
      <vt:lpstr>Évaluer la perspective dimensionnelle: Débat personne/situation</vt:lpstr>
      <vt:lpstr>Évaluer la perspective dimensionnelle: Débat personne/situation</vt:lpstr>
      <vt:lpstr>Évaluer la perspective dimensionnelle: Débat personne/situation</vt:lpstr>
      <vt:lpstr>Perspective sociocognitiviste</vt:lpstr>
      <vt:lpstr>Perspective sociocognitiviste:  Le déterminisme réciproque</vt:lpstr>
      <vt:lpstr>Perspective sociocognitiviste  Le déterminisme réciproque</vt:lpstr>
      <vt:lpstr>Perspective sociocognitiviste  Influences réciproques</vt:lpstr>
      <vt:lpstr>Perspective sociocognitiviste  Le contrôle personnel</vt:lpstr>
      <vt:lpstr>Perspective sociocognitiviste : Contrôle personnel:Impuissance acquise</vt:lpstr>
      <vt:lpstr>PowerPoint Presentation</vt:lpstr>
      <vt:lpstr>PowerPoint Presentation</vt:lpstr>
      <vt:lpstr>Parenthèse: Psychologie Positive: Martin Seligman</vt:lpstr>
      <vt:lpstr>Perspective sociocognitiviste  Évaluer le comportement en situation</vt:lpstr>
      <vt:lpstr>Évaluer la perspective sociocognitiviste</vt:lpstr>
      <vt:lpstr>Explorer le soi</vt:lpstr>
      <vt:lpstr>Explorer le soi: Les bienfaits de l’estime de soi</vt:lpstr>
      <vt:lpstr>Explorer le soi: Les bienfaits de l’estime de soi (suite)</vt:lpstr>
      <vt:lpstr>Explorer le soi: Biais d’autosatisfaction</vt:lpstr>
      <vt:lpstr>Explorer le soi: Estime de soi défensive VS Assurée</vt:lpstr>
      <vt:lpstr>Psychologie sociale  Chapitre 14</vt:lpstr>
      <vt:lpstr>Psychologie sociale</vt:lpstr>
      <vt:lpstr>Pensée Sociale</vt:lpstr>
      <vt:lpstr>Pensée sociale</vt:lpstr>
      <vt:lpstr>Pensée sociale Théorie de l’attribution</vt:lpstr>
      <vt:lpstr>Pensée sociale Erreur fondamentale d’attribution</vt:lpstr>
      <vt:lpstr>Pensée sociale Différence culturelle</vt:lpstr>
      <vt:lpstr>Pensée sociale Les effets de l’attribution</vt:lpstr>
      <vt:lpstr>Pensée sociale Attitude</vt:lpstr>
      <vt:lpstr>Pensée sociale Attitude : persuasion</vt:lpstr>
      <vt:lpstr>Pensée sociale  Attitude</vt:lpstr>
      <vt:lpstr>Pensée sociale  Attitude</vt:lpstr>
      <vt:lpstr>Pensée sociale  Attitude Nos actions affectent nos attitudes (suite)</vt:lpstr>
      <vt:lpstr>Pensée sociale  Attitude Nos actions affectent nos attitudes</vt:lpstr>
      <vt:lpstr>Pensée sociale  Attitude Nos actions affectent nos attitudes</vt:lpstr>
      <vt:lpstr>Influence sociale</vt:lpstr>
      <vt:lpstr>Influence sociale</vt:lpstr>
      <vt:lpstr>Influence sociale Conformisme</vt:lpstr>
      <vt:lpstr>Influence sociale Conformisme</vt:lpstr>
      <vt:lpstr>Influence Sociale Pression de groupe et conformisme</vt:lpstr>
      <vt:lpstr>Inlfuence Sociale Pression de groupe et conformisme</vt:lpstr>
      <vt:lpstr>Influence sociale Conditions renforçant le conformisme</vt:lpstr>
      <vt:lpstr>Influence Sociale Conformisme: Explications possibles</vt:lpstr>
      <vt:lpstr>Influence Sociale Conformisme: Explications (suite)</vt:lpstr>
      <vt:lpstr>Influence Sociale Soumission : L’étude de Milgram</vt:lpstr>
      <vt:lpstr>Influence Sociale Soumission : L’étude de Milgram</vt:lpstr>
      <vt:lpstr>Influence Sociale Leçons à en tirer...</vt:lpstr>
      <vt:lpstr>Influence du groupe</vt:lpstr>
      <vt:lpstr>Influences sociales: Influence du groupe</vt:lpstr>
      <vt:lpstr>Influence du groupe Comportement individuel en groupe</vt:lpstr>
      <vt:lpstr>Influence du groupe Comportement individuel en groupe</vt:lpstr>
      <vt:lpstr>Influence du groupe Comportement individuel en groupe</vt:lpstr>
      <vt:lpstr>Influence du groupe Effets des interactions de groupe</vt:lpstr>
      <vt:lpstr>Influence du groupe Effets des interactions de groupe</vt:lpstr>
      <vt:lpstr>Le pouvoir des Individus</vt:lpstr>
      <vt:lpstr>Le pouvoir des individus</vt:lpstr>
      <vt:lpstr>Relations sociales</vt:lpstr>
      <vt:lpstr>PowerPoint Presentation</vt:lpstr>
      <vt:lpstr>Relations sociales Préjugés</vt:lpstr>
      <vt:lpstr>Relations sociales Préjugés</vt:lpstr>
      <vt:lpstr>Relations sociales  Préjugés</vt:lpstr>
      <vt:lpstr>Relations sociales  Préjugés</vt:lpstr>
      <vt:lpstr>Relations sociales  Origines sociales du préjugé</vt:lpstr>
      <vt:lpstr>Relations sociales  Origines sociales des préjugés</vt:lpstr>
      <vt:lpstr>Relations sociales  Origines sociales du préjugé</vt:lpstr>
      <vt:lpstr>Relations sociales  Origines émotionnelles des préjugés</vt:lpstr>
      <vt:lpstr>Relations sociales  Origines cognitives des préjugés</vt:lpstr>
      <vt:lpstr>Relations sociales  Origines cognitives des préjugés</vt:lpstr>
      <vt:lpstr>Relations sociales  Origines cognitives des préjugés</vt:lpstr>
      <vt:lpstr>Biais de l’après-coup</vt:lpstr>
      <vt:lpstr>Relations sociales Agressivité</vt:lpstr>
      <vt:lpstr>Relations sociales Agressivité</vt:lpstr>
      <vt:lpstr>Relations sociales La biologie de l’agressivité</vt:lpstr>
      <vt:lpstr>Relations sociales La biologie de l’agressivité</vt:lpstr>
      <vt:lpstr>Relations sociales La biologie de l’agressivité</vt:lpstr>
      <vt:lpstr>PowerPoint Presentation</vt:lpstr>
      <vt:lpstr>Relations sociales La psychologie de l’agressivité</vt:lpstr>
      <vt:lpstr>Relations sociales La psychologie de l’agressivité</vt:lpstr>
      <vt:lpstr>Relations sociales La psychologie de l’agressivité Expériences aversives</vt:lpstr>
      <vt:lpstr>Relations sociales La psychologie de l’agressivité Expériences aversives</vt:lpstr>
      <vt:lpstr>Relations sociales La psychologie de l’agressivité</vt:lpstr>
      <vt:lpstr>Relations sociales La psychologie de l’agressivité</vt:lpstr>
      <vt:lpstr>Relations sociales La psychologie de l’agressivité</vt:lpstr>
      <vt:lpstr>Relations sociales La psychologie de l’agressivité</vt:lpstr>
      <vt:lpstr>Relations sociales La psychologie de l’agressivité</vt:lpstr>
      <vt:lpstr>Relations sociales Attirance</vt:lpstr>
      <vt:lpstr>Pensons-y un peu...</vt:lpstr>
      <vt:lpstr>PowerPoint Presentation</vt:lpstr>
      <vt:lpstr>Psychologie de l’attirance</vt:lpstr>
      <vt:lpstr>Psychologie de l’attirance</vt:lpstr>
      <vt:lpstr>Psychologie de l’attirance Attirance physique (suite)</vt:lpstr>
      <vt:lpstr>Psychologie de l’attirance Attirance physique (suite)</vt:lpstr>
      <vt:lpstr>Psychologie de l’attirance</vt:lpstr>
      <vt:lpstr>L’amour romantique</vt:lpstr>
      <vt:lpstr>L’amour romantique</vt:lpstr>
      <vt:lpstr>L’amour romantique</vt:lpstr>
      <vt:lpstr>Altruisme</vt:lpstr>
      <vt:lpstr>Altruisme : L’effet témoin</vt:lpstr>
      <vt:lpstr>Altruisme : Intervention des témoins</vt:lpstr>
      <vt:lpstr>Altruisme : Les normes de l’assistance</vt:lpstr>
      <vt:lpstr>Altruisme : Les normes de l’assistance</vt:lpstr>
      <vt:lpstr>Conflits</vt:lpstr>
      <vt:lpstr>Conflits Perceptions de l’ennemi</vt:lpstr>
      <vt:lpstr>Favorise la paix: Les 4 « C »</vt:lpstr>
      <vt:lpstr>Favorise la paix: Les 4 « C 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2013-12-23T18:53:06Z</dcterms:created>
  <dcterms:modified xsi:type="dcterms:W3CDTF">2016-03-21T18:51:03Z</dcterms:modified>
</cp:coreProperties>
</file>