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>
  <p:sldMasterIdLst>
    <p:sldMasterId id="2147483648" r:id="rId1"/>
  </p:sldMasterIdLst>
  <p:notesMasterIdLst>
    <p:notesMasterId r:id="rId9"/>
  </p:notesMasterIdLst>
  <p:sldIdLst>
    <p:sldId id="256" r:id="rId2"/>
    <p:sldId id="332" r:id="rId3"/>
    <p:sldId id="357" r:id="rId4"/>
    <p:sldId id="395" r:id="rId5"/>
    <p:sldId id="364" r:id="rId6"/>
    <p:sldId id="394" r:id="rId7"/>
    <p:sldId id="396" r:id="rId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840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interSettings" Target="printerSettings/printerSettings1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3807CEB-70E5-554F-A5EF-EF312105BB10}" type="datetimeFigureOut">
              <a:rPr lang="en-CA"/>
              <a:pPr>
                <a:defRPr/>
              </a:pPr>
              <a:t>13-01-09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CA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CA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2D11DC7E-6675-1948-83E8-1776C0700AA0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921557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2B0B69-9F87-CD48-B12F-6DA561F672C9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0E5342-3884-DB46-A6E9-4C306CD5B018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0E5342-3884-DB46-A6E9-4C306CD5B018}" type="slidenum">
              <a:rPr lang="en-US" smtClean="0"/>
              <a:pPr>
                <a:defRPr/>
              </a:pPr>
              <a:t>4</a:t>
            </a:fld>
            <a:endParaRPr lang="en-US" smtClean="0"/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2472905-4A1A-1F40-AF89-A7D70C6C97DF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0B2D295-07A0-F849-BB2C-89AE0F8CE6E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147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0B2D295-07A0-F849-BB2C-89AE0F8CE6E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147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B8AC6A-ACF4-264E-BB1A-82B7914090C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9341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B2FB30-2488-AA42-B3BB-F884E6D0D14D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9716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7170C3-33AA-9045-A9D7-66F69B7E84F0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64044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1F49DE-6369-0A4D-8262-00400396B60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3447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9A0A2A-6C11-7041-80A9-A8DBFCBCCE9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8325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708A23-F835-4B48-86D4-0C6D0FE47F3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43040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1E5265-93A1-7D4D-96FB-72E43823252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8000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F6D3F-3479-5B4E-85A6-BC993AEDF2D2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0157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6AB201-A655-6741-8E2D-21F8C0092AC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1430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3463A8-8A03-CB45-A05E-D4A40A4C88C7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392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56FC80-F89E-CD4D-9184-737F83AD5597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4966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A37D8368-BEE2-E24C-9B84-2BED887B7ABD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126976"/>
          </a:xfrm>
        </p:spPr>
        <p:txBody>
          <a:bodyPr/>
          <a:lstStyle/>
          <a:p>
            <a:pPr eaLnBrk="1" hangingPunct="1">
              <a:defRPr/>
            </a:pPr>
            <a:r>
              <a:rPr lang="en-CA" sz="2800" b="1" dirty="0">
                <a:latin typeface="Cambria"/>
                <a:cs typeface="Cambria"/>
              </a:rPr>
              <a:t>Women, Justice and </a:t>
            </a:r>
            <a:r>
              <a:rPr lang="en-CA" sz="2800" b="1" dirty="0" smtClean="0">
                <a:latin typeface="Cambria"/>
                <a:cs typeface="Cambria"/>
              </a:rPr>
              <a:t>Criminality </a:t>
            </a:r>
            <a:r>
              <a:rPr lang="en-CA" sz="2800" b="1" dirty="0" smtClean="0">
                <a:latin typeface="Cambria"/>
                <a:cs typeface="Cambria"/>
              </a:rPr>
              <a:t>CRM3307</a:t>
            </a:r>
            <a:endParaRPr lang="en-US" sz="2800" dirty="0">
              <a:latin typeface="Cambria"/>
              <a:cs typeface="Cambria"/>
            </a:endParaRPr>
          </a:p>
        </p:txBody>
      </p:sp>
      <p:sp>
        <p:nvSpPr>
          <p:cNvPr id="2051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en-CA" sz="6000" b="1" dirty="0" smtClean="0">
                <a:latin typeface="Cambria"/>
                <a:cs typeface="Cambria"/>
              </a:rPr>
              <a:t>Introduction</a:t>
            </a:r>
            <a:endParaRPr lang="en-CA" dirty="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alphaModFix amt="3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>
                <a:latin typeface="Cambria"/>
                <a:cs typeface="Cambria"/>
              </a:rPr>
              <a:t>Feminism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853136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en-US" dirty="0">
                <a:latin typeface="Cambria"/>
                <a:cs typeface="Cambria"/>
              </a:rPr>
              <a:t>Feminist sociological theory represents an attempt to give a voice to women and </a:t>
            </a:r>
            <a:r>
              <a:rPr lang="en-US" dirty="0" smtClean="0">
                <a:latin typeface="Cambria"/>
                <a:cs typeface="Cambria"/>
              </a:rPr>
              <a:t>perspectives. </a:t>
            </a:r>
            <a:endParaRPr lang="en-US" dirty="0">
              <a:latin typeface="Cambria"/>
              <a:cs typeface="Cambria"/>
            </a:endParaRPr>
          </a:p>
          <a:p>
            <a:pPr marL="914400" lvl="1" indent="-457200">
              <a:defRPr/>
            </a:pPr>
            <a:r>
              <a:rPr lang="en-US" dirty="0" smtClean="0">
                <a:latin typeface="Cambria"/>
                <a:cs typeface="Cambria"/>
              </a:rPr>
              <a:t>defined </a:t>
            </a:r>
            <a:r>
              <a:rPr lang="en-US" dirty="0">
                <a:latin typeface="Cambria"/>
                <a:cs typeface="Cambria"/>
              </a:rPr>
              <a:t>as a recognition and critique of male </a:t>
            </a:r>
            <a:r>
              <a:rPr lang="en-US" dirty="0" smtClean="0">
                <a:latin typeface="Cambria"/>
                <a:cs typeface="Cambria"/>
              </a:rPr>
              <a:t>privilege combined </a:t>
            </a:r>
            <a:r>
              <a:rPr lang="en-US" dirty="0">
                <a:latin typeface="Cambria"/>
                <a:cs typeface="Cambria"/>
              </a:rPr>
              <a:t>with efforts to change it. </a:t>
            </a:r>
            <a:endParaRPr lang="en-US" dirty="0" smtClean="0">
              <a:latin typeface="Cambria"/>
              <a:cs typeface="Cambria"/>
            </a:endParaRPr>
          </a:p>
          <a:p>
            <a:pPr marL="914400" lvl="1" indent="-457200">
              <a:defRPr/>
            </a:pPr>
            <a:r>
              <a:rPr lang="en-US" dirty="0">
                <a:latin typeface="Cambria"/>
                <a:cs typeface="Cambria"/>
              </a:rPr>
              <a:t>To demonstrate the importance of </a:t>
            </a:r>
            <a:r>
              <a:rPr lang="en-US" dirty="0" smtClean="0">
                <a:latin typeface="Cambria"/>
                <a:cs typeface="Cambria"/>
              </a:rPr>
              <a:t>women.</a:t>
            </a:r>
            <a:endParaRPr lang="en-US" dirty="0">
              <a:latin typeface="Cambria"/>
              <a:cs typeface="Cambria"/>
            </a:endParaRPr>
          </a:p>
          <a:p>
            <a:pPr marL="914400" lvl="1" indent="-457200">
              <a:defRPr/>
            </a:pPr>
            <a:r>
              <a:rPr lang="en-US" dirty="0">
                <a:latin typeface="Cambria"/>
                <a:cs typeface="Cambria"/>
              </a:rPr>
              <a:t>To reveal that historically women have been subordinate to </a:t>
            </a:r>
            <a:r>
              <a:rPr lang="en-US" dirty="0" smtClean="0">
                <a:latin typeface="Cambria"/>
                <a:cs typeface="Cambria"/>
              </a:rPr>
              <a:t>men.</a:t>
            </a:r>
            <a:endParaRPr lang="en-US" dirty="0">
              <a:latin typeface="Cambria"/>
              <a:cs typeface="Cambria"/>
            </a:endParaRPr>
          </a:p>
          <a:p>
            <a:pPr marL="914400" lvl="1" indent="-457200">
              <a:defRPr/>
            </a:pPr>
            <a:r>
              <a:rPr lang="en-US" dirty="0">
                <a:latin typeface="Cambria"/>
                <a:cs typeface="Cambria"/>
              </a:rPr>
              <a:t>To bring about gender equity. </a:t>
            </a:r>
          </a:p>
          <a:p>
            <a:pPr lvl="1">
              <a:defRPr/>
            </a:pPr>
            <a:endParaRPr lang="en-US" dirty="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alphaModFix amt="3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1625"/>
            <a:ext cx="7772400" cy="823119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latin typeface="Cambria"/>
                <a:cs typeface="Cambria"/>
              </a:rPr>
              <a:t>Feminist Epistemologies</a:t>
            </a:r>
            <a:endParaRPr lang="en-US" b="1" dirty="0">
              <a:latin typeface="Cambria"/>
              <a:cs typeface="Cambria"/>
            </a:endParaRPr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68760"/>
            <a:ext cx="7772400" cy="558924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US" sz="2800" dirty="0">
                <a:latin typeface="Cambria"/>
                <a:cs typeface="Cambria"/>
              </a:rPr>
              <a:t>Feminist sociological theory is generally critical of the traditional scientific sociological approach that stresses a commitment to neutrality, objectivity, and empirical research.</a:t>
            </a:r>
          </a:p>
          <a:p>
            <a:pPr>
              <a:defRPr/>
            </a:pPr>
            <a:r>
              <a:rPr lang="en-US" sz="2800" dirty="0" smtClean="0">
                <a:latin typeface="Cambria"/>
                <a:cs typeface="Cambria"/>
              </a:rPr>
              <a:t>Subjective reality </a:t>
            </a:r>
            <a:r>
              <a:rPr lang="en-US" sz="2800" dirty="0">
                <a:latin typeface="Cambria"/>
                <a:cs typeface="Cambria"/>
              </a:rPr>
              <a:t>is the only way to know human </a:t>
            </a:r>
            <a:r>
              <a:rPr lang="en-US" sz="2800" dirty="0" smtClean="0">
                <a:latin typeface="Cambria"/>
                <a:cs typeface="Cambria"/>
              </a:rPr>
              <a:t>behavior (Dorothy E. Smith)</a:t>
            </a:r>
            <a:endParaRPr lang="en-US" sz="2800" dirty="0">
              <a:latin typeface="Cambria"/>
              <a:cs typeface="Cambria"/>
            </a:endParaRPr>
          </a:p>
          <a:p>
            <a:pPr>
              <a:defRPr/>
            </a:pPr>
            <a:r>
              <a:rPr lang="en-US" sz="2800" dirty="0" smtClean="0">
                <a:latin typeface="Cambria"/>
                <a:cs typeface="Cambria"/>
              </a:rPr>
              <a:t>Believes </a:t>
            </a:r>
            <a:r>
              <a:rPr lang="en-US" sz="2800" dirty="0">
                <a:latin typeface="Cambria"/>
                <a:cs typeface="Cambria"/>
              </a:rPr>
              <a:t>all males and whites benefit from ascribed </a:t>
            </a:r>
            <a:r>
              <a:rPr lang="en-US" sz="2800" dirty="0" smtClean="0">
                <a:latin typeface="Cambria"/>
                <a:cs typeface="Cambria"/>
              </a:rPr>
              <a:t>status - Invisible knapsack </a:t>
            </a:r>
            <a:r>
              <a:rPr lang="en-US" sz="2800" dirty="0">
                <a:latin typeface="Cambria"/>
                <a:cs typeface="Cambria"/>
              </a:rPr>
              <a:t>(Sandra Harding)</a:t>
            </a:r>
          </a:p>
          <a:p>
            <a:pPr marL="0" indent="0">
              <a:buNone/>
              <a:defRPr/>
            </a:pPr>
            <a:r>
              <a:rPr lang="en-US" sz="2800" dirty="0" smtClean="0">
                <a:latin typeface="Cambria"/>
                <a:cs typeface="Cambria"/>
              </a:rPr>
              <a:t>Social </a:t>
            </a:r>
            <a:r>
              <a:rPr lang="en-US" sz="2800" dirty="0">
                <a:latin typeface="Cambria"/>
                <a:cs typeface="Cambria"/>
              </a:rPr>
              <a:t>theory must be created by women and include issues central to </a:t>
            </a:r>
            <a:r>
              <a:rPr lang="en-US" sz="2800" dirty="0" smtClean="0">
                <a:latin typeface="Cambria"/>
                <a:cs typeface="Cambria"/>
              </a:rPr>
              <a:t>women. The same could </a:t>
            </a:r>
            <a:r>
              <a:rPr lang="en-US" sz="2800" dirty="0" smtClean="0">
                <a:latin typeface="Cambria"/>
                <a:cs typeface="Cambria"/>
              </a:rPr>
              <a:t>be said </a:t>
            </a:r>
            <a:r>
              <a:rPr lang="en-US" sz="2800" dirty="0" smtClean="0">
                <a:latin typeface="Cambria"/>
                <a:cs typeface="Cambria"/>
              </a:rPr>
              <a:t>of other </a:t>
            </a:r>
            <a:r>
              <a:rPr lang="en-US" sz="2800" dirty="0" smtClean="0">
                <a:latin typeface="Cambria"/>
                <a:cs typeface="Cambria"/>
              </a:rPr>
              <a:t>subordinations.</a:t>
            </a:r>
            <a:endParaRPr lang="en-US" sz="2800" dirty="0">
              <a:latin typeface="Cambria"/>
              <a:cs typeface="Cambria"/>
            </a:endParaRPr>
          </a:p>
          <a:p>
            <a:pPr lvl="1">
              <a:defRPr/>
            </a:pPr>
            <a:endParaRPr lang="en-US" sz="2000" b="1" dirty="0">
              <a:latin typeface="Calibri"/>
              <a:cs typeface="Calibri"/>
            </a:endParaRPr>
          </a:p>
          <a:p>
            <a:pPr lvl="1">
              <a:defRPr/>
            </a:pPr>
            <a:endParaRPr lang="en-US" sz="2000" b="1" dirty="0">
              <a:latin typeface="Rockwell Extra Bold"/>
              <a:cs typeface="Rockwell Extra Bold"/>
            </a:endParaRPr>
          </a:p>
          <a:p>
            <a:pPr>
              <a:defRPr/>
            </a:pPr>
            <a:endParaRPr lang="en-US" sz="2400" b="1" dirty="0">
              <a:latin typeface="Rockwell Extra Bold"/>
              <a:cs typeface="Rockwell Extra Bold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alphaModFix amt="3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1625"/>
            <a:ext cx="7772400" cy="823119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latin typeface="Cambria"/>
                <a:cs typeface="Cambria"/>
              </a:rPr>
              <a:t>Discursive Formations</a:t>
            </a:r>
            <a:endParaRPr lang="en-US" b="1" dirty="0">
              <a:latin typeface="Cambria"/>
              <a:cs typeface="Cambria"/>
            </a:endParaRPr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68760"/>
            <a:ext cx="7772400" cy="5589240"/>
          </a:xfrm>
        </p:spPr>
        <p:txBody>
          <a:bodyPr/>
          <a:lstStyle/>
          <a:p>
            <a:r>
              <a:rPr lang="en-US" dirty="0" smtClean="0">
                <a:latin typeface="Cambria"/>
                <a:cs typeface="Cambria"/>
              </a:rPr>
              <a:t>Produced within </a:t>
            </a:r>
            <a:r>
              <a:rPr lang="en-US" dirty="0">
                <a:latin typeface="Cambria"/>
                <a:cs typeface="Cambria"/>
              </a:rPr>
              <a:t>a system of rules that govern what </a:t>
            </a:r>
            <a:r>
              <a:rPr lang="en-US" dirty="0" smtClean="0">
                <a:latin typeface="Cambria"/>
                <a:cs typeface="Cambria"/>
              </a:rPr>
              <a:t>can count </a:t>
            </a:r>
            <a:r>
              <a:rPr lang="en-US" dirty="0">
                <a:latin typeface="Cambria"/>
                <a:cs typeface="Cambria"/>
              </a:rPr>
              <a:t>as a real object or process, or a 'true' or 'false' statement. </a:t>
            </a:r>
            <a:r>
              <a:rPr lang="en-US" dirty="0" smtClean="0">
                <a:latin typeface="Cambria"/>
                <a:cs typeface="Cambria"/>
              </a:rPr>
              <a:t>Within such </a:t>
            </a:r>
            <a:r>
              <a:rPr lang="en-US" dirty="0">
                <a:latin typeface="Cambria"/>
                <a:cs typeface="Cambria"/>
              </a:rPr>
              <a:t>systems reason and experience are themselves no more </a:t>
            </a:r>
            <a:r>
              <a:rPr lang="en-US" dirty="0" smtClean="0">
                <a:latin typeface="Cambria"/>
                <a:cs typeface="Cambria"/>
              </a:rPr>
              <a:t>than discursive </a:t>
            </a:r>
            <a:r>
              <a:rPr lang="en-US" dirty="0">
                <a:latin typeface="Cambria"/>
                <a:cs typeface="Cambria"/>
              </a:rPr>
              <a:t>constructions legitimating certain statements and </a:t>
            </a:r>
            <a:r>
              <a:rPr lang="en-US" dirty="0" smtClean="0">
                <a:latin typeface="Cambria"/>
                <a:cs typeface="Cambria"/>
              </a:rPr>
              <a:t>denying others authority.</a:t>
            </a:r>
          </a:p>
          <a:p>
            <a:r>
              <a:rPr lang="en-US" dirty="0">
                <a:latin typeface="Cambria"/>
                <a:cs typeface="Cambria"/>
              </a:rPr>
              <a:t>K</a:t>
            </a:r>
            <a:r>
              <a:rPr lang="en-US" dirty="0" smtClean="0">
                <a:latin typeface="Cambria"/>
                <a:cs typeface="Cambria"/>
              </a:rPr>
              <a:t>nowledge </a:t>
            </a:r>
            <a:r>
              <a:rPr lang="en-US" dirty="0">
                <a:latin typeface="Cambria"/>
                <a:cs typeface="Cambria"/>
              </a:rPr>
              <a:t>is always partial and incomplete, </a:t>
            </a:r>
            <a:r>
              <a:rPr lang="en-US" dirty="0" smtClean="0">
                <a:latin typeface="Cambria"/>
                <a:cs typeface="Cambria"/>
              </a:rPr>
              <a:t>always produced </a:t>
            </a:r>
            <a:r>
              <a:rPr lang="en-US" dirty="0">
                <a:latin typeface="Cambria"/>
                <a:cs typeface="Cambria"/>
              </a:rPr>
              <a:t>from a particular perspective.</a:t>
            </a:r>
            <a:endParaRPr lang="en-US" b="1" dirty="0">
              <a:latin typeface="Cambria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38740775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alphaModFix amt="3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1625"/>
            <a:ext cx="7772400" cy="1679575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latin typeface="Cambria"/>
                <a:cs typeface="Cambria"/>
              </a:rPr>
              <a:t>Feminist Standpoint</a:t>
            </a:r>
            <a:endParaRPr lang="en-US" sz="3200" b="1" dirty="0">
              <a:latin typeface="Cambria"/>
              <a:cs typeface="Cambria"/>
            </a:endParaRPr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72816"/>
            <a:ext cx="7772400" cy="5085184"/>
          </a:xfrm>
        </p:spPr>
        <p:txBody>
          <a:bodyPr/>
          <a:lstStyle/>
          <a:p>
            <a:pPr>
              <a:defRPr/>
            </a:pPr>
            <a:r>
              <a:rPr lang="en-US" sz="2800" dirty="0">
                <a:latin typeface="Cambria"/>
                <a:cs typeface="Cambria"/>
              </a:rPr>
              <a:t>Knowledge was created from a male</a:t>
            </a:r>
            <a:r>
              <a:rPr lang="ja-JP" altLang="en-US" sz="2800" dirty="0">
                <a:latin typeface="Cambria"/>
                <a:cs typeface="Cambria"/>
              </a:rPr>
              <a:t>’</a:t>
            </a:r>
            <a:r>
              <a:rPr lang="en-US" sz="2800" dirty="0">
                <a:latin typeface="Cambria"/>
                <a:cs typeface="Cambria"/>
              </a:rPr>
              <a:t>s standpoint and is biased</a:t>
            </a:r>
          </a:p>
          <a:p>
            <a:pPr>
              <a:defRPr/>
            </a:pPr>
            <a:r>
              <a:rPr lang="en-US" sz="2800" i="1" dirty="0" smtClean="0">
                <a:latin typeface="Cambria"/>
                <a:cs typeface="Cambria"/>
              </a:rPr>
              <a:t>History </a:t>
            </a:r>
            <a:r>
              <a:rPr lang="en-US" sz="2800" dirty="0">
                <a:latin typeface="Cambria"/>
                <a:cs typeface="Cambria"/>
              </a:rPr>
              <a:t>should be </a:t>
            </a:r>
            <a:r>
              <a:rPr lang="en-US" sz="2800" i="1" dirty="0" err="1">
                <a:latin typeface="Cambria"/>
                <a:cs typeface="Cambria"/>
              </a:rPr>
              <a:t>herstory</a:t>
            </a:r>
            <a:r>
              <a:rPr lang="en-US" sz="2800" i="1" dirty="0">
                <a:latin typeface="Cambria"/>
                <a:cs typeface="Cambria"/>
              </a:rPr>
              <a:t> </a:t>
            </a:r>
            <a:r>
              <a:rPr lang="en-US" sz="2800" dirty="0">
                <a:latin typeface="Cambria"/>
                <a:cs typeface="Cambria"/>
              </a:rPr>
              <a:t>to reflect ignored and trivialized women</a:t>
            </a:r>
            <a:r>
              <a:rPr lang="ja-JP" altLang="en-US" sz="2800" dirty="0">
                <a:latin typeface="Cambria"/>
                <a:cs typeface="Cambria"/>
              </a:rPr>
              <a:t>’</a:t>
            </a:r>
            <a:r>
              <a:rPr lang="en-US" sz="2800" dirty="0">
                <a:latin typeface="Cambria"/>
                <a:cs typeface="Cambria"/>
              </a:rPr>
              <a:t>s </a:t>
            </a:r>
            <a:r>
              <a:rPr lang="en-US" sz="2800" dirty="0" smtClean="0">
                <a:latin typeface="Cambria"/>
                <a:cs typeface="Cambria"/>
              </a:rPr>
              <a:t>contributions with the creation of Women Only space to preserve and promote women’s experience</a:t>
            </a:r>
          </a:p>
          <a:p>
            <a:pPr>
              <a:defRPr/>
            </a:pPr>
            <a:r>
              <a:rPr lang="en-US" sz="2800" dirty="0" smtClean="0">
                <a:latin typeface="Cambria"/>
                <a:cs typeface="Cambria"/>
              </a:rPr>
              <a:t>Gender</a:t>
            </a:r>
            <a:r>
              <a:rPr lang="en-US" sz="2800" dirty="0">
                <a:latin typeface="Cambria"/>
                <a:cs typeface="Cambria"/>
              </a:rPr>
              <a:t>, race, and class are </a:t>
            </a:r>
            <a:r>
              <a:rPr lang="en-US" sz="2800" dirty="0" smtClean="0">
                <a:latin typeface="Cambria"/>
                <a:cs typeface="Cambria"/>
              </a:rPr>
              <a:t>interconnected - Society </a:t>
            </a:r>
            <a:r>
              <a:rPr lang="en-US" sz="2800" dirty="0">
                <a:latin typeface="Cambria"/>
                <a:cs typeface="Cambria"/>
              </a:rPr>
              <a:t>has attempted to </a:t>
            </a:r>
            <a:r>
              <a:rPr lang="en-US" sz="2800" dirty="0" smtClean="0">
                <a:latin typeface="Cambria"/>
                <a:cs typeface="Cambria"/>
              </a:rPr>
              <a:t>teach women and women of colour that </a:t>
            </a:r>
            <a:r>
              <a:rPr lang="en-US" sz="2800" dirty="0">
                <a:latin typeface="Cambria"/>
                <a:cs typeface="Cambria"/>
              </a:rPr>
              <a:t>racism, sexism, and poverty are inevitable</a:t>
            </a:r>
          </a:p>
          <a:p>
            <a:pPr>
              <a:defRPr/>
            </a:pPr>
            <a:endParaRPr lang="en-US" sz="2800" dirty="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alphaModFix amt="3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>
                <a:latin typeface="Cambria"/>
                <a:cs typeface="Cambria"/>
              </a:rPr>
              <a:t>Gender Vertigo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648200"/>
          </a:xfrm>
        </p:spPr>
        <p:txBody>
          <a:bodyPr/>
          <a:lstStyle/>
          <a:p>
            <a:pPr>
              <a:defRPr/>
            </a:pPr>
            <a:r>
              <a:rPr lang="en-US" sz="2800" dirty="0">
                <a:latin typeface="Cambria"/>
                <a:cs typeface="Cambria"/>
              </a:rPr>
              <a:t>It is indicative of the profound effect the elimination of gender would have on every persons psyche.</a:t>
            </a:r>
          </a:p>
          <a:p>
            <a:pPr>
              <a:defRPr/>
            </a:pPr>
            <a:r>
              <a:rPr lang="en-US" sz="2800" dirty="0" smtClean="0">
                <a:latin typeface="Cambria"/>
                <a:cs typeface="Cambria"/>
              </a:rPr>
              <a:t>Doing </a:t>
            </a:r>
            <a:r>
              <a:rPr lang="en-US" sz="2800" dirty="0">
                <a:latin typeface="Cambria"/>
                <a:cs typeface="Cambria"/>
              </a:rPr>
              <a:t>gender determines how one walks, talks, dresses, eats, and socializes and nearly all other aspects of everyday life</a:t>
            </a:r>
            <a:r>
              <a:rPr lang="en-US" sz="2800" dirty="0" smtClean="0">
                <a:latin typeface="Cambria"/>
                <a:cs typeface="Cambria"/>
              </a:rPr>
              <a:t>.</a:t>
            </a:r>
            <a:endParaRPr lang="en-US" sz="2800" dirty="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alphaModFix amt="3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>
                <a:latin typeface="Cambria"/>
                <a:cs typeface="Cambria"/>
              </a:rPr>
              <a:t>A </a:t>
            </a:r>
            <a:r>
              <a:rPr lang="en-US" b="1">
                <a:latin typeface="Cambria"/>
                <a:cs typeface="Cambria"/>
              </a:rPr>
              <a:t>P</a:t>
            </a:r>
            <a:r>
              <a:rPr lang="en-US" b="1" smtClean="0">
                <a:latin typeface="Cambria"/>
                <a:cs typeface="Cambria"/>
              </a:rPr>
              <a:t>ath of Rhetoric…</a:t>
            </a:r>
            <a:endParaRPr lang="en-US" b="1" dirty="0">
              <a:latin typeface="Cambria"/>
              <a:cs typeface="Cambria"/>
            </a:endParaRP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648200"/>
          </a:xfrm>
        </p:spPr>
        <p:txBody>
          <a:bodyPr/>
          <a:lstStyle/>
          <a:p>
            <a:r>
              <a:rPr lang="en-US" sz="2800" dirty="0"/>
              <a:t>Rhetoric suggests a theory of knowledge that does not require </a:t>
            </a:r>
            <a:r>
              <a:rPr lang="en-US" sz="2800" dirty="0" smtClean="0"/>
              <a:t>the accurate </a:t>
            </a:r>
            <a:r>
              <a:rPr lang="en-US" sz="2800" dirty="0"/>
              <a:t>representation of objects, or the correspondence of </a:t>
            </a:r>
            <a:r>
              <a:rPr lang="en-US" sz="2800" dirty="0" smtClean="0"/>
              <a:t>theoretical objects </a:t>
            </a:r>
            <a:r>
              <a:rPr lang="en-US" sz="2800" dirty="0"/>
              <a:t>with those of the 'real' world '</a:t>
            </a:r>
            <a:r>
              <a:rPr lang="en-US" sz="2800" dirty="0" smtClean="0"/>
              <a:t>outside. It is the the </a:t>
            </a:r>
            <a:r>
              <a:rPr lang="en-US" sz="2800" dirty="0"/>
              <a:t>'art of probing what </a:t>
            </a:r>
            <a:r>
              <a:rPr lang="en-US" sz="2800" dirty="0" smtClean="0"/>
              <a:t>we believe we ought to believe </a:t>
            </a:r>
            <a:r>
              <a:rPr lang="en-US" sz="2800" dirty="0"/>
              <a:t>rather than proving what is true according to abstract </a:t>
            </a:r>
            <a:r>
              <a:rPr lang="en-US" sz="2800" dirty="0" smtClean="0"/>
              <a:t>methods’.</a:t>
            </a:r>
            <a:endParaRPr lang="en-US" sz="2800" dirty="0">
              <a:latin typeface="Cambria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2666201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Advantage">
      <a:dk1>
        <a:sysClr val="windowText" lastClr="000000"/>
      </a:dk1>
      <a:lt1>
        <a:sysClr val="window" lastClr="FFFFFF"/>
      </a:lt1>
      <a:dk2>
        <a:srgbClr val="2B142D"/>
      </a:dk2>
      <a:lt2>
        <a:srgbClr val="C3AFCC"/>
      </a:lt2>
      <a:accent1>
        <a:srgbClr val="663366"/>
      </a:accent1>
      <a:accent2>
        <a:srgbClr val="330F42"/>
      </a:accent2>
      <a:accent3>
        <a:srgbClr val="666699"/>
      </a:accent3>
      <a:accent4>
        <a:srgbClr val="999966"/>
      </a:accent4>
      <a:accent5>
        <a:srgbClr val="F7901E"/>
      </a:accent5>
      <a:accent6>
        <a:srgbClr val="A3A101"/>
      </a:accent6>
      <a:hlink>
        <a:srgbClr val="BC5FBC"/>
      </a:hlink>
      <a:folHlink>
        <a:srgbClr val="9775A7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5770</TotalTime>
  <Words>390</Words>
  <Application>Microsoft Macintosh PowerPoint</Application>
  <PresentationFormat>On-screen Show (4:3)</PresentationFormat>
  <Paragraphs>32</Paragraphs>
  <Slides>7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Diseño predeterminado</vt:lpstr>
      <vt:lpstr>Introduction</vt:lpstr>
      <vt:lpstr>Feminism</vt:lpstr>
      <vt:lpstr>Feminist Epistemologies</vt:lpstr>
      <vt:lpstr>Discursive Formations</vt:lpstr>
      <vt:lpstr>Feminist Standpoint</vt:lpstr>
      <vt:lpstr>Gender Vertigo</vt:lpstr>
      <vt:lpstr>A Path of Rhetoric…</vt:lpstr>
    </vt:vector>
  </TitlesOfParts>
  <Company>Siracusa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Mariajose</dc:creator>
  <cp:lastModifiedBy>Vicki Chartrand</cp:lastModifiedBy>
  <cp:revision>132</cp:revision>
  <dcterms:created xsi:type="dcterms:W3CDTF">2009-03-26T20:51:52Z</dcterms:created>
  <dcterms:modified xsi:type="dcterms:W3CDTF">2013-01-10T00:59:26Z</dcterms:modified>
</cp:coreProperties>
</file>