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
  </p:sldMasterIdLst>
  <p:notesMasterIdLst>
    <p:notesMasterId r:id="rId39"/>
  </p:notesMasterIdLst>
  <p:handoutMasterIdLst>
    <p:handoutMasterId r:id="rId40"/>
  </p:handoutMasterIdLst>
  <p:sldIdLst>
    <p:sldId id="443" r:id="rId2"/>
    <p:sldId id="322" r:id="rId3"/>
    <p:sldId id="348" r:id="rId4"/>
    <p:sldId id="416" r:id="rId5"/>
    <p:sldId id="418" r:id="rId6"/>
    <p:sldId id="394" r:id="rId7"/>
    <p:sldId id="430" r:id="rId8"/>
    <p:sldId id="431" r:id="rId9"/>
    <p:sldId id="432" r:id="rId10"/>
    <p:sldId id="433" r:id="rId11"/>
    <p:sldId id="434" r:id="rId12"/>
    <p:sldId id="435" r:id="rId13"/>
    <p:sldId id="436" r:id="rId14"/>
    <p:sldId id="442" r:id="rId15"/>
    <p:sldId id="441" r:id="rId16"/>
    <p:sldId id="395" r:id="rId17"/>
    <p:sldId id="415" r:id="rId18"/>
    <p:sldId id="396" r:id="rId19"/>
    <p:sldId id="397" r:id="rId20"/>
    <p:sldId id="398" r:id="rId21"/>
    <p:sldId id="399" r:id="rId22"/>
    <p:sldId id="400" r:id="rId23"/>
    <p:sldId id="401" r:id="rId24"/>
    <p:sldId id="412" r:id="rId25"/>
    <p:sldId id="402" r:id="rId26"/>
    <p:sldId id="439" r:id="rId27"/>
    <p:sldId id="438" r:id="rId28"/>
    <p:sldId id="404" r:id="rId29"/>
    <p:sldId id="405" r:id="rId30"/>
    <p:sldId id="406" r:id="rId31"/>
    <p:sldId id="349" r:id="rId32"/>
    <p:sldId id="351" r:id="rId33"/>
    <p:sldId id="352" r:id="rId34"/>
    <p:sldId id="381" r:id="rId35"/>
    <p:sldId id="393" r:id="rId36"/>
    <p:sldId id="420" r:id="rId37"/>
    <p:sldId id="440"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37" autoAdjust="0"/>
  </p:normalViewPr>
  <p:slideViewPr>
    <p:cSldViewPr>
      <p:cViewPr varScale="1">
        <p:scale>
          <a:sx n="82" d="100"/>
          <a:sy n="82" d="100"/>
        </p:scale>
        <p:origin x="1474"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738"/>
    </p:cViewPr>
  </p:sorterViewPr>
  <p:notesViewPr>
    <p:cSldViewPr>
      <p:cViewPr varScale="1">
        <p:scale>
          <a:sx n="53" d="100"/>
          <a:sy n="53" d="100"/>
        </p:scale>
        <p:origin x="-179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AC1B717A-E3DB-4883-AD9A-B26322490AA8}" type="datetimeFigureOut">
              <a:rPr lang="en-US"/>
              <a:pPr>
                <a:defRPr/>
              </a:pPr>
              <a:t>10/18/2017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2AB2E26-EBB5-4E90-B561-02E21316BC3B}" type="slidenum">
              <a:rPr lang="en-US" altLang="en-US"/>
              <a:pPr/>
              <a:t>‹#›</a:t>
            </a:fld>
            <a:endParaRPr lang="en-US" altLang="en-US" dirty="0"/>
          </a:p>
        </p:txBody>
      </p:sp>
    </p:spTree>
    <p:extLst>
      <p:ext uri="{BB962C8B-B14F-4D97-AF65-F5344CB8AC3E}">
        <p14:creationId xmlns:p14="http://schemas.microsoft.com/office/powerpoint/2010/main" val="1643442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D11EF32D-181F-408B-A0D9-C026337BC18B}" type="datetimeFigureOut">
              <a:rPr lang="en-US"/>
              <a:pPr>
                <a:defRPr/>
              </a:pPr>
              <a:t>10/18/2017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7A95AFA-0995-44F2-8105-F5D44902E83E}" type="slidenum">
              <a:rPr lang="en-US" altLang="en-US"/>
              <a:pPr/>
              <a:t>‹#›</a:t>
            </a:fld>
            <a:endParaRPr lang="en-US" altLang="en-US" dirty="0"/>
          </a:p>
        </p:txBody>
      </p:sp>
    </p:spTree>
    <p:extLst>
      <p:ext uri="{BB962C8B-B14F-4D97-AF65-F5344CB8AC3E}">
        <p14:creationId xmlns:p14="http://schemas.microsoft.com/office/powerpoint/2010/main" val="2744474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447E0B-0397-4770-B968-0980C91F0FDF}" type="slidenum">
              <a:rPr lang="en-US" altLang="en-US"/>
              <a:pPr eaLnBrk="1" hangingPunct="1"/>
              <a:t>1</a:t>
            </a:fld>
            <a:endParaRPr lang="en-US" altLang="en-US" dirty="0"/>
          </a:p>
        </p:txBody>
      </p:sp>
    </p:spTree>
    <p:extLst>
      <p:ext uri="{BB962C8B-B14F-4D97-AF65-F5344CB8AC3E}">
        <p14:creationId xmlns:p14="http://schemas.microsoft.com/office/powerpoint/2010/main" val="1776380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10</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872617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11</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117075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12</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128076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13</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677170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14</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4094451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15</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429071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F97DBFE-7DF8-4122-B7DE-6DE118715E33}" type="slidenum">
              <a:rPr lang="en-US" altLang="en-US"/>
              <a:pPr eaLnBrk="1" hangingPunct="1"/>
              <a:t>16</a:t>
            </a:fld>
            <a:endParaRPr lang="en-US" altLang="en-US" dirty="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552781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F97DBFE-7DF8-4122-B7DE-6DE118715E33}" type="slidenum">
              <a:rPr lang="en-US" altLang="en-US"/>
              <a:pPr eaLnBrk="1" hangingPunct="1"/>
              <a:t>17</a:t>
            </a:fld>
            <a:endParaRPr lang="en-US" altLang="en-US" dirty="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569691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18</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4068503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AAD5036-9095-48C1-A1B5-74F4CFE1CC0B}" type="slidenum">
              <a:rPr lang="en-US" altLang="en-US"/>
              <a:pPr eaLnBrk="1" hangingPunct="1"/>
              <a:t>19</a:t>
            </a:fld>
            <a:endParaRPr lang="en-US" altLang="en-US" dirty="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813320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70F4423-9C53-47E3-81D3-0AAB452595C1}" type="slidenum">
              <a:rPr lang="en-CA" altLang="en-US"/>
              <a:pPr eaLnBrk="1" hangingPunct="1"/>
              <a:t>2</a:t>
            </a:fld>
            <a:endParaRPr lang="en-CA" altLang="en-US" dirty="0"/>
          </a:p>
        </p:txBody>
      </p:sp>
    </p:spTree>
    <p:extLst>
      <p:ext uri="{BB962C8B-B14F-4D97-AF65-F5344CB8AC3E}">
        <p14:creationId xmlns:p14="http://schemas.microsoft.com/office/powerpoint/2010/main" val="3352272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01D6856-08CD-400C-84F9-147B9BA935AF}" type="slidenum">
              <a:rPr lang="en-US" altLang="en-US"/>
              <a:pPr eaLnBrk="1" hangingPunct="1"/>
              <a:t>20</a:t>
            </a:fld>
            <a:endParaRPr lang="en-US" altLang="en-US" dirty="0"/>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4118679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7B7F66D-EF17-431C-9097-7F65D4541411}" type="slidenum">
              <a:rPr lang="en-US" altLang="en-US"/>
              <a:pPr eaLnBrk="1" hangingPunct="1"/>
              <a:t>21</a:t>
            </a:fld>
            <a:endParaRPr lang="en-US" altLang="en-US" dirty="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932448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DE9C261-F30D-47CA-ACF0-74BB5EDB08C0}" type="slidenum">
              <a:rPr lang="en-US" altLang="en-US"/>
              <a:pPr eaLnBrk="1" hangingPunct="1"/>
              <a:t>22</a:t>
            </a:fld>
            <a:endParaRPr lang="en-US" altLang="en-US" dirty="0"/>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216362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91EFE2B-70EB-474F-9B15-FC468ED70847}" type="slidenum">
              <a:rPr lang="en-US" altLang="en-US"/>
              <a:pPr eaLnBrk="1" hangingPunct="1"/>
              <a:t>23</a:t>
            </a:fld>
            <a:endParaRPr lang="en-US" altLang="en-US" dirty="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498367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91EFE2B-70EB-474F-9B15-FC468ED70847}" type="slidenum">
              <a:rPr lang="en-US" altLang="en-US"/>
              <a:pPr eaLnBrk="1" hangingPunct="1"/>
              <a:t>24</a:t>
            </a:fld>
            <a:endParaRPr lang="en-US" altLang="en-US" dirty="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11831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6BE3F41-8184-4372-BB44-4ECEC8335E2C}" type="slidenum">
              <a:rPr lang="en-US" altLang="en-US"/>
              <a:pPr eaLnBrk="1" hangingPunct="1"/>
              <a:t>25</a:t>
            </a:fld>
            <a:endParaRPr lang="en-US" altLang="en-US" dirty="0"/>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4064087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B0F072C-A2FF-4110-A732-50FE14FEF35D}" type="slidenum">
              <a:rPr lang="en-US" altLang="en-US"/>
              <a:pPr eaLnBrk="1" hangingPunct="1"/>
              <a:t>26</a:t>
            </a:fld>
            <a:endParaRPr lang="en-US" altLang="en-US" dirty="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0971724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B0F072C-A2FF-4110-A732-50FE14FEF35D}" type="slidenum">
              <a:rPr lang="en-US" altLang="en-US"/>
              <a:pPr eaLnBrk="1" hangingPunct="1"/>
              <a:t>27</a:t>
            </a:fld>
            <a:endParaRPr lang="en-US" altLang="en-US" dirty="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920026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3C3158F-3A6D-4689-AC92-1D1DBD779B20}" type="slidenum">
              <a:rPr lang="en-US" altLang="en-US"/>
              <a:pPr eaLnBrk="1" hangingPunct="1"/>
              <a:t>28</a:t>
            </a:fld>
            <a:endParaRPr lang="en-US" altLang="en-US" dirty="0"/>
          </a:p>
        </p:txBody>
      </p:sp>
      <p:sp>
        <p:nvSpPr>
          <p:cNvPr id="962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899719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9E1E8AD-8C31-49F8-B16E-F6CBD852B042}" type="slidenum">
              <a:rPr lang="en-US" altLang="en-US"/>
              <a:pPr eaLnBrk="1" hangingPunct="1"/>
              <a:t>29</a:t>
            </a:fld>
            <a:endParaRPr lang="en-US" altLang="en-US" dirty="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25354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FCC7F85-1877-41F6-9B6F-D4B3E558DCC6}" type="slidenum">
              <a:rPr lang="en-US" altLang="en-US"/>
              <a:pPr eaLnBrk="1" hangingPunct="1"/>
              <a:t>3</a:t>
            </a:fld>
            <a:endParaRPr lang="en-US" altLang="en-US" dirty="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9807710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78B1EDF-C8F5-4172-9694-86BC2466ED5A}" type="slidenum">
              <a:rPr lang="en-US" altLang="en-US"/>
              <a:pPr eaLnBrk="1" hangingPunct="1"/>
              <a:t>30</a:t>
            </a:fld>
            <a:endParaRPr lang="en-US" altLang="en-US" dirty="0"/>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962008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0AF4A5F-B43E-48FC-9509-63CA0AB22EE8}" type="slidenum">
              <a:rPr lang="en-US" altLang="en-US"/>
              <a:pPr eaLnBrk="1" hangingPunct="1"/>
              <a:t>31</a:t>
            </a:fld>
            <a:endParaRPr lang="en-US" altLang="en-US" dirty="0"/>
          </a:p>
        </p:txBody>
      </p:sp>
    </p:spTree>
    <p:extLst>
      <p:ext uri="{BB962C8B-B14F-4D97-AF65-F5344CB8AC3E}">
        <p14:creationId xmlns:p14="http://schemas.microsoft.com/office/powerpoint/2010/main" val="712637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dirty="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3082C5D-CD76-487F-8D28-3E6CFCFE3428}" type="slidenum">
              <a:rPr lang="en-CA" altLang="en-US"/>
              <a:pPr eaLnBrk="1" hangingPunct="1"/>
              <a:t>32</a:t>
            </a:fld>
            <a:endParaRPr lang="en-CA" altLang="en-US" dirty="0"/>
          </a:p>
        </p:txBody>
      </p:sp>
    </p:spTree>
    <p:extLst>
      <p:ext uri="{BB962C8B-B14F-4D97-AF65-F5344CB8AC3E}">
        <p14:creationId xmlns:p14="http://schemas.microsoft.com/office/powerpoint/2010/main" val="13528655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42FF969-B92B-4771-ADDA-66AD3CDA7B9F}" type="slidenum">
              <a:rPr lang="en-US" altLang="en-US"/>
              <a:pPr eaLnBrk="1" hangingPunct="1"/>
              <a:t>33</a:t>
            </a:fld>
            <a:endParaRPr lang="en-US" altLang="en-US" dirty="0"/>
          </a:p>
        </p:txBody>
      </p:sp>
    </p:spTree>
    <p:extLst>
      <p:ext uri="{BB962C8B-B14F-4D97-AF65-F5344CB8AC3E}">
        <p14:creationId xmlns:p14="http://schemas.microsoft.com/office/powerpoint/2010/main" val="23474780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791836E-1FF7-4B61-8AFD-6F305A45E1E5}" type="slidenum">
              <a:rPr lang="en-US" altLang="en-US"/>
              <a:pPr eaLnBrk="1" hangingPunct="1"/>
              <a:t>34</a:t>
            </a:fld>
            <a:endParaRPr lang="en-US" altLang="en-US" dirty="0"/>
          </a:p>
        </p:txBody>
      </p:sp>
    </p:spTree>
    <p:extLst>
      <p:ext uri="{BB962C8B-B14F-4D97-AF65-F5344CB8AC3E}">
        <p14:creationId xmlns:p14="http://schemas.microsoft.com/office/powerpoint/2010/main" val="11285763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dirty="0"/>
          </a:p>
        </p:txBody>
      </p:sp>
      <p:sp>
        <p:nvSpPr>
          <p:cNvPr id="389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DA7FE3FB-9C5B-44CD-BFC2-9349D39AE9D0}" type="slidenum">
              <a:rPr lang="en-US" altLang="en-US" sz="1200"/>
              <a:pPr algn="r" eaLnBrk="1" hangingPunct="1"/>
              <a:t>35</a:t>
            </a:fld>
            <a:endParaRPr lang="en-US" altLang="en-US" sz="1200" dirty="0"/>
          </a:p>
        </p:txBody>
      </p:sp>
    </p:spTree>
    <p:extLst>
      <p:ext uri="{BB962C8B-B14F-4D97-AF65-F5344CB8AC3E}">
        <p14:creationId xmlns:p14="http://schemas.microsoft.com/office/powerpoint/2010/main" val="2975265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C34339D-03EE-40A5-985E-EC600AF12AE9}" type="slidenum">
              <a:rPr lang="en-US" altLang="en-US"/>
              <a:pPr eaLnBrk="1" hangingPunct="1"/>
              <a:t>36</a:t>
            </a:fld>
            <a:endParaRPr lang="en-US" altLang="en-US" dirty="0"/>
          </a:p>
        </p:txBody>
      </p:sp>
    </p:spTree>
    <p:extLst>
      <p:ext uri="{BB962C8B-B14F-4D97-AF65-F5344CB8AC3E}">
        <p14:creationId xmlns:p14="http://schemas.microsoft.com/office/powerpoint/2010/main" val="380646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C34339D-03EE-40A5-985E-EC600AF12AE9}" type="slidenum">
              <a:rPr lang="en-US" altLang="en-US"/>
              <a:pPr eaLnBrk="1" hangingPunct="1"/>
              <a:t>37</a:t>
            </a:fld>
            <a:endParaRPr lang="en-US" altLang="en-US" dirty="0"/>
          </a:p>
        </p:txBody>
      </p:sp>
    </p:spTree>
    <p:extLst>
      <p:ext uri="{BB962C8B-B14F-4D97-AF65-F5344CB8AC3E}">
        <p14:creationId xmlns:p14="http://schemas.microsoft.com/office/powerpoint/2010/main" val="3701173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2779001-93DF-4CFA-8610-CB58883D4816}" type="slidenum">
              <a:rPr lang="en-CA" altLang="en-US"/>
              <a:pPr eaLnBrk="1" hangingPunct="1"/>
              <a:t>4</a:t>
            </a:fld>
            <a:endParaRPr lang="en-CA" altLang="en-US" dirty="0"/>
          </a:p>
        </p:txBody>
      </p:sp>
    </p:spTree>
    <p:extLst>
      <p:ext uri="{BB962C8B-B14F-4D97-AF65-F5344CB8AC3E}">
        <p14:creationId xmlns:p14="http://schemas.microsoft.com/office/powerpoint/2010/main" val="2408586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1559ED8B-C0E0-4A4B-B057-90038D18C19A}" type="slidenum">
              <a:rPr lang="en-US" altLang="en-US" smtClean="0"/>
              <a:pPr eaLnBrk="1" hangingPunct="1"/>
              <a:t>5</a:t>
            </a:fld>
            <a:endParaRPr lang="en-US" altLang="en-US"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558576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95A81EC-0FEF-43B9-B4AB-5457BD5D9D26}" type="slidenum">
              <a:rPr lang="en-US" altLang="en-US"/>
              <a:pPr eaLnBrk="1" hangingPunct="1"/>
              <a:t>6</a:t>
            </a:fld>
            <a:endParaRPr lang="en-US" altLang="en-US" dirty="0"/>
          </a:p>
        </p:txBody>
      </p:sp>
    </p:spTree>
    <p:extLst>
      <p:ext uri="{BB962C8B-B14F-4D97-AF65-F5344CB8AC3E}">
        <p14:creationId xmlns:p14="http://schemas.microsoft.com/office/powerpoint/2010/main" val="1407538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7</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4146601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8</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14757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0D4C55-CD40-43AE-B82C-53B31BFD7FBF}" type="slidenum">
              <a:rPr lang="en-US" altLang="en-US"/>
              <a:pPr eaLnBrk="1" hangingPunct="1"/>
              <a:t>9</a:t>
            </a:fld>
            <a:endParaRPr lang="en-US" altLang="en-US" dirty="0"/>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8903420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0DD53F1D-775B-4E95-8929-262593269B4D}" type="datetimeFigureOut">
              <a:rPr lang="en-US"/>
              <a:pPr>
                <a:defRPr/>
              </a:pPr>
              <a:t>10/18/2017</a:t>
            </a:fld>
            <a:endParaRPr lang="en-CA" dirty="0"/>
          </a:p>
        </p:txBody>
      </p:sp>
      <p:sp>
        <p:nvSpPr>
          <p:cNvPr id="5" name="Footer Placeholder 18"/>
          <p:cNvSpPr>
            <a:spLocks noGrp="1"/>
          </p:cNvSpPr>
          <p:nvPr>
            <p:ph type="ftr" sz="quarter" idx="11"/>
          </p:nvPr>
        </p:nvSpPr>
        <p:spPr/>
        <p:txBody>
          <a:bodyPr/>
          <a:lstStyle>
            <a:lvl1pPr>
              <a:defRPr/>
            </a:lvl1pPr>
          </a:lstStyle>
          <a:p>
            <a:pPr>
              <a:defRPr/>
            </a:pPr>
            <a:endParaRPr lang="en-CA" dirty="0"/>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731C9F38-8C4A-482E-B426-DF63DB7F7167}" type="slidenum">
              <a:rPr lang="en-CA" altLang="en-US"/>
              <a:pPr/>
              <a:t>‹#›</a:t>
            </a:fld>
            <a:endParaRPr lang="en-CA" altLang="en-US" dirty="0"/>
          </a:p>
        </p:txBody>
      </p:sp>
    </p:spTree>
    <p:extLst>
      <p:ext uri="{BB962C8B-B14F-4D97-AF65-F5344CB8AC3E}">
        <p14:creationId xmlns:p14="http://schemas.microsoft.com/office/powerpoint/2010/main" val="390152076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7B823CB-8B86-40A1-B0D5-1D8ED22A2A2B}"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fld id="{384ECC99-51F9-49BB-B389-33101DFA9CF0}" type="slidenum">
              <a:rPr lang="en-CA" altLang="en-US"/>
              <a:pPr/>
              <a:t>‹#›</a:t>
            </a:fld>
            <a:endParaRPr lang="en-CA" altLang="en-US" dirty="0"/>
          </a:p>
        </p:txBody>
      </p:sp>
    </p:spTree>
    <p:extLst>
      <p:ext uri="{BB962C8B-B14F-4D97-AF65-F5344CB8AC3E}">
        <p14:creationId xmlns:p14="http://schemas.microsoft.com/office/powerpoint/2010/main" val="368689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7C6DF13D-C934-4E9F-A6C1-20030A985E18}"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fld id="{C90313B6-591A-48A1-968F-68C74E9F4877}" type="slidenum">
              <a:rPr lang="en-CA" altLang="en-US"/>
              <a:pPr/>
              <a:t>‹#›</a:t>
            </a:fld>
            <a:endParaRPr lang="en-CA" altLang="en-US" dirty="0"/>
          </a:p>
        </p:txBody>
      </p:sp>
    </p:spTree>
    <p:extLst>
      <p:ext uri="{BB962C8B-B14F-4D97-AF65-F5344CB8AC3E}">
        <p14:creationId xmlns:p14="http://schemas.microsoft.com/office/powerpoint/2010/main" val="299121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A9302A4-FD1F-4865-8DCD-1A364AC66E12}"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fld id="{56DBD9A1-C118-4B35-9D29-29DF9B29E748}" type="slidenum">
              <a:rPr lang="en-CA" altLang="en-US"/>
              <a:pPr/>
              <a:t>‹#›</a:t>
            </a:fld>
            <a:endParaRPr lang="en-CA" altLang="en-US" dirty="0"/>
          </a:p>
        </p:txBody>
      </p:sp>
    </p:spTree>
    <p:extLst>
      <p:ext uri="{BB962C8B-B14F-4D97-AF65-F5344CB8AC3E}">
        <p14:creationId xmlns:p14="http://schemas.microsoft.com/office/powerpoint/2010/main" val="3497268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1E38ABB-585C-4601-9F14-8BAE0BCDB86A}" type="datetimeFigureOut">
              <a:rPr lang="en-US"/>
              <a:pPr>
                <a:defRPr/>
              </a:pPr>
              <a:t>10/18/2017</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97605E2-E1AE-40D7-9175-3BD88BD01EE6}" type="slidenum">
              <a:rPr lang="en-CA" altLang="en-US"/>
              <a:pPr/>
              <a:t>‹#›</a:t>
            </a:fld>
            <a:endParaRPr lang="en-CA" altLang="en-US" dirty="0"/>
          </a:p>
        </p:txBody>
      </p:sp>
    </p:spTree>
    <p:extLst>
      <p:ext uri="{BB962C8B-B14F-4D97-AF65-F5344CB8AC3E}">
        <p14:creationId xmlns:p14="http://schemas.microsoft.com/office/powerpoint/2010/main" val="296469336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8A21C33E-0EE9-4599-BC61-8F83A6E0EE63}" type="datetimeFigureOut">
              <a:rPr lang="en-US"/>
              <a:pPr>
                <a:defRPr/>
              </a:pPr>
              <a:t>10/18/2017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dirty="0"/>
          </a:p>
        </p:txBody>
      </p:sp>
      <p:sp>
        <p:nvSpPr>
          <p:cNvPr id="7" name="Slide Number Placeholder 17"/>
          <p:cNvSpPr>
            <a:spLocks noGrp="1"/>
          </p:cNvSpPr>
          <p:nvPr>
            <p:ph type="sldNum" sz="quarter" idx="12"/>
          </p:nvPr>
        </p:nvSpPr>
        <p:spPr/>
        <p:txBody>
          <a:bodyPr/>
          <a:lstStyle>
            <a:lvl1pPr>
              <a:defRPr/>
            </a:lvl1pPr>
          </a:lstStyle>
          <a:p>
            <a:fld id="{ED7545D1-B80F-40FB-BE2B-6178638B2195}" type="slidenum">
              <a:rPr lang="en-CA" altLang="en-US"/>
              <a:pPr/>
              <a:t>‹#›</a:t>
            </a:fld>
            <a:endParaRPr lang="en-CA" altLang="en-US" dirty="0"/>
          </a:p>
        </p:txBody>
      </p:sp>
    </p:spTree>
    <p:extLst>
      <p:ext uri="{BB962C8B-B14F-4D97-AF65-F5344CB8AC3E}">
        <p14:creationId xmlns:p14="http://schemas.microsoft.com/office/powerpoint/2010/main" val="3974450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BA1680EA-7CEB-4124-96AD-4C2205A74D3F}" type="datetimeFigureOut">
              <a:rPr lang="en-US"/>
              <a:pPr>
                <a:defRPr/>
              </a:pPr>
              <a:t>10/18/2017</a:t>
            </a:fld>
            <a:endParaRPr lang="en-CA" dirty="0"/>
          </a:p>
        </p:txBody>
      </p:sp>
      <p:sp>
        <p:nvSpPr>
          <p:cNvPr id="8" name="Footer Placeholder 21"/>
          <p:cNvSpPr>
            <a:spLocks noGrp="1"/>
          </p:cNvSpPr>
          <p:nvPr>
            <p:ph type="ftr" sz="quarter" idx="11"/>
          </p:nvPr>
        </p:nvSpPr>
        <p:spPr/>
        <p:txBody>
          <a:bodyPr/>
          <a:lstStyle>
            <a:lvl1pPr>
              <a:defRPr/>
            </a:lvl1pPr>
          </a:lstStyle>
          <a:p>
            <a:pPr>
              <a:defRPr/>
            </a:pPr>
            <a:endParaRPr lang="en-CA" dirty="0"/>
          </a:p>
        </p:txBody>
      </p:sp>
      <p:sp>
        <p:nvSpPr>
          <p:cNvPr id="9" name="Slide Number Placeholder 17"/>
          <p:cNvSpPr>
            <a:spLocks noGrp="1"/>
          </p:cNvSpPr>
          <p:nvPr>
            <p:ph type="sldNum" sz="quarter" idx="12"/>
          </p:nvPr>
        </p:nvSpPr>
        <p:spPr/>
        <p:txBody>
          <a:bodyPr/>
          <a:lstStyle>
            <a:lvl1pPr>
              <a:defRPr/>
            </a:lvl1pPr>
          </a:lstStyle>
          <a:p>
            <a:fld id="{5B7A7E3B-F835-47C9-91CB-D81E51CDC1D9}" type="slidenum">
              <a:rPr lang="en-CA" altLang="en-US"/>
              <a:pPr/>
              <a:t>‹#›</a:t>
            </a:fld>
            <a:endParaRPr lang="en-CA" altLang="en-US" dirty="0"/>
          </a:p>
        </p:txBody>
      </p:sp>
    </p:spTree>
    <p:extLst>
      <p:ext uri="{BB962C8B-B14F-4D97-AF65-F5344CB8AC3E}">
        <p14:creationId xmlns:p14="http://schemas.microsoft.com/office/powerpoint/2010/main" val="1792663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02646F29-87A9-4B0F-89CD-48DFA347AC9A}" type="datetimeFigureOut">
              <a:rPr lang="en-US"/>
              <a:pPr>
                <a:defRPr/>
              </a:pPr>
              <a:t>10/18/2017</a:t>
            </a:fld>
            <a:endParaRPr lang="en-CA" dirty="0"/>
          </a:p>
        </p:txBody>
      </p:sp>
      <p:sp>
        <p:nvSpPr>
          <p:cNvPr id="4" name="Footer Placeholder 21"/>
          <p:cNvSpPr>
            <a:spLocks noGrp="1"/>
          </p:cNvSpPr>
          <p:nvPr>
            <p:ph type="ftr" sz="quarter" idx="11"/>
          </p:nvPr>
        </p:nvSpPr>
        <p:spPr/>
        <p:txBody>
          <a:bodyPr/>
          <a:lstStyle>
            <a:lvl1pPr>
              <a:defRPr/>
            </a:lvl1pPr>
          </a:lstStyle>
          <a:p>
            <a:pPr>
              <a:defRPr/>
            </a:pPr>
            <a:endParaRPr lang="en-CA" dirty="0"/>
          </a:p>
        </p:txBody>
      </p:sp>
      <p:sp>
        <p:nvSpPr>
          <p:cNvPr id="5" name="Slide Number Placeholder 17"/>
          <p:cNvSpPr>
            <a:spLocks noGrp="1"/>
          </p:cNvSpPr>
          <p:nvPr>
            <p:ph type="sldNum" sz="quarter" idx="12"/>
          </p:nvPr>
        </p:nvSpPr>
        <p:spPr/>
        <p:txBody>
          <a:bodyPr/>
          <a:lstStyle>
            <a:lvl1pPr>
              <a:defRPr/>
            </a:lvl1pPr>
          </a:lstStyle>
          <a:p>
            <a:fld id="{BCD03A5F-FF6E-4BDC-A446-117A77C843F5}" type="slidenum">
              <a:rPr lang="en-CA" altLang="en-US"/>
              <a:pPr/>
              <a:t>‹#›</a:t>
            </a:fld>
            <a:endParaRPr lang="en-CA" altLang="en-US" dirty="0"/>
          </a:p>
        </p:txBody>
      </p:sp>
    </p:spTree>
    <p:extLst>
      <p:ext uri="{BB962C8B-B14F-4D97-AF65-F5344CB8AC3E}">
        <p14:creationId xmlns:p14="http://schemas.microsoft.com/office/powerpoint/2010/main" val="1576748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A3FA792-0506-4229-BA58-01A0AFBC1383}" type="datetimeFigureOut">
              <a:rPr lang="en-US"/>
              <a:pPr>
                <a:defRPr/>
              </a:pPr>
              <a:t>10/18/2017</a:t>
            </a:fld>
            <a:endParaRPr lang="en-CA" dirty="0"/>
          </a:p>
        </p:txBody>
      </p:sp>
      <p:sp>
        <p:nvSpPr>
          <p:cNvPr id="3" name="Footer Placeholder 21"/>
          <p:cNvSpPr>
            <a:spLocks noGrp="1"/>
          </p:cNvSpPr>
          <p:nvPr>
            <p:ph type="ftr" sz="quarter" idx="11"/>
          </p:nvPr>
        </p:nvSpPr>
        <p:spPr/>
        <p:txBody>
          <a:bodyPr/>
          <a:lstStyle>
            <a:lvl1pPr>
              <a:defRPr/>
            </a:lvl1pPr>
          </a:lstStyle>
          <a:p>
            <a:pPr>
              <a:defRPr/>
            </a:pPr>
            <a:endParaRPr lang="en-CA" dirty="0"/>
          </a:p>
        </p:txBody>
      </p:sp>
      <p:sp>
        <p:nvSpPr>
          <p:cNvPr id="4" name="Slide Number Placeholder 17"/>
          <p:cNvSpPr>
            <a:spLocks noGrp="1"/>
          </p:cNvSpPr>
          <p:nvPr>
            <p:ph type="sldNum" sz="quarter" idx="12"/>
          </p:nvPr>
        </p:nvSpPr>
        <p:spPr/>
        <p:txBody>
          <a:bodyPr/>
          <a:lstStyle>
            <a:lvl1pPr>
              <a:defRPr/>
            </a:lvl1pPr>
          </a:lstStyle>
          <a:p>
            <a:fld id="{BE5CAE27-51E5-4F8C-B749-6515A655EDAC}" type="slidenum">
              <a:rPr lang="en-CA" altLang="en-US"/>
              <a:pPr/>
              <a:t>‹#›</a:t>
            </a:fld>
            <a:endParaRPr lang="en-CA" altLang="en-US" dirty="0"/>
          </a:p>
        </p:txBody>
      </p:sp>
    </p:spTree>
    <p:extLst>
      <p:ext uri="{BB962C8B-B14F-4D97-AF65-F5344CB8AC3E}">
        <p14:creationId xmlns:p14="http://schemas.microsoft.com/office/powerpoint/2010/main" val="3984631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71CA275-FE4F-4784-8E69-65FCB88C45A4}" type="datetimeFigureOut">
              <a:rPr lang="en-US"/>
              <a:pPr>
                <a:defRPr/>
              </a:pPr>
              <a:t>10/18/2017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dirty="0"/>
          </a:p>
        </p:txBody>
      </p:sp>
      <p:sp>
        <p:nvSpPr>
          <p:cNvPr id="7" name="Slide Number Placeholder 17"/>
          <p:cNvSpPr>
            <a:spLocks noGrp="1"/>
          </p:cNvSpPr>
          <p:nvPr>
            <p:ph type="sldNum" sz="quarter" idx="12"/>
          </p:nvPr>
        </p:nvSpPr>
        <p:spPr/>
        <p:txBody>
          <a:bodyPr/>
          <a:lstStyle>
            <a:lvl1pPr>
              <a:defRPr/>
            </a:lvl1pPr>
          </a:lstStyle>
          <a:p>
            <a:fld id="{7BE09346-E94C-41F9-877D-23F6B4A4884C}" type="slidenum">
              <a:rPr lang="en-CA" altLang="en-US"/>
              <a:pPr/>
              <a:t>‹#›</a:t>
            </a:fld>
            <a:endParaRPr lang="en-CA" altLang="en-US" dirty="0"/>
          </a:p>
        </p:txBody>
      </p:sp>
    </p:spTree>
    <p:extLst>
      <p:ext uri="{BB962C8B-B14F-4D97-AF65-F5344CB8AC3E}">
        <p14:creationId xmlns:p14="http://schemas.microsoft.com/office/powerpoint/2010/main" val="1527122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a:t>Click icon to add picture</a:t>
            </a:r>
          </a:p>
        </p:txBody>
      </p:sp>
      <p:sp>
        <p:nvSpPr>
          <p:cNvPr id="9" name="Date Placeholder 4"/>
          <p:cNvSpPr>
            <a:spLocks noGrp="1"/>
          </p:cNvSpPr>
          <p:nvPr>
            <p:ph type="dt" sz="half" idx="10"/>
          </p:nvPr>
        </p:nvSpPr>
        <p:spPr/>
        <p:txBody>
          <a:bodyPr/>
          <a:lstStyle>
            <a:lvl1pPr>
              <a:defRPr/>
            </a:lvl1pPr>
          </a:lstStyle>
          <a:p>
            <a:pPr>
              <a:defRPr/>
            </a:pPr>
            <a:fld id="{1EE56A90-5164-4AE5-88DD-390156F551D8}" type="datetimeFigureOut">
              <a:rPr lang="en-US"/>
              <a:pPr>
                <a:defRPr/>
              </a:pPr>
              <a:t>10/18/2017</a:t>
            </a:fld>
            <a:endParaRPr lang="en-CA" dirty="0"/>
          </a:p>
        </p:txBody>
      </p:sp>
      <p:sp>
        <p:nvSpPr>
          <p:cNvPr id="10" name="Footer Placeholder 5"/>
          <p:cNvSpPr>
            <a:spLocks noGrp="1"/>
          </p:cNvSpPr>
          <p:nvPr>
            <p:ph type="ftr" sz="quarter" idx="11"/>
          </p:nvPr>
        </p:nvSpPr>
        <p:spPr/>
        <p:txBody>
          <a:bodyPr/>
          <a:lstStyle>
            <a:lvl1pPr>
              <a:defRPr/>
            </a:lvl1pPr>
          </a:lstStyle>
          <a:p>
            <a:pPr>
              <a:defRPr/>
            </a:pPr>
            <a:endParaRPr lang="en-CA"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7AC42626-91D1-4572-8718-3DCEC2730055}" type="slidenum">
              <a:rPr lang="en-CA" altLang="en-US"/>
              <a:pPr/>
              <a:t>‹#›</a:t>
            </a:fld>
            <a:endParaRPr lang="en-CA" altLang="en-US" dirty="0"/>
          </a:p>
        </p:txBody>
      </p:sp>
    </p:spTree>
    <p:extLst>
      <p:ext uri="{BB962C8B-B14F-4D97-AF65-F5344CB8AC3E}">
        <p14:creationId xmlns:p14="http://schemas.microsoft.com/office/powerpoint/2010/main" val="1648223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fld id="{28CD86AE-06BC-4A5B-85C0-0AC04DEAEF78}" type="datetimeFigureOut">
              <a:rPr lang="en-US"/>
              <a:pPr>
                <a:defRPr/>
              </a:pPr>
              <a:t>10/18/2017</a:t>
            </a:fld>
            <a:endParaRPr lang="en-C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endParaRPr lang="en-CA"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fld id="{CE2BCDEA-A9DE-4AE0-9B72-8B197F87156E}" type="slidenum">
              <a:rPr lang="en-CA" altLang="en-US"/>
              <a:pPr/>
              <a:t>‹#›</a:t>
            </a:fld>
            <a:endParaRPr lang="en-CA" alt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grpSp>
    </p:spTree>
  </p:cSld>
  <p:clrMap bg1="lt1" tx1="dk1" bg2="lt2" tx2="dk2" accent1="accent1" accent2="accent2" accent3="accent3" accent4="accent4" accent5="accent5" accent6="accent6" hlink="hlink" folHlink="folHlink"/>
  <p:sldLayoutIdLst>
    <p:sldLayoutId id="2147484224" r:id="rId1"/>
    <p:sldLayoutId id="2147484216" r:id="rId2"/>
    <p:sldLayoutId id="2147484225" r:id="rId3"/>
    <p:sldLayoutId id="2147484217" r:id="rId4"/>
    <p:sldLayoutId id="2147484218" r:id="rId5"/>
    <p:sldLayoutId id="2147484219" r:id="rId6"/>
    <p:sldLayoutId id="2147484220" r:id="rId7"/>
    <p:sldLayoutId id="2147484221" r:id="rId8"/>
    <p:sldLayoutId id="2147484226" r:id="rId9"/>
    <p:sldLayoutId id="2147484222" r:id="rId10"/>
    <p:sldLayoutId id="2147484223"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14347" y="1077444"/>
            <a:ext cx="7772400" cy="3041661"/>
          </a:xfrm>
          <a:ln>
            <a:miter lim="800000"/>
            <a:headEnd/>
            <a:tailEnd/>
          </a:ln>
          <a:extLst/>
        </p:spPr>
        <p:txBody>
          <a:bodyPr/>
          <a:lstStyle/>
          <a:p>
            <a:pPr algn="ctr" eaLnBrk="1" fontAlgn="auto" hangingPunct="1">
              <a:spcAft>
                <a:spcPts val="0"/>
              </a:spcAft>
              <a:defRPr/>
            </a:pPr>
            <a:r>
              <a:rPr lang="en-CA" sz="4900" dirty="0">
                <a:solidFill>
                  <a:schemeClr val="tx1"/>
                </a:solidFill>
              </a:rPr>
              <a:t>English 1112D</a:t>
            </a:r>
            <a:br>
              <a:rPr lang="en-CA" sz="4900" dirty="0">
                <a:solidFill>
                  <a:schemeClr val="tx1"/>
                </a:solidFill>
              </a:rPr>
            </a:br>
            <a:r>
              <a:rPr lang="en-CA" sz="4900" dirty="0">
                <a:solidFill>
                  <a:schemeClr val="tx1"/>
                </a:solidFill>
              </a:rPr>
              <a:t>Technical Report Writing</a:t>
            </a:r>
            <a:br>
              <a:rPr lang="en-CA" sz="4900" dirty="0">
                <a:solidFill>
                  <a:schemeClr val="tx1"/>
                </a:solidFill>
              </a:rPr>
            </a:br>
            <a:r>
              <a:rPr lang="en-CA" sz="6000" dirty="0"/>
              <a:t> </a:t>
            </a:r>
            <a:r>
              <a:rPr lang="en-CA" sz="3200" dirty="0">
                <a:solidFill>
                  <a:schemeClr val="tx1"/>
                </a:solidFill>
              </a:rPr>
              <a:t>Lynda Morrissey</a:t>
            </a:r>
            <a:br>
              <a:rPr lang="en-CA" sz="3200" dirty="0">
                <a:solidFill>
                  <a:schemeClr val="tx1"/>
                </a:solidFill>
              </a:rPr>
            </a:br>
            <a:r>
              <a:rPr lang="en-CA" sz="3200" dirty="0">
                <a:solidFill>
                  <a:schemeClr val="tx1"/>
                </a:solidFill>
              </a:rPr>
              <a:t>September 18, 2017</a:t>
            </a:r>
          </a:p>
        </p:txBody>
      </p:sp>
      <p:sp>
        <p:nvSpPr>
          <p:cNvPr id="5123" name="Subtitle 2"/>
          <p:cNvSpPr>
            <a:spLocks noGrp="1"/>
          </p:cNvSpPr>
          <p:nvPr>
            <p:ph type="subTitle" idx="1"/>
          </p:nvPr>
        </p:nvSpPr>
        <p:spPr>
          <a:xfrm>
            <a:off x="1035829" y="4581128"/>
            <a:ext cx="7129435" cy="1296144"/>
          </a:xfrm>
        </p:spPr>
        <p:txBody>
          <a:bodyPr/>
          <a:lstStyle/>
          <a:p>
            <a:pPr marR="0" algn="l" eaLnBrk="1" hangingPunct="1"/>
            <a:r>
              <a:rPr lang="en-CA" altLang="en-US" sz="2800" b="1" dirty="0"/>
              <a:t>Teaching Assistants:  	Patricia Magazoni</a:t>
            </a:r>
          </a:p>
          <a:p>
            <a:pPr marR="0" algn="l" eaLnBrk="1" hangingPunct="1"/>
            <a:r>
              <a:rPr lang="en-CA" altLang="en-US" sz="2800" b="1" dirty="0"/>
              <a:t>				Brenner Holash	</a:t>
            </a:r>
            <a:endParaRPr lang="en-CA" altLang="en-US" dirty="0"/>
          </a:p>
        </p:txBody>
      </p:sp>
    </p:spTree>
    <p:extLst>
      <p:ext uri="{BB962C8B-B14F-4D97-AF65-F5344CB8AC3E}">
        <p14:creationId xmlns:p14="http://schemas.microsoft.com/office/powerpoint/2010/main" val="1447032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32893" y="548680"/>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Executives</a:t>
            </a:r>
          </a:p>
        </p:txBody>
      </p:sp>
      <p:sp>
        <p:nvSpPr>
          <p:cNvPr id="9219" name="Rectangle 1"/>
          <p:cNvSpPr>
            <a:spLocks noGrp="1" noChangeArrowheads="1"/>
          </p:cNvSpPr>
          <p:nvPr>
            <p:ph idx="1"/>
          </p:nvPr>
        </p:nvSpPr>
        <p:spPr>
          <a:xfrm>
            <a:off x="839034" y="1381622"/>
            <a:ext cx="8286750" cy="4684359"/>
          </a:xfrm>
        </p:spPr>
        <p:txBody>
          <a:bodyPr anchor="ctr">
            <a:spAutoFit/>
          </a:bodyPr>
          <a:lstStyle/>
          <a:p>
            <a:pPr marL="0" lvl="1" indent="0">
              <a:buNone/>
              <a:defRPr/>
            </a:pPr>
            <a:r>
              <a:rPr lang="en-CA" sz="3000" b="1" dirty="0"/>
              <a:t>Characteristics</a:t>
            </a:r>
          </a:p>
          <a:p>
            <a:pPr marL="617537" lvl="2" indent="-342900">
              <a:buClr>
                <a:schemeClr val="tx1"/>
              </a:buClr>
              <a:defRPr/>
            </a:pPr>
            <a:r>
              <a:rPr lang="en-CA" sz="2200" b="1" dirty="0"/>
              <a:t>Avoid exhaustive details (data dump) – don’t overwhelm with data</a:t>
            </a:r>
          </a:p>
          <a:p>
            <a:pPr marL="617537" lvl="2" indent="-342900">
              <a:buClr>
                <a:schemeClr val="tx1"/>
              </a:buClr>
              <a:defRPr/>
            </a:pPr>
            <a:r>
              <a:rPr lang="en-CA" sz="2200" b="1" dirty="0"/>
              <a:t>Identify the bottom line</a:t>
            </a:r>
          </a:p>
          <a:p>
            <a:pPr marL="617537" lvl="2" indent="-342900">
              <a:buClr>
                <a:schemeClr val="tx1"/>
              </a:buClr>
              <a:defRPr/>
            </a:pPr>
            <a:r>
              <a:rPr lang="en-CA" sz="2200" b="1" dirty="0"/>
              <a:t>State major conclusions up front – near the beginning of correspondence / reports (thus the term “Executive Summary”)</a:t>
            </a:r>
          </a:p>
          <a:p>
            <a:pPr marL="617537" lvl="2" indent="-342900">
              <a:buClr>
                <a:schemeClr val="tx1"/>
              </a:buClr>
              <a:defRPr/>
            </a:pPr>
            <a:r>
              <a:rPr lang="en-CA" sz="2200" b="1" dirty="0"/>
              <a:t>Be aware of, and recognize hierarchy - Treat individuals with appropriate deference</a:t>
            </a:r>
          </a:p>
          <a:p>
            <a:pPr marL="617537" lvl="2" indent="-342900">
              <a:buClr>
                <a:schemeClr val="tx1"/>
              </a:buClr>
              <a:defRPr/>
            </a:pPr>
            <a:r>
              <a:rPr lang="en-CA" sz="2200" b="1" dirty="0"/>
              <a:t>Exercise appropriate level of formality (e.g. first name basis or not; use appropriate titles – when in doubt, opt for greater level of formality)</a:t>
            </a:r>
          </a:p>
        </p:txBody>
      </p:sp>
    </p:spTree>
    <p:extLst>
      <p:ext uri="{BB962C8B-B14F-4D97-AF65-F5344CB8AC3E}">
        <p14:creationId xmlns:p14="http://schemas.microsoft.com/office/powerpoint/2010/main" val="2107314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27584" y="677589"/>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Clients</a:t>
            </a:r>
            <a:endParaRPr lang="en-US" altLang="en-US" sz="4000" b="1" dirty="0">
              <a:latin typeface="Arial" panose="020B0604020202020204" pitchFamily="34" charset="0"/>
            </a:endParaRPr>
          </a:p>
        </p:txBody>
      </p:sp>
      <p:sp>
        <p:nvSpPr>
          <p:cNvPr id="9219" name="Rectangle 1"/>
          <p:cNvSpPr>
            <a:spLocks noGrp="1" noChangeArrowheads="1"/>
          </p:cNvSpPr>
          <p:nvPr>
            <p:ph idx="1"/>
          </p:nvPr>
        </p:nvSpPr>
        <p:spPr>
          <a:xfrm>
            <a:off x="500063" y="1463402"/>
            <a:ext cx="8286750" cy="5078313"/>
          </a:xfrm>
        </p:spPr>
        <p:txBody>
          <a:bodyPr anchor="ctr">
            <a:spAutoFit/>
          </a:bodyPr>
          <a:lstStyle/>
          <a:p>
            <a:pPr>
              <a:buFont typeface="Wingdings 2" panose="05020102010507070707" pitchFamily="18" charset="2"/>
              <a:buNone/>
              <a:defRPr/>
            </a:pPr>
            <a:r>
              <a:rPr lang="en-CA" sz="2400" b="1" dirty="0"/>
              <a:t>Individuals</a:t>
            </a:r>
          </a:p>
          <a:p>
            <a:pPr>
              <a:buFont typeface="Wingdings 2" panose="05020102010507070707" pitchFamily="18" charset="2"/>
              <a:buNone/>
              <a:defRPr/>
            </a:pPr>
            <a:r>
              <a:rPr lang="en-CA" sz="2400" b="1" dirty="0"/>
              <a:t>Firms</a:t>
            </a:r>
          </a:p>
          <a:p>
            <a:pPr>
              <a:buFont typeface="Wingdings 2" panose="05020102010507070707" pitchFamily="18" charset="2"/>
              <a:buNone/>
              <a:defRPr/>
            </a:pPr>
            <a:r>
              <a:rPr lang="en-CA" sz="2400" b="1" dirty="0"/>
              <a:t>Institutions</a:t>
            </a:r>
          </a:p>
          <a:p>
            <a:pPr>
              <a:buFont typeface="Wingdings 2" panose="05020102010507070707" pitchFamily="18" charset="2"/>
              <a:buNone/>
              <a:defRPr/>
            </a:pPr>
            <a:r>
              <a:rPr lang="en-CA" sz="2400" b="1" dirty="0"/>
              <a:t>Governments</a:t>
            </a:r>
          </a:p>
          <a:p>
            <a:pPr>
              <a:buFont typeface="Wingdings 2" panose="05020102010507070707" pitchFamily="18" charset="2"/>
              <a:buNone/>
              <a:defRPr/>
            </a:pPr>
            <a:endParaRPr lang="en-CA" sz="2400" b="1" dirty="0"/>
          </a:p>
          <a:p>
            <a:pPr>
              <a:buFont typeface="Wingdings 2" panose="05020102010507070707" pitchFamily="18" charset="2"/>
              <a:buNone/>
              <a:defRPr/>
            </a:pPr>
            <a:r>
              <a:rPr lang="en-CA" sz="2400" b="1" dirty="0"/>
              <a:t>Characteristics of Communication</a:t>
            </a:r>
          </a:p>
          <a:p>
            <a:pPr lvl="1">
              <a:buNone/>
              <a:defRPr/>
            </a:pPr>
            <a:r>
              <a:rPr lang="en-CA" sz="2000" b="1" dirty="0"/>
              <a:t>Focus on clients’ needs</a:t>
            </a:r>
          </a:p>
          <a:p>
            <a:pPr lvl="1">
              <a:buNone/>
              <a:defRPr/>
            </a:pPr>
            <a:r>
              <a:rPr lang="en-CA" sz="2000" b="1" dirty="0"/>
              <a:t>Be faithful to your firm, as well as the client – take care when firm’s interests do not perfectly coincide with client’s needs / interests</a:t>
            </a:r>
          </a:p>
          <a:p>
            <a:pPr lvl="1">
              <a:buNone/>
              <a:defRPr/>
            </a:pPr>
            <a:r>
              <a:rPr lang="en-CA" sz="2000" b="1" dirty="0"/>
              <a:t>Keep proprietary information within the firm </a:t>
            </a:r>
          </a:p>
          <a:p>
            <a:pPr lvl="1">
              <a:buNone/>
              <a:defRPr/>
            </a:pPr>
            <a:r>
              <a:rPr lang="en-CA" sz="2000" b="1" dirty="0"/>
              <a:t>Communicate with client only from your area of expertise – do not comment on other (possibly) conflicting areas of expertise</a:t>
            </a:r>
          </a:p>
        </p:txBody>
      </p:sp>
    </p:spTree>
    <p:extLst>
      <p:ext uri="{BB962C8B-B14F-4D97-AF65-F5344CB8AC3E}">
        <p14:creationId xmlns:p14="http://schemas.microsoft.com/office/powerpoint/2010/main" val="592521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32955" y="389463"/>
            <a:ext cx="8311045" cy="785813"/>
          </a:xfrm>
        </p:spPr>
        <p:txBody>
          <a:bodyPr/>
          <a:lstStyle/>
          <a:p>
            <a:pPr>
              <a:buFont typeface="Wingdings 2" panose="05020102010507070707" pitchFamily="18" charset="2"/>
              <a:buNone/>
              <a:defRPr/>
            </a:pPr>
            <a:r>
              <a:rPr lang="en-CA" sz="4000" b="1" dirty="0"/>
              <a:t>Public Sector, General public</a:t>
            </a:r>
          </a:p>
        </p:txBody>
      </p:sp>
      <p:sp>
        <p:nvSpPr>
          <p:cNvPr id="9219" name="Rectangle 1"/>
          <p:cNvSpPr>
            <a:spLocks noGrp="1" noChangeArrowheads="1"/>
          </p:cNvSpPr>
          <p:nvPr>
            <p:ph idx="1"/>
          </p:nvPr>
        </p:nvSpPr>
        <p:spPr>
          <a:xfrm>
            <a:off x="618642" y="1175276"/>
            <a:ext cx="8286750" cy="5435334"/>
          </a:xfrm>
        </p:spPr>
        <p:txBody>
          <a:bodyPr anchor="ctr">
            <a:spAutoFit/>
          </a:bodyPr>
          <a:lstStyle/>
          <a:p>
            <a:pPr>
              <a:buFont typeface="Wingdings 2" panose="05020102010507070707" pitchFamily="18" charset="2"/>
              <a:buNone/>
              <a:defRPr/>
            </a:pPr>
            <a:r>
              <a:rPr lang="en-CA" sz="2400" b="1" dirty="0"/>
              <a:t>Consideration of others affected by your firm’s, your own work</a:t>
            </a:r>
          </a:p>
          <a:p>
            <a:pPr marL="6350" lvl="1" indent="-6350">
              <a:buNone/>
              <a:defRPr/>
            </a:pPr>
            <a:r>
              <a:rPr lang="en-CA" b="1" dirty="0"/>
              <a:t>Ethical Obligations</a:t>
            </a:r>
          </a:p>
          <a:p>
            <a:pPr marL="6350" lvl="1" indent="-6350">
              <a:buNone/>
              <a:defRPr/>
            </a:pPr>
            <a:r>
              <a:rPr lang="en-CA" b="1" dirty="0"/>
              <a:t>Safety, health and welfare, </a:t>
            </a:r>
          </a:p>
          <a:p>
            <a:pPr>
              <a:buFont typeface="Wingdings 2" panose="05020102010507070707" pitchFamily="18" charset="2"/>
              <a:buNone/>
              <a:defRPr/>
            </a:pPr>
            <a:r>
              <a:rPr lang="en-CA" sz="2400" b="1" dirty="0"/>
              <a:t>Requires communication with</a:t>
            </a:r>
          </a:p>
          <a:p>
            <a:pPr lvl="1">
              <a:buNone/>
              <a:defRPr/>
            </a:pPr>
            <a:r>
              <a:rPr lang="en-CA" sz="2000" b="1" dirty="0"/>
              <a:t>Individuals</a:t>
            </a:r>
          </a:p>
          <a:p>
            <a:pPr lvl="1">
              <a:buNone/>
              <a:defRPr/>
            </a:pPr>
            <a:r>
              <a:rPr lang="en-CA" sz="2000" b="1" dirty="0"/>
              <a:t>Groups (Special interest, Geographical communities, Advocacy groups, foundations, NGOs, business groups)</a:t>
            </a:r>
          </a:p>
          <a:p>
            <a:pPr lvl="1">
              <a:buNone/>
              <a:defRPr/>
            </a:pPr>
            <a:r>
              <a:rPr lang="en-CA" sz="2000" b="1" dirty="0"/>
              <a:t>Representative of various levels of Government Services (local, national, international)</a:t>
            </a:r>
          </a:p>
          <a:p>
            <a:pPr marL="6350" lvl="1" indent="-6350">
              <a:buNone/>
              <a:defRPr/>
            </a:pPr>
            <a:r>
              <a:rPr lang="en-CA" b="1" dirty="0"/>
              <a:t>Objectives</a:t>
            </a:r>
          </a:p>
          <a:p>
            <a:pPr marL="280987" lvl="2" indent="-6350">
              <a:buNone/>
              <a:defRPr/>
            </a:pPr>
            <a:r>
              <a:rPr lang="en-CA" sz="2000" b="1" dirty="0"/>
              <a:t>Provide information (planning, progress, failures, concerns)</a:t>
            </a:r>
          </a:p>
          <a:p>
            <a:pPr marL="280987" lvl="2" indent="-6350">
              <a:buNone/>
              <a:defRPr/>
            </a:pPr>
            <a:r>
              <a:rPr lang="en-CA" sz="2000" b="1" dirty="0"/>
              <a:t>Shape opinion – garner support</a:t>
            </a:r>
          </a:p>
          <a:p>
            <a:pPr marL="280987" lvl="2" indent="-6350">
              <a:buNone/>
              <a:defRPr/>
            </a:pPr>
            <a:r>
              <a:rPr lang="en-CA" sz="2000" b="1" dirty="0"/>
              <a:t>whistleblower</a:t>
            </a:r>
          </a:p>
        </p:txBody>
      </p:sp>
    </p:spTree>
    <p:extLst>
      <p:ext uri="{BB962C8B-B14F-4D97-AF65-F5344CB8AC3E}">
        <p14:creationId xmlns:p14="http://schemas.microsoft.com/office/powerpoint/2010/main" val="18943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18167" y="551389"/>
            <a:ext cx="8311045" cy="785813"/>
          </a:xfrm>
        </p:spPr>
        <p:txBody>
          <a:bodyPr/>
          <a:lstStyle/>
          <a:p>
            <a:pPr>
              <a:buFont typeface="Wingdings 2" panose="05020102010507070707" pitchFamily="18" charset="2"/>
              <a:buNone/>
              <a:defRPr/>
            </a:pPr>
            <a:r>
              <a:rPr lang="en-CA" sz="4000" b="1" dirty="0"/>
              <a:t>Public Sector, General public</a:t>
            </a:r>
          </a:p>
        </p:txBody>
      </p:sp>
      <p:sp>
        <p:nvSpPr>
          <p:cNvPr id="9219" name="Rectangle 1"/>
          <p:cNvSpPr>
            <a:spLocks noGrp="1" noChangeArrowheads="1"/>
          </p:cNvSpPr>
          <p:nvPr>
            <p:ph idx="1"/>
          </p:nvPr>
        </p:nvSpPr>
        <p:spPr>
          <a:xfrm>
            <a:off x="618642" y="2058597"/>
            <a:ext cx="8286750" cy="3668697"/>
          </a:xfrm>
        </p:spPr>
        <p:txBody>
          <a:bodyPr anchor="ctr">
            <a:spAutoFit/>
          </a:bodyPr>
          <a:lstStyle/>
          <a:p>
            <a:pPr>
              <a:buFont typeface="Wingdings 2" panose="05020102010507070707" pitchFamily="18" charset="2"/>
              <a:buNone/>
              <a:defRPr/>
            </a:pPr>
            <a:r>
              <a:rPr lang="en-CA" sz="3000" b="1" dirty="0"/>
              <a:t>Characteristics</a:t>
            </a:r>
          </a:p>
          <a:p>
            <a:pPr lvl="1">
              <a:buClr>
                <a:schemeClr val="tx1"/>
              </a:buClr>
              <a:defRPr/>
            </a:pPr>
            <a:r>
              <a:rPr lang="en-CA" sz="2200" b="1" dirty="0"/>
              <a:t>Make technical matters clear (avoid jargon)</a:t>
            </a:r>
          </a:p>
          <a:p>
            <a:pPr lvl="1">
              <a:buClr>
                <a:schemeClr val="tx1"/>
              </a:buClr>
              <a:defRPr/>
            </a:pPr>
            <a:r>
              <a:rPr lang="en-CA" sz="2200" b="1" dirty="0"/>
              <a:t>Recognize (do not belittle) concerns of the public</a:t>
            </a:r>
          </a:p>
          <a:p>
            <a:pPr lvl="1">
              <a:buClr>
                <a:schemeClr val="tx1"/>
              </a:buClr>
              <a:defRPr/>
            </a:pPr>
            <a:r>
              <a:rPr lang="en-CA" sz="2200" b="1" dirty="0"/>
              <a:t>Listen, understand, address public concerns empathetically</a:t>
            </a:r>
          </a:p>
          <a:p>
            <a:pPr lvl="1">
              <a:buClr>
                <a:schemeClr val="tx1"/>
              </a:buClr>
              <a:defRPr/>
            </a:pPr>
            <a:r>
              <a:rPr lang="en-CA" sz="2200" b="1" dirty="0"/>
              <a:t>Express opinions only from your area of competence</a:t>
            </a:r>
          </a:p>
          <a:p>
            <a:pPr lvl="1">
              <a:buClr>
                <a:schemeClr val="tx1"/>
              </a:buClr>
              <a:defRPr/>
            </a:pPr>
            <a:r>
              <a:rPr lang="en-CA" sz="2200" b="1" dirty="0"/>
              <a:t>If you don’t know something – admit it  - don’t guess</a:t>
            </a:r>
          </a:p>
          <a:p>
            <a:pPr lvl="1">
              <a:buClr>
                <a:schemeClr val="tx1"/>
              </a:buClr>
              <a:defRPr/>
            </a:pPr>
            <a:r>
              <a:rPr lang="en-CA" sz="2200" b="1" dirty="0"/>
              <a:t>Making incorrect public statements is unethical and corrodes public trust.</a:t>
            </a:r>
          </a:p>
        </p:txBody>
      </p:sp>
    </p:spTree>
    <p:extLst>
      <p:ext uri="{BB962C8B-B14F-4D97-AF65-F5344CB8AC3E}">
        <p14:creationId xmlns:p14="http://schemas.microsoft.com/office/powerpoint/2010/main" val="834769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71500" y="1068907"/>
            <a:ext cx="8572500" cy="785813"/>
          </a:xfrm>
        </p:spPr>
        <p:txBody>
          <a:bodyPr/>
          <a:lstStyle/>
          <a:p>
            <a:pPr>
              <a:buFont typeface="Wingdings 2" panose="05020102010507070707" pitchFamily="18" charset="2"/>
              <a:buNone/>
              <a:defRPr/>
            </a:pPr>
            <a:r>
              <a:rPr lang="en-CA" sz="4000" b="1" dirty="0"/>
              <a:t>Technicians, technical staff</a:t>
            </a:r>
            <a:br>
              <a:rPr lang="en-CA" sz="4000" b="1" dirty="0"/>
            </a:br>
            <a:r>
              <a:rPr lang="en-CA" sz="4000" b="1" dirty="0"/>
              <a:t>Administrative support staff</a:t>
            </a:r>
          </a:p>
        </p:txBody>
      </p:sp>
      <p:sp>
        <p:nvSpPr>
          <p:cNvPr id="9219" name="Rectangle 1"/>
          <p:cNvSpPr>
            <a:spLocks noGrp="1" noChangeArrowheads="1"/>
          </p:cNvSpPr>
          <p:nvPr>
            <p:ph idx="1"/>
          </p:nvPr>
        </p:nvSpPr>
        <p:spPr>
          <a:xfrm>
            <a:off x="618643" y="1915502"/>
            <a:ext cx="8286750" cy="5213735"/>
          </a:xfrm>
        </p:spPr>
        <p:txBody>
          <a:bodyPr anchor="ctr">
            <a:spAutoFit/>
          </a:bodyPr>
          <a:lstStyle/>
          <a:p>
            <a:pPr>
              <a:buFont typeface="Wingdings 2" panose="05020102010507070707" pitchFamily="18" charset="2"/>
              <a:buNone/>
              <a:defRPr/>
            </a:pPr>
            <a:r>
              <a:rPr lang="en-CA" sz="2400" b="1" dirty="0"/>
              <a:t>Usually people in positions lower than your own, but whose services are critical to your own effectiveness</a:t>
            </a:r>
          </a:p>
          <a:p>
            <a:pPr>
              <a:buFont typeface="Wingdings 2" panose="05020102010507070707" pitchFamily="18" charset="2"/>
              <a:buNone/>
              <a:defRPr/>
            </a:pPr>
            <a:r>
              <a:rPr lang="en-CA" sz="2400" b="1" dirty="0"/>
              <a:t>	</a:t>
            </a:r>
            <a:r>
              <a:rPr lang="en-CA" sz="2000" b="1" dirty="0"/>
              <a:t>(Assistants to Executives, IT personnel, Human Resources staff, Financial officers, your own support staff)</a:t>
            </a:r>
          </a:p>
          <a:p>
            <a:pPr>
              <a:buFont typeface="Wingdings 2" panose="05020102010507070707" pitchFamily="18" charset="2"/>
              <a:buNone/>
              <a:defRPr/>
            </a:pPr>
            <a:r>
              <a:rPr lang="en-CA" sz="2400" b="1" dirty="0"/>
              <a:t>Purpose:</a:t>
            </a:r>
          </a:p>
          <a:p>
            <a:pPr lvl="1">
              <a:buNone/>
              <a:defRPr/>
            </a:pPr>
            <a:r>
              <a:rPr lang="en-CA" sz="2200" b="1" dirty="0"/>
              <a:t>To obtain services – office /administrative services, computer services, staffing and pay services and issues, office equipment and supplies</a:t>
            </a:r>
          </a:p>
          <a:p>
            <a:pPr lvl="1">
              <a:buNone/>
              <a:defRPr/>
            </a:pPr>
            <a:r>
              <a:rPr lang="en-CA" sz="2200" b="1" dirty="0"/>
              <a:t>To obtain access to executives, other authorities</a:t>
            </a:r>
          </a:p>
          <a:p>
            <a:pPr>
              <a:buFont typeface="Wingdings 2" panose="05020102010507070707" pitchFamily="18" charset="2"/>
              <a:buNone/>
              <a:defRPr/>
            </a:pPr>
            <a:r>
              <a:rPr lang="en-CA" sz="2400" b="1" dirty="0"/>
              <a:t>Characteristics</a:t>
            </a:r>
          </a:p>
          <a:p>
            <a:pPr lvl="1">
              <a:buNone/>
              <a:defRPr/>
            </a:pPr>
            <a:r>
              <a:rPr lang="en-CA" sz="2200" b="1" dirty="0"/>
              <a:t>Show respect for knowledge, skills and expertise</a:t>
            </a:r>
          </a:p>
          <a:p>
            <a:pPr lvl="1">
              <a:buNone/>
              <a:defRPr/>
            </a:pPr>
            <a:r>
              <a:rPr lang="en-CA" sz="2200" b="1" dirty="0"/>
              <a:t>Provide written requests, maintain records</a:t>
            </a:r>
          </a:p>
          <a:p>
            <a:pPr>
              <a:buFont typeface="Wingdings 2" panose="05020102010507070707" pitchFamily="18" charset="2"/>
              <a:buNone/>
              <a:defRPr/>
            </a:pPr>
            <a:r>
              <a:rPr lang="en-CA" sz="2400" b="1" dirty="0"/>
              <a:t> </a:t>
            </a:r>
          </a:p>
        </p:txBody>
      </p:sp>
    </p:spTree>
    <p:extLst>
      <p:ext uri="{BB962C8B-B14F-4D97-AF65-F5344CB8AC3E}">
        <p14:creationId xmlns:p14="http://schemas.microsoft.com/office/powerpoint/2010/main" val="1172827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22641" y="733778"/>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Audiences – in Academic setting</a:t>
            </a:r>
            <a:endParaRPr lang="en-US" altLang="en-US" sz="4000" b="1" dirty="0">
              <a:latin typeface="Arial" panose="020B0604020202020204" pitchFamily="34" charset="0"/>
            </a:endParaRPr>
          </a:p>
        </p:txBody>
      </p:sp>
      <p:sp>
        <p:nvSpPr>
          <p:cNvPr id="9219" name="Rectangle 1"/>
          <p:cNvSpPr>
            <a:spLocks noGrp="1" noChangeArrowheads="1"/>
          </p:cNvSpPr>
          <p:nvPr>
            <p:ph idx="1"/>
          </p:nvPr>
        </p:nvSpPr>
        <p:spPr>
          <a:xfrm>
            <a:off x="597489" y="1514303"/>
            <a:ext cx="8286750" cy="5336846"/>
          </a:xfrm>
        </p:spPr>
        <p:txBody>
          <a:bodyPr anchor="ctr">
            <a:spAutoFit/>
          </a:bodyPr>
          <a:lstStyle/>
          <a:p>
            <a:pPr>
              <a:buNone/>
              <a:defRPr/>
            </a:pPr>
            <a:r>
              <a:rPr lang="en-CA" sz="2400" b="1" dirty="0"/>
              <a:t>Fellow students</a:t>
            </a:r>
          </a:p>
          <a:p>
            <a:pPr>
              <a:buFont typeface="Wingdings 2" panose="05020102010507070707" pitchFamily="18" charset="2"/>
              <a:buNone/>
              <a:defRPr/>
            </a:pPr>
            <a:r>
              <a:rPr lang="en-CA" sz="2400" b="1" dirty="0"/>
              <a:t>Professors</a:t>
            </a:r>
          </a:p>
          <a:p>
            <a:pPr>
              <a:buFont typeface="Wingdings 2" panose="05020102010507070707" pitchFamily="18" charset="2"/>
              <a:buNone/>
              <a:defRPr/>
            </a:pPr>
            <a:r>
              <a:rPr lang="en-CA" sz="2400" b="1" dirty="0"/>
              <a:t>Faculty authorities</a:t>
            </a:r>
          </a:p>
          <a:p>
            <a:pPr>
              <a:buFont typeface="Wingdings 2" panose="05020102010507070707" pitchFamily="18" charset="2"/>
              <a:buNone/>
              <a:defRPr/>
            </a:pPr>
            <a:r>
              <a:rPr lang="en-CA" sz="2400" b="1" dirty="0"/>
              <a:t>Departmental authorities</a:t>
            </a:r>
          </a:p>
          <a:p>
            <a:pPr>
              <a:buFont typeface="Wingdings 2" panose="05020102010507070707" pitchFamily="18" charset="2"/>
              <a:buNone/>
              <a:defRPr/>
            </a:pPr>
            <a:r>
              <a:rPr lang="en-CA" sz="2400" b="1" dirty="0"/>
              <a:t>	supervisors, Directors, chair</a:t>
            </a:r>
          </a:p>
          <a:p>
            <a:pPr>
              <a:buFont typeface="Wingdings 2" panose="05020102010507070707" pitchFamily="18" charset="2"/>
              <a:buNone/>
              <a:defRPr/>
            </a:pPr>
            <a:r>
              <a:rPr lang="en-CA" sz="2400" b="1" dirty="0"/>
              <a:t>Departmental administrative personnel</a:t>
            </a:r>
          </a:p>
          <a:p>
            <a:pPr>
              <a:buFont typeface="Wingdings 2" panose="05020102010507070707" pitchFamily="18" charset="2"/>
              <a:buNone/>
              <a:defRPr/>
            </a:pPr>
            <a:r>
              <a:rPr lang="en-CA" sz="2400" b="1" dirty="0"/>
              <a:t>Registrar</a:t>
            </a:r>
          </a:p>
          <a:p>
            <a:pPr>
              <a:buFont typeface="Wingdings 2" panose="05020102010507070707" pitchFamily="18" charset="2"/>
              <a:buNone/>
              <a:defRPr/>
            </a:pPr>
            <a:r>
              <a:rPr lang="en-CA" sz="2400" b="1" dirty="0"/>
              <a:t>Financial Services</a:t>
            </a:r>
          </a:p>
          <a:p>
            <a:pPr>
              <a:buFont typeface="Wingdings 2" panose="05020102010507070707" pitchFamily="18" charset="2"/>
              <a:buNone/>
              <a:defRPr/>
            </a:pPr>
            <a:r>
              <a:rPr lang="en-CA" sz="2400" b="1" dirty="0"/>
              <a:t>Support Services</a:t>
            </a:r>
          </a:p>
          <a:p>
            <a:pPr>
              <a:buFont typeface="Wingdings 2" panose="05020102010507070707" pitchFamily="18" charset="2"/>
              <a:buNone/>
              <a:defRPr/>
            </a:pPr>
            <a:r>
              <a:rPr lang="en-CA" sz="2400" b="1" dirty="0"/>
              <a:t>(What are equivalents in business world)</a:t>
            </a:r>
          </a:p>
          <a:p>
            <a:pPr lvl="1">
              <a:defRPr/>
            </a:pPr>
            <a:endParaRPr lang="en-CA" b="1" dirty="0"/>
          </a:p>
          <a:p>
            <a:pPr>
              <a:buFont typeface="Wingdings 2" panose="05020102010507070707" pitchFamily="18" charset="2"/>
              <a:buNone/>
              <a:defRPr/>
            </a:pPr>
            <a:endParaRPr lang="en-CA" sz="2400" b="1" dirty="0"/>
          </a:p>
        </p:txBody>
      </p:sp>
    </p:spTree>
    <p:extLst>
      <p:ext uri="{BB962C8B-B14F-4D97-AF65-F5344CB8AC3E}">
        <p14:creationId xmlns:p14="http://schemas.microsoft.com/office/powerpoint/2010/main" val="3107510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14313" y="857250"/>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Types of Business Communication</a:t>
            </a:r>
            <a:endParaRPr lang="en-US" altLang="en-US" sz="4000" b="1" dirty="0">
              <a:latin typeface="Arial" panose="020B0604020202020204" pitchFamily="34" charset="0"/>
            </a:endParaRPr>
          </a:p>
        </p:txBody>
      </p:sp>
      <p:sp>
        <p:nvSpPr>
          <p:cNvPr id="9219" name="Rectangle 1"/>
          <p:cNvSpPr>
            <a:spLocks noGrp="1" noChangeArrowheads="1"/>
          </p:cNvSpPr>
          <p:nvPr>
            <p:ph idx="1"/>
          </p:nvPr>
        </p:nvSpPr>
        <p:spPr>
          <a:xfrm>
            <a:off x="571500" y="1600881"/>
            <a:ext cx="8286750" cy="4967514"/>
          </a:xfrm>
        </p:spPr>
        <p:txBody>
          <a:bodyPr anchor="ctr">
            <a:spAutoFit/>
          </a:bodyPr>
          <a:lstStyle/>
          <a:p>
            <a:pPr>
              <a:buFont typeface="Wingdings 2" panose="05020102010507070707" pitchFamily="18" charset="2"/>
              <a:buNone/>
              <a:defRPr/>
            </a:pPr>
            <a:r>
              <a:rPr lang="en-CA" sz="2400" b="1" dirty="0"/>
              <a:t>Which to Use</a:t>
            </a:r>
          </a:p>
          <a:p>
            <a:pPr marL="717550" indent="-352425">
              <a:buClrTx/>
              <a:buFont typeface="Wide Latin" panose="020A0A07050505020404" pitchFamily="18" charset="0"/>
              <a:buChar char="?"/>
              <a:defRPr/>
            </a:pPr>
            <a:r>
              <a:rPr lang="en-CA" sz="2000" b="1" dirty="0"/>
              <a:t>Phone conversation, Text Message, Voice message</a:t>
            </a:r>
          </a:p>
          <a:p>
            <a:pPr marL="717550" indent="-352425">
              <a:buClrTx/>
              <a:buFont typeface="Wide Latin" panose="020A0A07050505020404" pitchFamily="18" charset="0"/>
              <a:buChar char="?"/>
              <a:defRPr/>
            </a:pPr>
            <a:r>
              <a:rPr lang="en-CA" sz="2000" b="1" dirty="0"/>
              <a:t>Email</a:t>
            </a:r>
          </a:p>
          <a:p>
            <a:pPr marL="717550" indent="-352425">
              <a:buClrTx/>
              <a:buFont typeface="Wide Latin" panose="020A0A07050505020404" pitchFamily="18" charset="0"/>
              <a:buChar char="?"/>
              <a:defRPr/>
            </a:pPr>
            <a:r>
              <a:rPr lang="en-CA" sz="2000" b="1" dirty="0"/>
              <a:t>Instant Messages (Social media)</a:t>
            </a:r>
          </a:p>
          <a:p>
            <a:pPr marL="717550" indent="-352425">
              <a:buClrTx/>
              <a:buFont typeface="Wide Latin" panose="020A0A07050505020404" pitchFamily="18" charset="0"/>
              <a:buChar char="?"/>
              <a:defRPr/>
            </a:pPr>
            <a:r>
              <a:rPr lang="en-CA" sz="2000" b="1" dirty="0"/>
              <a:t>Letter or Memo - paper</a:t>
            </a:r>
          </a:p>
          <a:p>
            <a:pPr>
              <a:buFont typeface="Wingdings 2" panose="05020102010507070707" pitchFamily="18" charset="2"/>
              <a:buNone/>
              <a:defRPr/>
            </a:pPr>
            <a:r>
              <a:rPr lang="en-CA" sz="2400" b="1" dirty="0"/>
              <a:t>Considerations</a:t>
            </a:r>
          </a:p>
          <a:p>
            <a:pPr marL="793750" indent="-342900">
              <a:buClrTx/>
              <a:buFont typeface="Vivaldi" panose="03020602050506090804" pitchFamily="66" charset="0"/>
              <a:buChar char="√"/>
              <a:defRPr/>
            </a:pPr>
            <a:r>
              <a:rPr lang="en-CA" sz="2000" b="1" i="1" dirty="0"/>
              <a:t>Need a Permanent record</a:t>
            </a:r>
            <a:endParaRPr lang="en-CA" sz="2000" b="1" dirty="0"/>
          </a:p>
          <a:p>
            <a:pPr marL="793750" indent="-342900">
              <a:buClrTx/>
              <a:buFont typeface="Vivaldi" panose="03020602050506090804" pitchFamily="66" charset="0"/>
              <a:buChar char="√"/>
              <a:defRPr/>
            </a:pPr>
            <a:r>
              <a:rPr lang="en-CA" sz="2000" b="1" i="1" dirty="0"/>
              <a:t>Availability of the recipient</a:t>
            </a:r>
            <a:endParaRPr lang="en-CA" sz="2000" b="1" dirty="0"/>
          </a:p>
          <a:p>
            <a:pPr marL="793750" indent="-342900">
              <a:buClrTx/>
              <a:buFont typeface="Vivaldi" panose="03020602050506090804" pitchFamily="66" charset="0"/>
              <a:buChar char="√"/>
              <a:defRPr/>
            </a:pPr>
            <a:r>
              <a:rPr lang="en-CA" sz="2000" b="1" i="1" dirty="0"/>
              <a:t>Impression on recipients </a:t>
            </a:r>
            <a:endParaRPr lang="en-CA" sz="2000" b="1" dirty="0"/>
          </a:p>
          <a:p>
            <a:pPr marL="793750" indent="-342900">
              <a:buClrTx/>
              <a:buFont typeface="Vivaldi" panose="03020602050506090804" pitchFamily="66" charset="0"/>
              <a:buChar char="√"/>
              <a:defRPr/>
            </a:pPr>
            <a:r>
              <a:rPr lang="en-CA" sz="2000" b="1" i="1" dirty="0"/>
              <a:t>Purpose, length, and complexity of the topic </a:t>
            </a:r>
            <a:endParaRPr lang="en-CA" sz="2000" b="1" dirty="0"/>
          </a:p>
          <a:p>
            <a:pPr marL="793750" indent="-342900">
              <a:buClrTx/>
              <a:buFont typeface="Vivaldi" panose="03020602050506090804" pitchFamily="66" charset="0"/>
              <a:buChar char="√"/>
              <a:defRPr/>
            </a:pPr>
            <a:r>
              <a:rPr lang="en-CA" sz="2000" b="1" i="1" dirty="0"/>
              <a:t>Need for reply or forwarding </a:t>
            </a:r>
            <a:endParaRPr lang="en-CA" sz="2000" b="1" dirty="0"/>
          </a:p>
          <a:p>
            <a:pPr marL="793750" indent="-342900">
              <a:buClrTx/>
              <a:buFont typeface="Vivaldi" panose="03020602050506090804" pitchFamily="66" charset="0"/>
              <a:buChar char="√"/>
              <a:defRPr/>
            </a:pPr>
            <a:r>
              <a:rPr lang="en-CA" sz="2000" b="1" i="1" dirty="0"/>
              <a:t>Security issues</a:t>
            </a:r>
            <a:endParaRPr lang="en-CA" sz="2000" b="1" dirty="0"/>
          </a:p>
          <a:p>
            <a:pPr algn="r">
              <a:buFont typeface="Wingdings 2" panose="05020102010507070707" pitchFamily="18" charset="2"/>
              <a:buNone/>
              <a:defRPr/>
            </a:pPr>
            <a:r>
              <a:rPr lang="en-CA" sz="2000" b="1" dirty="0"/>
              <a:t>(Beer 73)</a:t>
            </a:r>
            <a:endParaRPr lang="en-US" sz="2000" b="1" dirty="0">
              <a:latin typeface="Arial" charset="0"/>
              <a:cs typeface="Arial" charset="0"/>
            </a:endParaRPr>
          </a:p>
        </p:txBody>
      </p:sp>
    </p:spTree>
    <p:extLst>
      <p:ext uri="{BB962C8B-B14F-4D97-AF65-F5344CB8AC3E}">
        <p14:creationId xmlns:p14="http://schemas.microsoft.com/office/powerpoint/2010/main" val="837045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98329" y="260071"/>
            <a:ext cx="8572500" cy="785813"/>
          </a:xfrm>
        </p:spPr>
        <p:txBody>
          <a:bodyPr/>
          <a:lstStyle/>
          <a:p>
            <a:pPr marL="342900" indent="-342900" eaLnBrk="1" hangingPunct="1"/>
            <a:r>
              <a:rPr lang="en-US" altLang="en-US" sz="3600" b="1" dirty="0">
                <a:latin typeface="Arial" panose="020B0604020202020204" pitchFamily="34" charset="0"/>
                <a:cs typeface="Arial" panose="020B0604020202020204" pitchFamily="34" charset="0"/>
              </a:rPr>
              <a:t>Types of Business Communication</a:t>
            </a:r>
            <a:endParaRPr lang="en-US" altLang="en-US" sz="3600" b="1" dirty="0">
              <a:latin typeface="Arial" panose="020B0604020202020204" pitchFamily="34" charset="0"/>
            </a:endParaRPr>
          </a:p>
        </p:txBody>
      </p:sp>
      <p:sp>
        <p:nvSpPr>
          <p:cNvPr id="9219" name="Rectangle 1"/>
          <p:cNvSpPr>
            <a:spLocks noGrp="1" noChangeArrowheads="1"/>
          </p:cNvSpPr>
          <p:nvPr>
            <p:ph idx="1"/>
          </p:nvPr>
        </p:nvSpPr>
        <p:spPr>
          <a:xfrm>
            <a:off x="500063" y="1045884"/>
            <a:ext cx="8286750" cy="5792355"/>
          </a:xfrm>
        </p:spPr>
        <p:txBody>
          <a:bodyPr anchor="ctr">
            <a:spAutoFit/>
          </a:bodyPr>
          <a:lstStyle/>
          <a:p>
            <a:pPr marL="0" indent="0">
              <a:buClrTx/>
              <a:buNone/>
              <a:defRPr/>
            </a:pPr>
            <a:r>
              <a:rPr lang="en-CA" sz="2200" b="1" i="1" dirty="0"/>
              <a:t>Which to Use</a:t>
            </a:r>
          </a:p>
          <a:p>
            <a:pPr marL="0" indent="0">
              <a:buClrTx/>
              <a:buNone/>
              <a:defRPr/>
            </a:pPr>
            <a:r>
              <a:rPr lang="en-CA" sz="2200" b="1" i="1" dirty="0"/>
              <a:t>The type of Business Communication that will be most effective – timeliness, results, protocol</a:t>
            </a:r>
          </a:p>
          <a:p>
            <a:pPr marL="0" indent="0">
              <a:buClrTx/>
              <a:buNone/>
              <a:defRPr/>
            </a:pPr>
            <a:endParaRPr lang="en-CA" sz="1800" b="1" i="1" dirty="0"/>
          </a:p>
          <a:p>
            <a:pPr marL="901700" indent="-901700">
              <a:spcAft>
                <a:spcPts val="600"/>
              </a:spcAft>
              <a:buClrTx/>
              <a:buNone/>
              <a:defRPr/>
            </a:pPr>
            <a:r>
              <a:rPr lang="en-CA" sz="1900" b="1" i="1" dirty="0"/>
              <a:t>Need to have a </a:t>
            </a:r>
            <a:r>
              <a:rPr lang="en-CA" sz="1900" b="1" i="1" dirty="0">
                <a:solidFill>
                  <a:srgbClr val="FF0000"/>
                </a:solidFill>
              </a:rPr>
              <a:t>Permanent</a:t>
            </a:r>
            <a:r>
              <a:rPr lang="en-CA" sz="1900" b="1" i="1" dirty="0"/>
              <a:t> record: email, letter or memo</a:t>
            </a:r>
            <a:endParaRPr lang="en-CA" sz="1900" b="1" dirty="0"/>
          </a:p>
          <a:p>
            <a:pPr marL="901700" indent="-901700">
              <a:buClrTx/>
              <a:buNone/>
              <a:defRPr/>
            </a:pPr>
            <a:r>
              <a:rPr lang="en-CA" sz="1900" b="1" i="1" dirty="0">
                <a:solidFill>
                  <a:srgbClr val="FF0000"/>
                </a:solidFill>
              </a:rPr>
              <a:t>Availability </a:t>
            </a:r>
            <a:r>
              <a:rPr lang="en-CA" sz="1900" b="1" i="1" dirty="0"/>
              <a:t>of the recipient:</a:t>
            </a:r>
          </a:p>
          <a:p>
            <a:pPr marL="901700" indent="-901700">
              <a:buClrTx/>
              <a:buNone/>
              <a:defRPr/>
            </a:pPr>
            <a:r>
              <a:rPr lang="en-CA" sz="1900" b="1" i="1" dirty="0"/>
              <a:t>	If readily </a:t>
            </a:r>
            <a:r>
              <a:rPr lang="en-CA" sz="1900" b="1" i="1" dirty="0">
                <a:solidFill>
                  <a:srgbClr val="FF0000"/>
                </a:solidFill>
              </a:rPr>
              <a:t>available</a:t>
            </a:r>
            <a:r>
              <a:rPr lang="en-CA" sz="1900" b="1" i="1" dirty="0"/>
              <a:t> – text message, Instant message</a:t>
            </a:r>
          </a:p>
          <a:p>
            <a:pPr marL="901700" indent="-901700">
              <a:spcAft>
                <a:spcPts val="600"/>
              </a:spcAft>
              <a:buClrTx/>
              <a:buNone/>
              <a:defRPr/>
            </a:pPr>
            <a:r>
              <a:rPr lang="en-CA" sz="1900" b="1" i="1" dirty="0"/>
              <a:t>	If </a:t>
            </a:r>
            <a:r>
              <a:rPr lang="en-CA" sz="1900" b="1" i="1" dirty="0">
                <a:solidFill>
                  <a:srgbClr val="FF0000"/>
                </a:solidFill>
              </a:rPr>
              <a:t>not</a:t>
            </a:r>
            <a:r>
              <a:rPr lang="en-CA" sz="1900" b="1" i="1" dirty="0"/>
              <a:t> readily </a:t>
            </a:r>
            <a:r>
              <a:rPr lang="en-CA" sz="1900" b="1" i="1" dirty="0">
                <a:solidFill>
                  <a:srgbClr val="FF0000"/>
                </a:solidFill>
              </a:rPr>
              <a:t>available</a:t>
            </a:r>
            <a:r>
              <a:rPr lang="en-CA" sz="1900" b="1" i="1" dirty="0"/>
              <a:t> – email, voice message</a:t>
            </a:r>
          </a:p>
          <a:p>
            <a:pPr marL="901700" indent="-901700">
              <a:spcAft>
                <a:spcPts val="600"/>
              </a:spcAft>
              <a:buClrTx/>
              <a:buNone/>
              <a:defRPr/>
            </a:pPr>
            <a:r>
              <a:rPr lang="en-CA" sz="1900" b="1" i="1" dirty="0"/>
              <a:t>Importance of </a:t>
            </a:r>
            <a:r>
              <a:rPr lang="en-CA" sz="1900" b="1" i="1" dirty="0">
                <a:solidFill>
                  <a:srgbClr val="FF0000"/>
                </a:solidFill>
              </a:rPr>
              <a:t>making a good impression </a:t>
            </a:r>
            <a:r>
              <a:rPr lang="en-CA" sz="1900" b="1" i="1" dirty="0"/>
              <a:t>on recipients: 	formal written communication (memo, letter, Email)- not text or voice message </a:t>
            </a:r>
          </a:p>
          <a:p>
            <a:pPr marL="901700" indent="-901700">
              <a:buClrTx/>
              <a:buNone/>
              <a:defRPr/>
            </a:pPr>
            <a:r>
              <a:rPr lang="en-CA" sz="1900" b="1" i="1" dirty="0"/>
              <a:t>Purpose </a:t>
            </a:r>
            <a:r>
              <a:rPr lang="en-CA" sz="1900" b="1" i="1" dirty="0">
                <a:solidFill>
                  <a:srgbClr val="FF0000"/>
                </a:solidFill>
              </a:rPr>
              <a:t>(volatile, sensitive,)</a:t>
            </a:r>
            <a:r>
              <a:rPr lang="en-CA" sz="1900" b="1" i="1" dirty="0"/>
              <a:t> length </a:t>
            </a:r>
            <a:r>
              <a:rPr lang="en-CA" sz="1900" b="1" i="1" dirty="0">
                <a:solidFill>
                  <a:srgbClr val="FF0000"/>
                </a:solidFill>
              </a:rPr>
              <a:t>(long, detailed) </a:t>
            </a:r>
            <a:r>
              <a:rPr lang="en-CA" sz="1900" b="1" i="1" dirty="0"/>
              <a:t>, and </a:t>
            </a:r>
            <a:r>
              <a:rPr lang="en-CA" sz="1900" b="1" i="1" dirty="0">
                <a:solidFill>
                  <a:srgbClr val="FF0000"/>
                </a:solidFill>
              </a:rPr>
              <a:t>complex</a:t>
            </a:r>
            <a:r>
              <a:rPr lang="en-CA" sz="1900" b="1" i="1" dirty="0"/>
              <a:t>: telephone conversation, face-to-face meeting</a:t>
            </a:r>
            <a:endParaRPr lang="en-CA" sz="1900" b="1" dirty="0"/>
          </a:p>
          <a:p>
            <a:pPr marL="901700" indent="-901700">
              <a:spcAft>
                <a:spcPts val="600"/>
              </a:spcAft>
              <a:buClrTx/>
              <a:buNone/>
              <a:defRPr/>
            </a:pPr>
            <a:r>
              <a:rPr lang="en-CA" sz="1900" b="1" i="1" dirty="0"/>
              <a:t>Need for </a:t>
            </a:r>
            <a:r>
              <a:rPr lang="en-CA" sz="1900" b="1" i="1" dirty="0">
                <a:solidFill>
                  <a:srgbClr val="FF0000"/>
                </a:solidFill>
              </a:rPr>
              <a:t>reply or forwarding</a:t>
            </a:r>
            <a:r>
              <a:rPr lang="en-CA" sz="1900" b="1" i="1" dirty="0"/>
              <a:t>:  written communication (letter, email)</a:t>
            </a:r>
            <a:endParaRPr lang="en-CA" sz="1900" b="1" dirty="0"/>
          </a:p>
          <a:p>
            <a:pPr marL="901700" indent="-901700">
              <a:buClrTx/>
              <a:buNone/>
              <a:defRPr/>
            </a:pPr>
            <a:r>
              <a:rPr lang="en-CA" sz="1900" b="1" i="1" dirty="0">
                <a:solidFill>
                  <a:srgbClr val="FF0000"/>
                </a:solidFill>
              </a:rPr>
              <a:t>Security issues</a:t>
            </a:r>
            <a:r>
              <a:rPr lang="en-CA" sz="1900" b="1" i="1" dirty="0"/>
              <a:t>: email only across secure channel; otherwise – paper  / security envelope according to procedures</a:t>
            </a:r>
            <a:endParaRPr lang="en-CA" sz="1900" b="1" dirty="0"/>
          </a:p>
        </p:txBody>
      </p:sp>
    </p:spTree>
    <p:extLst>
      <p:ext uri="{BB962C8B-B14F-4D97-AF65-F5344CB8AC3E}">
        <p14:creationId xmlns:p14="http://schemas.microsoft.com/office/powerpoint/2010/main" val="1297461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57188" y="1285875"/>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Requirements - Business Communication</a:t>
            </a:r>
            <a:endParaRPr lang="en-US" altLang="en-US" sz="4000" b="1" dirty="0">
              <a:latin typeface="Arial" panose="020B0604020202020204" pitchFamily="34" charset="0"/>
            </a:endParaRPr>
          </a:p>
        </p:txBody>
      </p:sp>
      <p:sp>
        <p:nvSpPr>
          <p:cNvPr id="9219" name="Rectangle 1"/>
          <p:cNvSpPr>
            <a:spLocks noGrp="1" noChangeArrowheads="1"/>
          </p:cNvSpPr>
          <p:nvPr>
            <p:ph idx="1"/>
          </p:nvPr>
        </p:nvSpPr>
        <p:spPr>
          <a:xfrm>
            <a:off x="642938" y="2286000"/>
            <a:ext cx="8286750" cy="3933825"/>
          </a:xfrm>
        </p:spPr>
        <p:txBody>
          <a:bodyPr anchor="ctr">
            <a:spAutoFit/>
          </a:bodyPr>
          <a:lstStyle/>
          <a:p>
            <a:pPr>
              <a:buFont typeface="Wingdings 2" panose="05020102010507070707" pitchFamily="18" charset="2"/>
              <a:buNone/>
              <a:defRPr/>
            </a:pPr>
            <a:r>
              <a:rPr lang="en-CA" sz="2400" b="1" dirty="0"/>
              <a:t>Business Letters</a:t>
            </a:r>
          </a:p>
          <a:p>
            <a:pPr marL="365125" indent="0">
              <a:buClrTx/>
              <a:buNone/>
              <a:defRPr/>
            </a:pPr>
            <a:r>
              <a:rPr lang="en-CA" sz="2000" dirty="0"/>
              <a:t>The common business letter (printed on real paper!) is not dead.</a:t>
            </a:r>
          </a:p>
          <a:p>
            <a:pPr marL="717550" indent="-352425">
              <a:buClrTx/>
              <a:buFont typeface="Vivaldi" panose="03020602050506090804" pitchFamily="66" charset="0"/>
              <a:buChar char="√"/>
              <a:defRPr/>
            </a:pPr>
            <a:r>
              <a:rPr lang="en-CA" sz="2000" dirty="0"/>
              <a:t>Communications sent outside organization </a:t>
            </a:r>
          </a:p>
          <a:p>
            <a:pPr marL="717550" indent="-352425">
              <a:buClrTx/>
              <a:buFont typeface="Vivaldi" panose="03020602050506090804" pitchFamily="66" charset="0"/>
              <a:buChar char="√"/>
              <a:defRPr/>
            </a:pPr>
            <a:r>
              <a:rPr lang="en-CA" sz="2000" dirty="0"/>
              <a:t>Cover for reports, resumes </a:t>
            </a:r>
          </a:p>
          <a:p>
            <a:pPr marL="717550" indent="-352425">
              <a:buClrTx/>
              <a:buFont typeface="Vivaldi" panose="03020602050506090804" pitchFamily="66" charset="0"/>
              <a:buChar char="√"/>
              <a:defRPr/>
            </a:pPr>
            <a:r>
              <a:rPr lang="en-CA" sz="2000" b="1" dirty="0"/>
              <a:t>Format, specifications – (see Beer 78-83)</a:t>
            </a:r>
          </a:p>
          <a:p>
            <a:pPr>
              <a:buFont typeface="Wingdings 2" panose="05020102010507070707" pitchFamily="18" charset="2"/>
              <a:buNone/>
              <a:defRPr/>
            </a:pPr>
            <a:r>
              <a:rPr lang="en-CA" sz="2400" b="1" dirty="0"/>
              <a:t>Business Memorandums</a:t>
            </a:r>
          </a:p>
          <a:p>
            <a:pPr marL="711200" indent="-346075">
              <a:buClrTx/>
              <a:buFont typeface="Vivaldi" panose="03020602050506090804" pitchFamily="66" charset="0"/>
              <a:buChar char="√"/>
              <a:defRPr/>
            </a:pPr>
            <a:r>
              <a:rPr lang="en-CA" sz="2000" dirty="0"/>
              <a:t>communications internal to an organization</a:t>
            </a:r>
          </a:p>
          <a:p>
            <a:pPr marL="717550" indent="-352425">
              <a:buClrTx/>
              <a:buFont typeface="Vivaldi" panose="03020602050506090804" pitchFamily="66" charset="0"/>
              <a:buChar char="√"/>
              <a:defRPr/>
            </a:pPr>
            <a:r>
              <a:rPr lang="en-CA" sz="2000" b="1" dirty="0"/>
              <a:t>Format, specifications – (see Beer 83-84)</a:t>
            </a:r>
          </a:p>
          <a:p>
            <a:pPr>
              <a:buFont typeface="Wingdings 2" panose="05020102010507070707" pitchFamily="18" charset="2"/>
              <a:buNone/>
              <a:defRPr/>
            </a:pPr>
            <a:r>
              <a:rPr lang="en-CA" sz="2400" b="1" dirty="0"/>
              <a:t>Email</a:t>
            </a:r>
          </a:p>
          <a:p>
            <a:pPr marL="793750" indent="-342900">
              <a:buClrTx/>
              <a:buFont typeface="Wingdings 2" panose="05020102010507070707" pitchFamily="18" charset="2"/>
              <a:buChar char=""/>
              <a:defRPr/>
            </a:pPr>
            <a:r>
              <a:rPr lang="en-CA" sz="2000" dirty="0"/>
              <a:t>Primary form of business communication </a:t>
            </a:r>
            <a:r>
              <a:rPr lang="en-CA" sz="2000" b="1" dirty="0"/>
              <a:t>(see Beer 85-86)</a:t>
            </a:r>
            <a:endParaRPr lang="en-US" sz="2000" b="1" dirty="0">
              <a:latin typeface="Arial" charset="0"/>
              <a:cs typeface="Arial" charset="0"/>
            </a:endParaRPr>
          </a:p>
        </p:txBody>
      </p:sp>
    </p:spTree>
    <p:extLst>
      <p:ext uri="{BB962C8B-B14F-4D97-AF65-F5344CB8AC3E}">
        <p14:creationId xmlns:p14="http://schemas.microsoft.com/office/powerpoint/2010/main" val="475107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Important Considerations</a:t>
            </a:r>
            <a:endParaRPr lang="en-US" altLang="en-US" sz="3600" b="1" dirty="0">
              <a:latin typeface="Arial" panose="020B0604020202020204" pitchFamily="34" charset="0"/>
            </a:endParaRPr>
          </a:p>
        </p:txBody>
      </p:sp>
      <p:sp>
        <p:nvSpPr>
          <p:cNvPr id="40963" name="Rectangle 1"/>
          <p:cNvSpPr>
            <a:spLocks noGrp="1" noChangeArrowheads="1"/>
          </p:cNvSpPr>
          <p:nvPr>
            <p:ph idx="1"/>
          </p:nvPr>
        </p:nvSpPr>
        <p:spPr>
          <a:xfrm>
            <a:off x="642938" y="1655152"/>
            <a:ext cx="8286750" cy="5287601"/>
          </a:xfrm>
        </p:spPr>
        <p:txBody>
          <a:bodyPr anchor="ctr">
            <a:spAutoFit/>
          </a:bodyPr>
          <a:lstStyle/>
          <a:p>
            <a:pPr>
              <a:buClrTx/>
              <a:buFont typeface="Wingdings" panose="05000000000000000000" pitchFamily="2" charset="2"/>
              <a:buChar char="§"/>
            </a:pPr>
            <a:r>
              <a:rPr lang="en-CA" altLang="en-US" sz="2000" b="1" dirty="0">
                <a:latin typeface="Arial" panose="020B0604020202020204" pitchFamily="34" charset="0"/>
                <a:cs typeface="Arial" panose="020B0604020202020204" pitchFamily="34" charset="0"/>
              </a:rPr>
              <a:t>Use a greeting – (salutation)</a:t>
            </a:r>
          </a:p>
          <a:p>
            <a:pPr>
              <a:buClrTx/>
              <a:buFont typeface="Wingdings" panose="05000000000000000000" pitchFamily="2" charset="2"/>
              <a:buChar char="§"/>
            </a:pPr>
            <a:r>
              <a:rPr lang="en-CA" altLang="en-US" sz="2000" b="1" dirty="0">
                <a:latin typeface="Arial" panose="020B0604020202020204" pitchFamily="34" charset="0"/>
                <a:cs typeface="Arial" panose="020B0604020202020204" pitchFamily="34" charset="0"/>
              </a:rPr>
              <a:t>Use a signature </a:t>
            </a:r>
          </a:p>
          <a:p>
            <a:pPr>
              <a:buClrTx/>
              <a:buFont typeface="Wingdings" panose="05000000000000000000" pitchFamily="2" charset="2"/>
              <a:buChar char="§"/>
            </a:pPr>
            <a:r>
              <a:rPr lang="en-CA" altLang="en-US" sz="2000" b="1" dirty="0">
                <a:latin typeface="Arial" panose="020B0604020202020204" pitchFamily="34" charset="0"/>
                <a:cs typeface="Arial" panose="020B0604020202020204" pitchFamily="34" charset="0"/>
              </a:rPr>
              <a:t>Identify a relevant, clear subject in the subject line</a:t>
            </a:r>
          </a:p>
          <a:p>
            <a:pPr>
              <a:buClrTx/>
              <a:buFont typeface="Wingdings" panose="05000000000000000000" pitchFamily="2" charset="2"/>
              <a:buChar char="§"/>
            </a:pPr>
            <a:r>
              <a:rPr lang="en-CA" altLang="en-US" sz="2000" b="1" dirty="0">
                <a:latin typeface="Arial" panose="020B0604020202020204" pitchFamily="34" charset="0"/>
                <a:cs typeface="Arial" panose="020B0604020202020204" pitchFamily="34" charset="0"/>
              </a:rPr>
              <a:t>Organize sent and received email (for subsequent retrieval)</a:t>
            </a:r>
          </a:p>
          <a:p>
            <a:pPr>
              <a:buClrTx/>
              <a:buFont typeface="Wingdings" panose="05000000000000000000" pitchFamily="2" charset="2"/>
              <a:buChar char="§"/>
            </a:pPr>
            <a:r>
              <a:rPr lang="en-CA" altLang="en-US" sz="2000" b="1" dirty="0">
                <a:latin typeface="Arial" panose="020B0604020202020204" pitchFamily="34" charset="0"/>
                <a:cs typeface="Arial" panose="020B0604020202020204" pitchFamily="34" charset="0"/>
              </a:rPr>
              <a:t>Save emails into relevantly named files or folders</a:t>
            </a:r>
          </a:p>
          <a:p>
            <a:pPr>
              <a:buClrTx/>
              <a:buFont typeface="Wingdings" panose="05000000000000000000" pitchFamily="2" charset="2"/>
              <a:buChar char="ü"/>
            </a:pPr>
            <a:endParaRPr lang="en-CA" altLang="en-US" sz="20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000" b="1" dirty="0">
                <a:latin typeface="Arial" panose="020B0604020202020204" pitchFamily="34" charset="0"/>
                <a:cs typeface="Arial" panose="020B0604020202020204" pitchFamily="34" charset="0"/>
              </a:rPr>
              <a:t>Apply the principles of effective documents (further discussion at later lecture)</a:t>
            </a:r>
          </a:p>
          <a:p>
            <a:pPr marL="355600" indent="-355600">
              <a:buClrTx/>
              <a:buFont typeface="Vivaldi" panose="03020602050506090804" pitchFamily="66" charset="0"/>
              <a:buChar char="√"/>
              <a:tabLst>
                <a:tab pos="444500" algn="l"/>
              </a:tabLst>
            </a:pPr>
            <a:r>
              <a:rPr lang="en-CA" altLang="en-US" sz="2000" b="1" dirty="0">
                <a:latin typeface="Arial" panose="020B0604020202020204" pitchFamily="34" charset="0"/>
                <a:cs typeface="Arial" panose="020B0604020202020204" pitchFamily="34" charset="0"/>
              </a:rPr>
              <a:t>Put important information first </a:t>
            </a:r>
          </a:p>
          <a:p>
            <a:pPr marL="355600" indent="-355600">
              <a:buClrTx/>
              <a:buFont typeface="Vivaldi" panose="03020602050506090804" pitchFamily="66" charset="0"/>
              <a:buChar char="√"/>
              <a:tabLst>
                <a:tab pos="444500" algn="l"/>
              </a:tabLst>
            </a:pPr>
            <a:r>
              <a:rPr lang="en-CA" altLang="en-US" sz="2000" b="1" dirty="0">
                <a:latin typeface="Arial" panose="020B0604020202020204" pitchFamily="34" charset="0"/>
                <a:cs typeface="Arial" panose="020B0604020202020204" pitchFamily="34" charset="0"/>
              </a:rPr>
              <a:t>Keep paragraphs short </a:t>
            </a:r>
          </a:p>
          <a:p>
            <a:pPr marL="355600" indent="-355600">
              <a:buClrTx/>
              <a:buFont typeface="Vivaldi" panose="03020602050506090804" pitchFamily="66" charset="0"/>
              <a:buChar char="√"/>
              <a:tabLst>
                <a:tab pos="444500" algn="l"/>
              </a:tabLst>
            </a:pPr>
            <a:r>
              <a:rPr lang="en-CA" altLang="en-US" sz="2000" b="1" dirty="0">
                <a:latin typeface="Arial" panose="020B0604020202020204" pitchFamily="34" charset="0"/>
                <a:cs typeface="Arial" panose="020B0604020202020204" pitchFamily="34" charset="0"/>
              </a:rPr>
              <a:t>Have a space between paragraphs</a:t>
            </a:r>
          </a:p>
          <a:p>
            <a:pPr marL="355600" indent="-355600">
              <a:buClrTx/>
              <a:buFont typeface="Vivaldi" panose="03020602050506090804" pitchFamily="66" charset="0"/>
              <a:buChar char="√"/>
              <a:tabLst>
                <a:tab pos="444500" algn="l"/>
              </a:tabLst>
            </a:pPr>
            <a:r>
              <a:rPr lang="en-CA" altLang="en-US" sz="2000" b="1" dirty="0">
                <a:latin typeface="Arial" panose="020B0604020202020204" pitchFamily="34" charset="0"/>
                <a:cs typeface="Arial" panose="020B0604020202020204" pitchFamily="34" charset="0"/>
              </a:rPr>
              <a:t>Highlighting and emphasis </a:t>
            </a:r>
          </a:p>
          <a:p>
            <a:endParaRPr lang="en-CA" altLang="en-US" sz="2800" b="1" dirty="0">
              <a:latin typeface="Arial" panose="020B0604020202020204" pitchFamily="34" charset="0"/>
              <a:cs typeface="Arial" panose="020B0604020202020204" pitchFamily="34" charset="0"/>
            </a:endParaRPr>
          </a:p>
          <a:p>
            <a:endParaRPr lang="en-US" alt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2354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914400" y="857250"/>
            <a:ext cx="8229600" cy="1428750"/>
          </a:xfrm>
        </p:spPr>
        <p:txBody>
          <a:bodyPr/>
          <a:lstStyle/>
          <a:p>
            <a:pPr eaLnBrk="1" hangingPunct="1"/>
            <a:r>
              <a:rPr lang="en-CA" altLang="en-US" b="1" dirty="0">
                <a:solidFill>
                  <a:srgbClr val="0070C0"/>
                </a:solidFill>
              </a:rPr>
              <a:t>Administrative Information</a:t>
            </a:r>
            <a:br>
              <a:rPr lang="en-CA" altLang="en-US" b="1" dirty="0">
                <a:solidFill>
                  <a:srgbClr val="0070C0"/>
                </a:solidFill>
              </a:rPr>
            </a:br>
            <a:endParaRPr lang="en-CA" altLang="en-US" dirty="0"/>
          </a:p>
        </p:txBody>
      </p:sp>
      <p:sp>
        <p:nvSpPr>
          <p:cNvPr id="6147" name="Content Placeholder 2"/>
          <p:cNvSpPr>
            <a:spLocks noGrp="1"/>
          </p:cNvSpPr>
          <p:nvPr>
            <p:ph idx="1"/>
          </p:nvPr>
        </p:nvSpPr>
        <p:spPr>
          <a:xfrm>
            <a:off x="251520" y="1916113"/>
            <a:ext cx="8784976" cy="4664075"/>
          </a:xfrm>
        </p:spPr>
        <p:txBody>
          <a:bodyPr/>
          <a:lstStyle/>
          <a:p>
            <a:pPr marL="533400" indent="-533400" eaLnBrk="1" hangingPunct="1">
              <a:buClrTx/>
              <a:buFont typeface="Wingdings" panose="05000000000000000000" pitchFamily="2" charset="2"/>
              <a:buChar char="Ø"/>
            </a:pPr>
            <a:r>
              <a:rPr lang="en-CA" altLang="en-US" sz="2800" b="1" dirty="0"/>
              <a:t>Library Presentation – Sept. 25 </a:t>
            </a:r>
          </a:p>
          <a:p>
            <a:pPr marL="900113" lvl="1" indent="-533400" eaLnBrk="1" hangingPunct="1">
              <a:buClrTx/>
              <a:buFont typeface="Wingdings" panose="05000000000000000000" pitchFamily="2" charset="2"/>
              <a:buChar char="Ø"/>
            </a:pPr>
            <a:r>
              <a:rPr lang="en-CA" altLang="en-US" sz="2600" b="1" dirty="0"/>
              <a:t>– Location – this lecture room – DMS 1120</a:t>
            </a:r>
          </a:p>
          <a:p>
            <a:pPr marL="533400" indent="-533400" eaLnBrk="1" hangingPunct="1">
              <a:buClrTx/>
              <a:buFont typeface="Wingdings" panose="05000000000000000000" pitchFamily="2" charset="2"/>
              <a:buChar char="Ø"/>
            </a:pPr>
            <a:r>
              <a:rPr lang="en-CA" altLang="en-US" sz="2800" b="1" dirty="0"/>
              <a:t>Diagnostic Exercise will be returned at the end of the lecture</a:t>
            </a:r>
          </a:p>
          <a:p>
            <a:pPr marL="533400" indent="-533400" eaLnBrk="1" hangingPunct="1">
              <a:buClrTx/>
              <a:buFont typeface="Wingdings" panose="05000000000000000000" pitchFamily="2" charset="2"/>
              <a:buChar char="Ø"/>
            </a:pPr>
            <a:r>
              <a:rPr lang="en-CA" altLang="en-US" sz="2800" b="1" dirty="0"/>
              <a:t>No discussion groups on Wednesday – Sept. 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714375" y="1500188"/>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a:t>
            </a:r>
            <a:r>
              <a:rPr lang="en-CA" altLang="en-US" sz="3600" b="1" u="sng" dirty="0">
                <a:latin typeface="Arial" panose="020B0604020202020204" pitchFamily="34" charset="0"/>
                <a:cs typeface="Arial" panose="020B0604020202020204" pitchFamily="34" charset="0"/>
              </a:rPr>
              <a:t>Not</a:t>
            </a:r>
            <a:r>
              <a:rPr lang="en-CA" altLang="en-US" sz="3600" b="1" dirty="0">
                <a:latin typeface="Arial" panose="020B0604020202020204" pitchFamily="34" charset="0"/>
                <a:cs typeface="Arial" panose="020B0604020202020204" pitchFamily="34" charset="0"/>
              </a:rPr>
              <a:t> recommended in following situations:</a:t>
            </a:r>
            <a:endParaRPr lang="en-US" altLang="en-US" sz="3600" b="1" dirty="0">
              <a:latin typeface="Arial" panose="020B0604020202020204" pitchFamily="34" charset="0"/>
            </a:endParaRPr>
          </a:p>
        </p:txBody>
      </p:sp>
      <p:sp>
        <p:nvSpPr>
          <p:cNvPr id="41987" name="Rectangle 1"/>
          <p:cNvSpPr>
            <a:spLocks noGrp="1" noChangeArrowheads="1"/>
          </p:cNvSpPr>
          <p:nvPr>
            <p:ph idx="1"/>
          </p:nvPr>
        </p:nvSpPr>
        <p:spPr>
          <a:xfrm>
            <a:off x="642938" y="2389298"/>
            <a:ext cx="8286750" cy="4278094"/>
          </a:xfrm>
        </p:spPr>
        <p:txBody>
          <a:bodyPr anchor="ctr">
            <a:spAutoFit/>
          </a:bodyPr>
          <a:lstStyle/>
          <a:p>
            <a:pPr marL="533400" indent="-355600">
              <a:buClrTx/>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To communicate bad news, complaints, or criticism</a:t>
            </a:r>
          </a:p>
          <a:p>
            <a:pPr marL="533400" indent="-355600">
              <a:buClrTx/>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To seek information that is not simple and straightforward</a:t>
            </a:r>
          </a:p>
          <a:p>
            <a:pPr marL="533400" indent="-355600">
              <a:buClrTx/>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Communications that will require lots of back-and-forth exchange</a:t>
            </a:r>
          </a:p>
          <a:p>
            <a:pPr marL="533400" indent="-355600">
              <a:buClrTx/>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To seek approval on something that is complicated or controversial</a:t>
            </a:r>
          </a:p>
          <a:p>
            <a:pPr marL="533400" indent="-355600">
              <a:buClrTx/>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To send complicated instructions</a:t>
            </a:r>
          </a:p>
          <a:p>
            <a:pPr marL="533400" indent="-355600">
              <a:buClrTx/>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To explore or brainstorm a subject or idea</a:t>
            </a:r>
          </a:p>
          <a:p>
            <a:endParaRPr lang="en-CA" altLang="en-US" sz="20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000" b="1" dirty="0">
                <a:latin typeface="Arial" panose="020B0604020202020204" pitchFamily="34" charset="0"/>
                <a:cs typeface="Arial" panose="020B0604020202020204" pitchFamily="34" charset="0"/>
              </a:rPr>
              <a:t>Recommendation in these situations: telephone call, face-to-face meeting, audio/video conference</a:t>
            </a:r>
          </a:p>
          <a:p>
            <a:endParaRPr lang="en-US" alt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2168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In Academic Setting</a:t>
            </a:r>
            <a:endParaRPr lang="en-US" altLang="en-US" sz="3600" b="1" dirty="0">
              <a:latin typeface="Arial" panose="020B0604020202020204" pitchFamily="34" charset="0"/>
            </a:endParaRPr>
          </a:p>
        </p:txBody>
      </p:sp>
      <p:sp>
        <p:nvSpPr>
          <p:cNvPr id="43011" name="Rectangle 1"/>
          <p:cNvSpPr>
            <a:spLocks noGrp="1" noChangeArrowheads="1"/>
          </p:cNvSpPr>
          <p:nvPr>
            <p:ph idx="1"/>
          </p:nvPr>
        </p:nvSpPr>
        <p:spPr>
          <a:xfrm>
            <a:off x="642938" y="1643063"/>
            <a:ext cx="8286750" cy="7010400"/>
          </a:xfrm>
        </p:spPr>
        <p:txBody>
          <a:bodyPr anchor="ctr">
            <a:spAutoFit/>
          </a:bodyPr>
          <a:lstStyle/>
          <a:p>
            <a:pPr marL="533400" indent="-533400">
              <a:buClrTx/>
              <a:buFont typeface="Wingdings" panose="05000000000000000000" pitchFamily="2" charset="2"/>
              <a:buChar char=""/>
              <a:tabLst>
                <a:tab pos="533400" algn="l"/>
              </a:tabLst>
            </a:pPr>
            <a:r>
              <a:rPr lang="en-CA" altLang="en-US" sz="2800" b="1" dirty="0">
                <a:latin typeface="Arial" panose="020B0604020202020204" pitchFamily="34" charset="0"/>
                <a:cs typeface="Arial" panose="020B0604020202020204" pitchFamily="34" charset="0"/>
              </a:rPr>
              <a:t>Precursor to professional communication</a:t>
            </a:r>
          </a:p>
          <a:p>
            <a:pPr marL="533400" indent="-533400">
              <a:buClrTx/>
              <a:buFont typeface="Wingdings" panose="05000000000000000000" pitchFamily="2" charset="2"/>
              <a:buChar char=""/>
              <a:tabLst>
                <a:tab pos="533400" algn="l"/>
              </a:tabLst>
            </a:pPr>
            <a:r>
              <a:rPr lang="en-CA" altLang="en-US" sz="2800" b="1" dirty="0">
                <a:latin typeface="Arial" panose="020B0604020202020204" pitchFamily="34" charset="0"/>
                <a:cs typeface="Arial" panose="020B0604020202020204" pitchFamily="34" charset="0"/>
              </a:rPr>
              <a:t>Preparation for professional communication</a:t>
            </a:r>
          </a:p>
          <a:p>
            <a:pPr marL="900113" lvl="1" indent="-533400">
              <a:buClrTx/>
              <a:buFont typeface="Wingdings" panose="05000000000000000000" pitchFamily="2" charset="2"/>
              <a:buChar char=""/>
              <a:tabLst>
                <a:tab pos="533400" algn="l"/>
              </a:tabLst>
            </a:pPr>
            <a:r>
              <a:rPr lang="en-CA" altLang="en-US" sz="2600" b="1" dirty="0">
                <a:latin typeface="Arial" panose="020B0604020202020204" pitchFamily="34" charset="0"/>
                <a:cs typeface="Arial" panose="020B0604020202020204" pitchFamily="34" charset="0"/>
              </a:rPr>
              <a:t>Must show respect </a:t>
            </a:r>
          </a:p>
          <a:p>
            <a:pPr marL="900113" lvl="1" indent="-533400">
              <a:buClrTx/>
              <a:buFont typeface="Wingdings" panose="05000000000000000000" pitchFamily="2" charset="2"/>
              <a:buChar char=""/>
              <a:tabLst>
                <a:tab pos="533400" algn="l"/>
              </a:tabLst>
            </a:pPr>
            <a:r>
              <a:rPr lang="en-CA" altLang="en-US" sz="2600" b="1" dirty="0">
                <a:latin typeface="Arial" panose="020B0604020202020204" pitchFamily="34" charset="0"/>
                <a:cs typeface="Arial" panose="020B0604020202020204" pitchFamily="34" charset="0"/>
              </a:rPr>
              <a:t>Must be coherent and concise</a:t>
            </a:r>
          </a:p>
          <a:p>
            <a:pPr marL="900113" lvl="1" indent="-533400">
              <a:buClrTx/>
              <a:buFont typeface="Wingdings" panose="05000000000000000000" pitchFamily="2" charset="2"/>
              <a:buChar char=""/>
              <a:tabLst>
                <a:tab pos="533400" algn="l"/>
              </a:tabLst>
            </a:pPr>
            <a:r>
              <a:rPr lang="en-CA" altLang="en-US" sz="2600" b="1" dirty="0">
                <a:latin typeface="Arial" panose="020B0604020202020204" pitchFamily="34" charset="0"/>
                <a:cs typeface="Arial" panose="020B0604020202020204" pitchFamily="34" charset="0"/>
              </a:rPr>
              <a:t>Must be sufficiently informative</a:t>
            </a:r>
          </a:p>
          <a:p>
            <a:pPr marL="900113" lvl="1" indent="-533400">
              <a:buClrTx/>
              <a:buFont typeface="Wingdings" panose="05000000000000000000" pitchFamily="2" charset="2"/>
              <a:buChar char=""/>
              <a:tabLst>
                <a:tab pos="533400" algn="l"/>
              </a:tabLst>
            </a:pPr>
            <a:r>
              <a:rPr lang="en-CA" altLang="en-US" sz="2600" b="1" dirty="0">
                <a:latin typeface="Arial" panose="020B0604020202020204" pitchFamily="34" charset="0"/>
                <a:cs typeface="Arial" panose="020B0604020202020204" pitchFamily="34" charset="0"/>
              </a:rPr>
              <a:t>Must facilitate ease of response</a:t>
            </a:r>
          </a:p>
          <a:p>
            <a:endParaRPr lang="en-CA" altLang="en-US" sz="28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800" b="1" dirty="0">
                <a:latin typeface="Arial" panose="020B0604020202020204" pitchFamily="34" charset="0"/>
                <a:cs typeface="Arial" panose="020B0604020202020204" pitchFamily="34" charset="0"/>
              </a:rPr>
              <a:t>Apply the principles of formal communication (letter, memorandum)</a:t>
            </a:r>
          </a:p>
          <a:p>
            <a:pPr>
              <a:buFont typeface="Wingdings 2" panose="05020102010507070707" pitchFamily="18" charset="2"/>
              <a:buNone/>
            </a:pPr>
            <a:endParaRPr lang="en-CA" altLang="en-US" sz="2800" b="1" dirty="0">
              <a:latin typeface="Arial" panose="020B0604020202020204" pitchFamily="34" charset="0"/>
              <a:cs typeface="Arial" panose="020B0604020202020204" pitchFamily="34" charset="0"/>
            </a:endParaRPr>
          </a:p>
          <a:p>
            <a:endParaRPr lang="en-CA" altLang="en-US" sz="28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800" b="1" dirty="0">
              <a:latin typeface="Arial" panose="020B0604020202020204" pitchFamily="34" charset="0"/>
              <a:cs typeface="Arial" panose="020B0604020202020204" pitchFamily="34" charset="0"/>
            </a:endParaRPr>
          </a:p>
          <a:p>
            <a:endParaRPr lang="en-CA" altLang="en-US" sz="2800" b="1" dirty="0">
              <a:latin typeface="Arial" panose="020B0604020202020204" pitchFamily="34" charset="0"/>
              <a:cs typeface="Arial" panose="020B0604020202020204" pitchFamily="34" charset="0"/>
            </a:endParaRPr>
          </a:p>
          <a:p>
            <a:endParaRPr lang="en-US" alt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49662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In Academic Setting</a:t>
            </a:r>
            <a:endParaRPr lang="en-US" altLang="en-US" sz="3600" b="1" dirty="0">
              <a:latin typeface="Arial" panose="020B0604020202020204" pitchFamily="34" charset="0"/>
            </a:endParaRPr>
          </a:p>
        </p:txBody>
      </p:sp>
      <p:sp>
        <p:nvSpPr>
          <p:cNvPr id="44035" name="Rectangle 1"/>
          <p:cNvSpPr>
            <a:spLocks noGrp="1" noChangeArrowheads="1"/>
          </p:cNvSpPr>
          <p:nvPr>
            <p:ph idx="1"/>
          </p:nvPr>
        </p:nvSpPr>
        <p:spPr>
          <a:xfrm>
            <a:off x="642938" y="1823293"/>
            <a:ext cx="8286750" cy="4927503"/>
          </a:xfrm>
        </p:spPr>
        <p:txBody>
          <a:bodyPr anchor="ctr">
            <a:spAutoFit/>
          </a:bodyPr>
          <a:lstStyle/>
          <a:p>
            <a:pPr>
              <a:buFont typeface="Wingdings 2" panose="05020102010507070707" pitchFamily="18" charset="2"/>
              <a:buNone/>
            </a:pPr>
            <a:r>
              <a:rPr lang="en-CA" altLang="en-US" sz="2800" b="1" dirty="0">
                <a:latin typeface="Arial" panose="020B0604020202020204" pitchFamily="34" charset="0"/>
                <a:cs typeface="Arial" panose="020B0604020202020204" pitchFamily="34" charset="0"/>
              </a:rPr>
              <a:t>Emails to Professors</a:t>
            </a:r>
          </a:p>
          <a:p>
            <a:pPr marL="533400" indent="-533400">
              <a:buClrTx/>
              <a:buFont typeface="Wingdings" panose="05000000000000000000" pitchFamily="2" charset="2"/>
              <a:buChar char="Ø"/>
            </a:pPr>
            <a:r>
              <a:rPr lang="en-CA" altLang="en-US" sz="2800" b="1" dirty="0">
                <a:latin typeface="Arial" panose="020B0604020202020204" pitchFamily="34" charset="0"/>
                <a:cs typeface="Arial" panose="020B0604020202020204" pitchFamily="34" charset="0"/>
              </a:rPr>
              <a:t>Use proper and polite language</a:t>
            </a:r>
          </a:p>
          <a:p>
            <a:pPr marL="1079500" lvl="2" indent="-457200">
              <a:buClrTx/>
              <a:buFont typeface="Wingdings" panose="05000000000000000000" pitchFamily="2" charset="2"/>
              <a:buChar char="Ø"/>
            </a:pPr>
            <a:r>
              <a:rPr lang="en-CA" altLang="en-US" sz="2500" b="1" dirty="0">
                <a:latin typeface="Arial" panose="020B0604020202020204" pitchFamily="34" charset="0"/>
                <a:cs typeface="Arial" panose="020B0604020202020204" pitchFamily="34" charset="0"/>
              </a:rPr>
              <a:t>More effective communication</a:t>
            </a:r>
          </a:p>
          <a:p>
            <a:pPr marL="1079500" lvl="2" indent="-457200">
              <a:buClrTx/>
              <a:buFont typeface="Wingdings" panose="05000000000000000000" pitchFamily="2" charset="2"/>
              <a:buChar char="Ø"/>
            </a:pPr>
            <a:r>
              <a:rPr lang="en-CA" altLang="en-US" sz="2500" b="1" dirty="0">
                <a:latin typeface="Arial" panose="020B0604020202020204" pitchFamily="34" charset="0"/>
                <a:cs typeface="Arial" panose="020B0604020202020204" pitchFamily="34" charset="0"/>
              </a:rPr>
              <a:t>Gives better impression of manners and abilities</a:t>
            </a:r>
          </a:p>
          <a:p>
            <a:pPr marL="1079500" lvl="2" indent="-457200">
              <a:buClrTx/>
              <a:buFont typeface="Wingdings" panose="05000000000000000000" pitchFamily="2" charset="2"/>
              <a:buChar char="Ø"/>
            </a:pPr>
            <a:r>
              <a:rPr lang="en-CA" altLang="en-US" sz="2500" b="1" dirty="0">
                <a:latin typeface="Arial" panose="020B0604020202020204" pitchFamily="34" charset="0"/>
                <a:cs typeface="Arial" panose="020B0604020202020204" pitchFamily="34" charset="0"/>
              </a:rPr>
              <a:t>Develop skills for future clients and employers</a:t>
            </a:r>
          </a:p>
          <a:p>
            <a:pPr marL="1079500" lvl="2" indent="-457200">
              <a:buClrTx/>
              <a:buFont typeface="Wingdings" panose="05000000000000000000" pitchFamily="2" charset="2"/>
              <a:buChar char="Ø"/>
            </a:pPr>
            <a:r>
              <a:rPr lang="en-CA" altLang="en-US" sz="2500" b="1" dirty="0">
                <a:latin typeface="Arial" panose="020B0604020202020204" pitchFamily="34" charset="0"/>
                <a:cs typeface="Arial" panose="020B0604020202020204" pitchFamily="34" charset="0"/>
              </a:rPr>
              <a:t>Profs are often asked for references in early career stages!!!</a:t>
            </a:r>
          </a:p>
          <a:p>
            <a:endParaRPr lang="en-CA" altLang="en-US" sz="2800" b="1" dirty="0">
              <a:latin typeface="Arial" panose="020B0604020202020204" pitchFamily="34" charset="0"/>
              <a:cs typeface="Arial" panose="020B0604020202020204" pitchFamily="34" charset="0"/>
            </a:endParaRPr>
          </a:p>
          <a:p>
            <a:endParaRPr lang="en-US" alt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957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785813" y="928688"/>
            <a:ext cx="8101012"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In Academic Setting</a:t>
            </a:r>
            <a:endParaRPr lang="en-US" altLang="en-US" sz="3600" b="1" dirty="0">
              <a:latin typeface="Arial" panose="020B0604020202020204" pitchFamily="34" charset="0"/>
            </a:endParaRPr>
          </a:p>
        </p:txBody>
      </p:sp>
      <p:sp>
        <p:nvSpPr>
          <p:cNvPr id="45059" name="Rectangle 1"/>
          <p:cNvSpPr>
            <a:spLocks noGrp="1" noChangeArrowheads="1"/>
          </p:cNvSpPr>
          <p:nvPr>
            <p:ph idx="1"/>
          </p:nvPr>
        </p:nvSpPr>
        <p:spPr>
          <a:xfrm>
            <a:off x="323528" y="1641187"/>
            <a:ext cx="8286750" cy="5164491"/>
          </a:xfrm>
        </p:spPr>
        <p:txBody>
          <a:bodyPr anchor="ctr">
            <a:spAutoFit/>
          </a:bodyPr>
          <a:lstStyle/>
          <a:p>
            <a:pPr>
              <a:spcAft>
                <a:spcPts val="1200"/>
              </a:spcAft>
              <a:buFont typeface="Wingdings 2" panose="05020102010507070707" pitchFamily="18" charset="2"/>
              <a:buNone/>
            </a:pPr>
            <a:r>
              <a:rPr lang="en-CA" altLang="en-US" sz="2800" b="1" dirty="0">
                <a:latin typeface="Arial" panose="020B0604020202020204" pitchFamily="34" charset="0"/>
                <a:cs typeface="Arial" panose="020B0604020202020204" pitchFamily="34" charset="0"/>
              </a:rPr>
              <a:t>Points to Note – communications with teachers</a:t>
            </a:r>
          </a:p>
          <a:p>
            <a:pPr>
              <a:buClrTx/>
              <a:buFont typeface="Wingdings" panose="05000000000000000000" pitchFamily="2" charset="2"/>
              <a:buChar char="§"/>
            </a:pPr>
            <a:r>
              <a:rPr lang="en-CA" altLang="en-US" sz="2200" b="1" dirty="0">
                <a:latin typeface="Arial" panose="020B0604020202020204" pitchFamily="34" charset="0"/>
                <a:cs typeface="Arial" panose="020B0604020202020204" pitchFamily="34" charset="0"/>
              </a:rPr>
              <a:t>Avoid electronic communications abbreviations</a:t>
            </a:r>
          </a:p>
          <a:p>
            <a:pPr lvl="1">
              <a:buClrTx/>
              <a:buFont typeface="Wingdings" panose="05000000000000000000" pitchFamily="2" charset="2"/>
              <a:buChar char="§"/>
            </a:pPr>
            <a:r>
              <a:rPr lang="en-CA" altLang="en-US" sz="2000" b="1" dirty="0">
                <a:latin typeface="Arial" panose="020B0604020202020204" pitchFamily="34" charset="0"/>
                <a:cs typeface="Arial" panose="020B0604020202020204" pitchFamily="34" charset="0"/>
              </a:rPr>
              <a:t> </a:t>
            </a:r>
            <a:r>
              <a:rPr lang="en-CA" altLang="en-US" sz="1800" b="1" dirty="0">
                <a:latin typeface="Arial" panose="020B0604020202020204" pitchFamily="34" charset="0"/>
                <a:cs typeface="Arial" panose="020B0604020202020204" pitchFamily="34" charset="0"/>
              </a:rPr>
              <a:t>(“b4, giv 2 u, How r u)</a:t>
            </a:r>
          </a:p>
          <a:p>
            <a:pPr>
              <a:buClrTx/>
              <a:buFont typeface="Wingdings" panose="05000000000000000000" pitchFamily="2" charset="2"/>
              <a:buChar char="§"/>
            </a:pPr>
            <a:r>
              <a:rPr lang="en-CA" altLang="en-US" sz="2200" b="1" dirty="0">
                <a:latin typeface="Arial" panose="020B0604020202020204" pitchFamily="34" charset="0"/>
                <a:cs typeface="Arial" panose="020B0604020202020204" pitchFamily="34" charset="0"/>
              </a:rPr>
              <a:t>Begin with proper salutation </a:t>
            </a:r>
          </a:p>
          <a:p>
            <a:pPr marL="628650">
              <a:buFont typeface="Wingdings 2" panose="05020102010507070707" pitchFamily="18" charset="2"/>
              <a:buNone/>
            </a:pPr>
            <a:r>
              <a:rPr lang="en-CA" altLang="en-US" sz="2000" b="1" dirty="0">
                <a:latin typeface="Arial" panose="020B0604020202020204" pitchFamily="34" charset="0"/>
                <a:cs typeface="Arial" panose="020B0604020202020204" pitchFamily="34" charset="0"/>
              </a:rPr>
              <a:t>Communication with a </a:t>
            </a:r>
            <a:r>
              <a:rPr lang="en-CA" altLang="en-US" sz="2000" b="1" dirty="0">
                <a:solidFill>
                  <a:srgbClr val="FF0000"/>
                </a:solidFill>
                <a:latin typeface="Arial" panose="020B0604020202020204" pitchFamily="34" charset="0"/>
                <a:cs typeface="Arial" panose="020B0604020202020204" pitchFamily="34" charset="0"/>
              </a:rPr>
              <a:t>Professor</a:t>
            </a:r>
          </a:p>
          <a:p>
            <a:pPr marL="1055688" indent="-342900">
              <a:buClrTx/>
              <a:buFont typeface="Wingdings" panose="05000000000000000000" pitchFamily="2" charset="2"/>
              <a:buChar char="ü"/>
            </a:pPr>
            <a:r>
              <a:rPr lang="en-CA" altLang="en-US" sz="2000" b="1" dirty="0">
                <a:latin typeface="Arial" panose="020B0604020202020204" pitchFamily="34" charset="0"/>
                <a:cs typeface="Arial" panose="020B0604020202020204" pitchFamily="34" charset="0"/>
              </a:rPr>
              <a:t>Do not use “Mr” “Ms” “Mrs” “Miss”</a:t>
            </a:r>
          </a:p>
          <a:p>
            <a:pPr marL="1055688" indent="-342900">
              <a:buClrTx/>
              <a:buFont typeface="Wingdings" panose="05000000000000000000" pitchFamily="2" charset="2"/>
              <a:buChar char="ü"/>
            </a:pPr>
            <a:r>
              <a:rPr lang="en-CA" altLang="en-US" sz="2000" b="1" dirty="0">
                <a:latin typeface="Arial" panose="020B0604020202020204" pitchFamily="34" charset="0"/>
                <a:cs typeface="Arial" panose="020B0604020202020204" pitchFamily="34" charset="0"/>
              </a:rPr>
              <a:t>Use Dear Dr. Smith (if you know the teacher is a Dr.)</a:t>
            </a:r>
          </a:p>
          <a:p>
            <a:pPr marL="1055688" indent="-342900">
              <a:buClrTx/>
              <a:buFont typeface="Wingdings" panose="05000000000000000000" pitchFamily="2" charset="2"/>
              <a:buChar char="ü"/>
            </a:pPr>
            <a:r>
              <a:rPr lang="en-CA" altLang="en-US" sz="2000" b="1" dirty="0">
                <a:latin typeface="Arial" panose="020B0604020202020204" pitchFamily="34" charset="0"/>
                <a:cs typeface="Arial" panose="020B0604020202020204" pitchFamily="34" charset="0"/>
              </a:rPr>
              <a:t>Use Dear </a:t>
            </a:r>
            <a:r>
              <a:rPr lang="en-CA" altLang="en-US" sz="2000" b="1" dirty="0">
                <a:solidFill>
                  <a:srgbClr val="FF0000"/>
                </a:solidFill>
                <a:latin typeface="Arial" panose="020B0604020202020204" pitchFamily="34" charset="0"/>
                <a:cs typeface="Arial" panose="020B0604020202020204" pitchFamily="34" charset="0"/>
              </a:rPr>
              <a:t>Professor</a:t>
            </a:r>
            <a:r>
              <a:rPr lang="en-CA" altLang="en-US" sz="2000" b="1" dirty="0">
                <a:latin typeface="Arial" panose="020B0604020202020204" pitchFamily="34" charset="0"/>
                <a:cs typeface="Arial" panose="020B0604020202020204" pitchFamily="34" charset="0"/>
              </a:rPr>
              <a:t> Brown (always safe – Dr. or not)</a:t>
            </a:r>
          </a:p>
          <a:p>
            <a:pPr marL="1055688" indent="-342900">
              <a:buClrTx/>
              <a:buFont typeface="Wingdings" panose="05000000000000000000" pitchFamily="2" charset="2"/>
              <a:buChar char="ü"/>
            </a:pPr>
            <a:r>
              <a:rPr lang="en-CA" altLang="en-US" sz="2000" b="1" dirty="0">
                <a:latin typeface="Arial" panose="020B0604020202020204" pitchFamily="34" charset="0"/>
                <a:cs typeface="Arial" panose="020B0604020202020204" pitchFamily="34" charset="0"/>
              </a:rPr>
              <a:t>Do not use first name (especially in initial communication)</a:t>
            </a:r>
          </a:p>
          <a:p>
            <a:pPr marL="1422401" lvl="1" indent="-342900">
              <a:buClrTx/>
              <a:buFont typeface="Wingdings" panose="05000000000000000000" pitchFamily="2" charset="2"/>
              <a:buChar char="ü"/>
            </a:pPr>
            <a:r>
              <a:rPr lang="en-CA" altLang="en-US" sz="1800" b="1" dirty="0">
                <a:latin typeface="Arial" panose="020B0604020202020204" pitchFamily="34" charset="0"/>
                <a:cs typeface="Arial" panose="020B0604020202020204" pitchFamily="34" charset="0"/>
              </a:rPr>
              <a:t>You may use first name if prof has indicated it is appropriate or signed off with first name – but not recommended</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7013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83568" y="1268760"/>
            <a:ext cx="8101012"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In Business / formal Setting</a:t>
            </a:r>
            <a:endParaRPr lang="en-US" altLang="en-US" sz="3600" b="1" dirty="0">
              <a:latin typeface="Arial" panose="020B0604020202020204" pitchFamily="34" charset="0"/>
            </a:endParaRPr>
          </a:p>
        </p:txBody>
      </p:sp>
      <p:sp>
        <p:nvSpPr>
          <p:cNvPr id="45059" name="Rectangle 1"/>
          <p:cNvSpPr>
            <a:spLocks noGrp="1" noChangeArrowheads="1"/>
          </p:cNvSpPr>
          <p:nvPr>
            <p:ph idx="1"/>
          </p:nvPr>
        </p:nvSpPr>
        <p:spPr>
          <a:xfrm>
            <a:off x="497830" y="1364007"/>
            <a:ext cx="8286750" cy="6112443"/>
          </a:xfrm>
        </p:spPr>
        <p:txBody>
          <a:bodyPr anchor="ctr">
            <a:spAutoFit/>
          </a:bodyPr>
          <a:lstStyle/>
          <a:p>
            <a:pPr marL="628650">
              <a:buNone/>
            </a:pPr>
            <a:endParaRPr lang="en-CA" altLang="en-US" sz="1800" b="1" dirty="0">
              <a:latin typeface="Arial" panose="020B0604020202020204" pitchFamily="34" charset="0"/>
              <a:cs typeface="Arial" panose="020B0604020202020204" pitchFamily="34" charset="0"/>
            </a:endParaRPr>
          </a:p>
          <a:p>
            <a:pPr>
              <a:buNone/>
            </a:pPr>
            <a:r>
              <a:rPr lang="en-CA" altLang="en-US" sz="1800" b="1" dirty="0">
                <a:latin typeface="Arial" panose="020B0604020202020204" pitchFamily="34" charset="0"/>
                <a:cs typeface="Arial" panose="020B0604020202020204" pitchFamily="34" charset="0"/>
              </a:rPr>
              <a:t>General business / formal Communication (and academic)</a:t>
            </a:r>
          </a:p>
          <a:p>
            <a:pPr marL="641350" indent="-285750">
              <a:buClrTx/>
              <a:buFont typeface="Wingdings" panose="05000000000000000000" pitchFamily="2" charset="2"/>
              <a:buChar char="ü"/>
            </a:pPr>
            <a:r>
              <a:rPr lang="en-CA" altLang="en-US" sz="1800" b="1" dirty="0">
                <a:latin typeface="Arial" panose="020B0604020202020204" pitchFamily="34" charset="0"/>
                <a:cs typeface="Arial" panose="020B0604020202020204" pitchFamily="34" charset="0"/>
              </a:rPr>
              <a:t>Do not use – “Hi, Hey”</a:t>
            </a:r>
          </a:p>
          <a:p>
            <a:pPr marL="641350" indent="-285750">
              <a:buClrTx/>
              <a:buFont typeface="Wingdings" panose="05000000000000000000" pitchFamily="2" charset="2"/>
              <a:buChar char="ü"/>
            </a:pPr>
            <a:r>
              <a:rPr lang="en-CA" altLang="en-US" sz="1800" b="1" dirty="0">
                <a:latin typeface="Arial" panose="020B0604020202020204" pitchFamily="34" charset="0"/>
                <a:cs typeface="Arial" panose="020B0604020202020204" pitchFamily="34" charset="0"/>
              </a:rPr>
              <a:t>Do not use “Dear Sir” if you know name and title</a:t>
            </a:r>
          </a:p>
          <a:p>
            <a:pPr marL="641350" indent="-285750">
              <a:buClrTx/>
              <a:buFont typeface="Wingdings" panose="05000000000000000000" pitchFamily="2" charset="2"/>
              <a:buChar char="ü"/>
            </a:pPr>
            <a:r>
              <a:rPr lang="en-CA" altLang="en-US" sz="1800" b="1" dirty="0">
                <a:latin typeface="Arial" panose="020B0604020202020204" pitchFamily="34" charset="0"/>
                <a:cs typeface="Arial" panose="020B0604020202020204" pitchFamily="34" charset="0"/>
              </a:rPr>
              <a:t>If you don’t know the addressee –  use “Dear Sir or Madam”</a:t>
            </a:r>
          </a:p>
          <a:p>
            <a:pPr marL="641350" indent="-285750">
              <a:buClrTx/>
              <a:buFont typeface="Wingdings" panose="05000000000000000000" pitchFamily="2" charset="2"/>
              <a:buChar char="ü"/>
            </a:pPr>
            <a:r>
              <a:rPr lang="en-CA" altLang="en-US" sz="1800" b="1" u="sng" dirty="0">
                <a:latin typeface="Arial" panose="020B0604020202020204" pitchFamily="34" charset="0"/>
                <a:cs typeface="Arial" panose="020B0604020202020204" pitchFamily="34" charset="0"/>
              </a:rPr>
              <a:t>Do not </a:t>
            </a:r>
            <a:r>
              <a:rPr lang="en-CA" altLang="en-US" sz="1800" b="1" dirty="0">
                <a:latin typeface="Arial" panose="020B0604020202020204" pitchFamily="34" charset="0"/>
                <a:cs typeface="Arial" panose="020B0604020202020204" pitchFamily="34" charset="0"/>
              </a:rPr>
              <a:t>use “Mrs” or “Miss” – (why?) </a:t>
            </a:r>
          </a:p>
          <a:p>
            <a:pPr>
              <a:buNone/>
            </a:pPr>
            <a:r>
              <a:rPr lang="en-CA" altLang="en-US" sz="1800" b="1" dirty="0">
                <a:latin typeface="Arial" panose="020B0604020202020204" pitchFamily="34" charset="0"/>
                <a:cs typeface="Arial" panose="020B0604020202020204" pitchFamily="34" charset="0"/>
              </a:rPr>
              <a:t> </a:t>
            </a:r>
          </a:p>
          <a:p>
            <a:pPr>
              <a:buClrTx/>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Provide relevant subject in subject line</a:t>
            </a:r>
          </a:p>
          <a:p>
            <a:pPr lvl="1">
              <a:buClrTx/>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(not “ENG 1112” or “quick question” or “urgent reply required ASAP”) </a:t>
            </a:r>
          </a:p>
          <a:p>
            <a:pPr lvl="1">
              <a:buClrTx/>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(e.g. Final Report Topic)</a:t>
            </a:r>
          </a:p>
          <a:p>
            <a:pPr>
              <a:buClrTx/>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Begin email with explanation of why you are writing.</a:t>
            </a:r>
          </a:p>
          <a:p>
            <a:pPr>
              <a:buClrTx/>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Indicate course number, section (profs can have many)</a:t>
            </a:r>
          </a:p>
          <a:p>
            <a:pPr>
              <a:buClrTx/>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Be polite with requests - do not give orders . . . </a:t>
            </a:r>
          </a:p>
          <a:p>
            <a:pPr marL="728663" indent="-285750">
              <a:buClrTx/>
              <a:buFont typeface="Wingdings" panose="05000000000000000000" pitchFamily="2" charset="2"/>
              <a:buChar char="§"/>
              <a:tabLst>
                <a:tab pos="357188" algn="l"/>
              </a:tabLst>
            </a:pPr>
            <a:r>
              <a:rPr lang="en-CA" altLang="en-US" sz="1800" b="1" dirty="0">
                <a:latin typeface="Arial" panose="020B0604020202020204" pitchFamily="34" charset="0"/>
                <a:cs typeface="Arial" panose="020B0604020202020204" pitchFamily="34" charset="0"/>
              </a:rPr>
              <a:t>“I would like to” – “Is it possible” – “May I” </a:t>
            </a:r>
          </a:p>
          <a:p>
            <a:pPr marL="0" indent="0">
              <a:buNone/>
            </a:pPr>
            <a:r>
              <a:rPr lang="en-CA" altLang="en-US" sz="1800" b="1" dirty="0">
                <a:latin typeface="Arial" panose="020B0604020202020204" pitchFamily="34" charset="0"/>
                <a:cs typeface="Arial" panose="020B0604020202020204" pitchFamily="34" charset="0"/>
              </a:rPr>
              <a:t> </a:t>
            </a:r>
            <a:endParaRPr lang="en-CA" altLang="en-US" sz="21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4538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785813" y="1000125"/>
            <a:ext cx="8101012"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Email – In Academic Setting</a:t>
            </a:r>
            <a:endParaRPr lang="en-US" altLang="en-US" sz="3600" b="1" dirty="0">
              <a:latin typeface="Arial" panose="020B0604020202020204" pitchFamily="34" charset="0"/>
            </a:endParaRPr>
          </a:p>
        </p:txBody>
      </p:sp>
      <p:sp>
        <p:nvSpPr>
          <p:cNvPr id="46083" name="Rectangle 1"/>
          <p:cNvSpPr>
            <a:spLocks noGrp="1" noChangeArrowheads="1"/>
          </p:cNvSpPr>
          <p:nvPr>
            <p:ph idx="1"/>
          </p:nvPr>
        </p:nvSpPr>
        <p:spPr>
          <a:xfrm>
            <a:off x="428625" y="1338274"/>
            <a:ext cx="8286750" cy="6583341"/>
          </a:xfrm>
        </p:spPr>
        <p:txBody>
          <a:bodyPr anchor="ctr">
            <a:spAutoFit/>
          </a:bodyPr>
          <a:lstStyle/>
          <a:p>
            <a:pPr marL="444500" indent="-444500">
              <a:buClrTx/>
              <a:buFont typeface="Wingdings" panose="05000000000000000000" pitchFamily="2" charset="2"/>
              <a:buChar char="§"/>
            </a:pPr>
            <a:r>
              <a:rPr lang="en-CA" altLang="en-US" sz="2100" b="1" dirty="0">
                <a:latin typeface="Arial" panose="020B0604020202020204" pitchFamily="34" charset="0"/>
                <a:cs typeface="Arial" panose="020B0604020202020204" pitchFamily="34" charset="0"/>
              </a:rPr>
              <a:t>Never say “Please reply” or “Reply required ASAP”</a:t>
            </a:r>
          </a:p>
          <a:p>
            <a:pPr marL="444500" indent="-444500">
              <a:buClrTx/>
              <a:buFont typeface="Wingdings" panose="05000000000000000000" pitchFamily="2" charset="2"/>
              <a:buChar char="§"/>
            </a:pPr>
            <a:r>
              <a:rPr lang="en-CA" altLang="en-US" sz="2100" b="1" dirty="0">
                <a:latin typeface="Arial" panose="020B0604020202020204" pitchFamily="34" charset="0"/>
                <a:cs typeface="Arial" panose="020B0604020202020204" pitchFamily="34" charset="0"/>
              </a:rPr>
              <a:t>If teacher does not respond within a day or so, you then have the right to email again.</a:t>
            </a:r>
          </a:p>
          <a:p>
            <a:pPr marL="444500" indent="-444500">
              <a:buClrTx/>
              <a:buFont typeface="Wingdings" panose="05000000000000000000" pitchFamily="2" charset="2"/>
              <a:buChar char="§"/>
            </a:pPr>
            <a:r>
              <a:rPr lang="en-CA" altLang="en-US" sz="2100" b="1" dirty="0">
                <a:latin typeface="Arial" panose="020B0604020202020204" pitchFamily="34" charset="0"/>
                <a:cs typeface="Arial" panose="020B0604020202020204" pitchFamily="34" charset="0"/>
              </a:rPr>
              <a:t>When teacher responds – acknowledge receipt and say “thank you.”</a:t>
            </a:r>
          </a:p>
          <a:p>
            <a:pPr marL="444500" indent="-444500">
              <a:buClrTx/>
              <a:buFont typeface="Wingdings" panose="05000000000000000000" pitchFamily="2" charset="2"/>
              <a:buChar char="§"/>
            </a:pPr>
            <a:r>
              <a:rPr lang="en-CA" altLang="en-US" sz="2100" b="1" dirty="0">
                <a:latin typeface="Arial" panose="020B0604020202020204" pitchFamily="34" charset="0"/>
                <a:cs typeface="Arial" panose="020B0604020202020204" pitchFamily="34" charset="0"/>
              </a:rPr>
              <a:t>Close email properly – “Regards” - “Best Wishes” - “Sincerely”</a:t>
            </a:r>
          </a:p>
          <a:p>
            <a:pPr marL="444500" indent="-444500">
              <a:buClrTx/>
              <a:buFont typeface="Wingdings" panose="05000000000000000000" pitchFamily="2" charset="2"/>
              <a:buChar char="§"/>
            </a:pPr>
            <a:r>
              <a:rPr lang="en-CA" altLang="en-US" sz="2100" b="1" dirty="0">
                <a:latin typeface="Arial" panose="020B0604020202020204" pitchFamily="34" charset="0"/>
                <a:cs typeface="Arial" panose="020B0604020202020204" pitchFamily="34" charset="0"/>
              </a:rPr>
              <a:t>Always sign off with your </a:t>
            </a:r>
            <a:r>
              <a:rPr lang="en-CA" altLang="en-US" sz="2400" b="1" dirty="0">
                <a:solidFill>
                  <a:srgbClr val="FF0000"/>
                </a:solidFill>
                <a:latin typeface="Arial" panose="020B0604020202020204" pitchFamily="34" charset="0"/>
                <a:cs typeface="Arial" panose="020B0604020202020204" pitchFamily="34" charset="0"/>
              </a:rPr>
              <a:t>full name</a:t>
            </a:r>
            <a:r>
              <a:rPr lang="en-CA" altLang="en-US" sz="2100" b="1" dirty="0">
                <a:latin typeface="Arial" panose="020B0604020202020204" pitchFamily="34" charset="0"/>
                <a:cs typeface="Arial" panose="020B0604020202020204" pitchFamily="34" charset="0"/>
              </a:rPr>
              <a:t>.</a:t>
            </a:r>
          </a:p>
          <a:p>
            <a:pPr marL="444500" indent="-444500">
              <a:buClrTx/>
              <a:buFont typeface="Wingdings" panose="05000000000000000000" pitchFamily="2" charset="2"/>
              <a:buChar char="§"/>
            </a:pPr>
            <a:r>
              <a:rPr lang="en-CA" altLang="en-US" sz="2100" b="1" dirty="0">
                <a:latin typeface="Arial" panose="020B0604020202020204" pitchFamily="34" charset="0"/>
                <a:cs typeface="Arial" panose="020B0604020202020204" pitchFamily="34" charset="0"/>
              </a:rPr>
              <a:t>Always re-read for spelling and grammar errors.</a:t>
            </a:r>
          </a:p>
          <a:p>
            <a:pPr marL="444500" indent="-444500">
              <a:buClrTx/>
              <a:buFont typeface="Wingdings" panose="05000000000000000000" pitchFamily="2" charset="2"/>
              <a:buChar char="§"/>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100" b="1" dirty="0">
                <a:latin typeface="Arial" panose="020B0604020202020204" pitchFamily="34" charset="0"/>
                <a:cs typeface="Arial" panose="020B0604020202020204" pitchFamily="34" charset="0"/>
              </a:rPr>
              <a:t>Beyond Academia – all of the above are expectations of respectable companies and employers.</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1400" b="1" dirty="0">
                <a:cs typeface="Arial" panose="020B0604020202020204" pitchFamily="34" charset="0"/>
              </a:rPr>
              <a:t>MacLennan, Jennifer.  </a:t>
            </a:r>
            <a:r>
              <a:rPr lang="en-CA" altLang="en-US" sz="1400" b="1" u="sng" dirty="0">
                <a:cs typeface="Arial" panose="020B0604020202020204" pitchFamily="34" charset="0"/>
              </a:rPr>
              <a:t>Effective Communication for the Technical Professions.</a:t>
            </a:r>
            <a:r>
              <a:rPr lang="en-CA" altLang="en-US" sz="1400" b="1" dirty="0">
                <a:cs typeface="Arial" panose="020B0604020202020204" pitchFamily="34" charset="0"/>
              </a:rPr>
              <a:t>  2</a:t>
            </a:r>
            <a:r>
              <a:rPr lang="en-CA" altLang="en-US" sz="1400" b="1" baseline="30000" dirty="0">
                <a:cs typeface="Arial" panose="020B0604020202020204" pitchFamily="34" charset="0"/>
              </a:rPr>
              <a:t>nd</a:t>
            </a:r>
            <a:r>
              <a:rPr lang="en-CA" altLang="en-US" sz="1400" b="1" dirty="0">
                <a:cs typeface="Arial" panose="020B0604020202020204" pitchFamily="34" charset="0"/>
              </a:rPr>
              <a:t> ed. </a:t>
            </a:r>
          </a:p>
          <a:p>
            <a:pPr>
              <a:buFont typeface="Wingdings 2" panose="05020102010507070707" pitchFamily="18" charset="2"/>
              <a:buNone/>
            </a:pPr>
            <a:r>
              <a:rPr lang="en-CA" altLang="en-US" sz="1400" b="1" dirty="0">
                <a:cs typeface="Arial" panose="020B0604020202020204" pitchFamily="34" charset="0"/>
              </a:rPr>
              <a:t>		Toronto: Oxford UP. 2009.  (140-1)</a:t>
            </a:r>
          </a:p>
          <a:p>
            <a:pPr>
              <a:buFont typeface="Wingdings 2" panose="05020102010507070707" pitchFamily="18" charset="2"/>
              <a:buNone/>
            </a:pPr>
            <a:r>
              <a:rPr lang="en-CA" altLang="en-US" sz="2200" b="1" dirty="0">
                <a:cs typeface="Arial" panose="020B0604020202020204" pitchFamily="34" charset="0"/>
              </a:rPr>
              <a:t>	</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4191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Resumes</a:t>
            </a:r>
            <a:endParaRPr lang="en-US" altLang="en-US" sz="3600" b="1" dirty="0">
              <a:latin typeface="Arial" panose="020B0604020202020204" pitchFamily="34" charset="0"/>
            </a:endParaRPr>
          </a:p>
        </p:txBody>
      </p:sp>
      <p:sp>
        <p:nvSpPr>
          <p:cNvPr id="47107" name="Rectangle 1"/>
          <p:cNvSpPr>
            <a:spLocks noGrp="1" noChangeArrowheads="1"/>
          </p:cNvSpPr>
          <p:nvPr>
            <p:ph idx="1"/>
          </p:nvPr>
        </p:nvSpPr>
        <p:spPr>
          <a:xfrm>
            <a:off x="539552" y="1556792"/>
            <a:ext cx="8001000" cy="4672048"/>
          </a:xfrm>
        </p:spPr>
        <p:txBody>
          <a:bodyPr anchor="ctr">
            <a:spAutoFit/>
          </a:bodyPr>
          <a:lstStyle/>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Applying for a job</a:t>
            </a:r>
          </a:p>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Applying for Graduate School</a:t>
            </a:r>
          </a:p>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Applying for scholarship, funding</a:t>
            </a:r>
          </a:p>
          <a:p>
            <a:pPr marL="533400" indent="-533400">
              <a:buClrTx/>
              <a:buFont typeface="Wingdings" panose="05000000000000000000" pitchFamily="2" charset="2"/>
              <a:buChar char="Ø"/>
            </a:pPr>
            <a:endParaRPr lang="en-CA" altLang="en-US" sz="2400" b="1" dirty="0">
              <a:latin typeface="Arial" panose="020B0604020202020204" pitchFamily="34" charset="0"/>
              <a:cs typeface="Arial" panose="020B0604020202020204" pitchFamily="34" charset="0"/>
            </a:endParaRPr>
          </a:p>
          <a:p>
            <a:pPr marL="0" indent="0">
              <a:buClrTx/>
              <a:buNone/>
            </a:pPr>
            <a:r>
              <a:rPr lang="en-CA" altLang="en-US" sz="2400" b="1" dirty="0">
                <a:latin typeface="Arial" panose="020B0604020202020204" pitchFamily="34" charset="0"/>
                <a:cs typeface="Arial" panose="020B0604020202020204" pitchFamily="34" charset="0"/>
              </a:rPr>
              <a:t>Must be Easy to Read</a:t>
            </a:r>
          </a:p>
          <a:p>
            <a:pPr marL="0" indent="0">
              <a:buClrTx/>
              <a:buNone/>
            </a:pPr>
            <a:r>
              <a:rPr lang="en-CA" altLang="en-US" sz="2400" b="1" dirty="0">
                <a:latin typeface="Arial" panose="020B0604020202020204" pitchFamily="34" charset="0"/>
                <a:cs typeface="Arial" panose="020B0604020202020204" pitchFamily="34" charset="0"/>
              </a:rPr>
              <a:t>Highlights what distinguishes you from other applications </a:t>
            </a:r>
          </a:p>
          <a:p>
            <a:pPr marL="0" indent="0">
              <a:buClrTx/>
              <a:buNone/>
            </a:pPr>
            <a:endParaRPr lang="en-CA" altLang="en-US" sz="2400" b="1" dirty="0">
              <a:latin typeface="Arial" panose="020B0604020202020204" pitchFamily="34" charset="0"/>
              <a:cs typeface="Arial" panose="020B0604020202020204" pitchFamily="34" charset="0"/>
            </a:endParaRPr>
          </a:p>
          <a:p>
            <a:pPr marL="0" indent="0">
              <a:buClrTx/>
              <a:buNone/>
            </a:pPr>
            <a:r>
              <a:rPr lang="en-CA" altLang="en-US" sz="2400" b="1" dirty="0">
                <a:latin typeface="Arial" panose="020B0604020202020204" pitchFamily="34" charset="0"/>
                <a:cs typeface="Arial" panose="020B0604020202020204" pitchFamily="34" charset="0"/>
              </a:rPr>
              <a:t>Target the Audience</a:t>
            </a:r>
          </a:p>
          <a:p>
            <a:pPr lvl="1">
              <a:buClrTx/>
            </a:pPr>
            <a:r>
              <a:rPr lang="en-CA" altLang="en-US" sz="2000" b="1" dirty="0">
                <a:latin typeface="Arial" panose="020B0604020202020204" pitchFamily="34" charset="0"/>
                <a:cs typeface="Arial" panose="020B0604020202020204" pitchFamily="34" charset="0"/>
              </a:rPr>
              <a:t>Know about and appeal to institutions values, priorities</a:t>
            </a:r>
          </a:p>
          <a:p>
            <a:pPr lvl="1">
              <a:buClrTx/>
            </a:pPr>
            <a:r>
              <a:rPr lang="en-CA" altLang="en-US" sz="2000" b="1" dirty="0">
                <a:latin typeface="Arial" panose="020B0604020202020204" pitchFamily="34" charset="0"/>
                <a:cs typeface="Arial" panose="020B0604020202020204" pitchFamily="34" charset="0"/>
              </a:rPr>
              <a:t>Highlight credentials of particular interest to the audience</a:t>
            </a:r>
          </a:p>
        </p:txBody>
      </p:sp>
    </p:spTree>
    <p:extLst>
      <p:ext uri="{BB962C8B-B14F-4D97-AF65-F5344CB8AC3E}">
        <p14:creationId xmlns:p14="http://schemas.microsoft.com/office/powerpoint/2010/main" val="3179329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Resumes</a:t>
            </a:r>
            <a:endParaRPr lang="en-US" altLang="en-US" sz="3600" b="1" dirty="0">
              <a:latin typeface="Arial" panose="020B0604020202020204" pitchFamily="34" charset="0"/>
            </a:endParaRPr>
          </a:p>
        </p:txBody>
      </p:sp>
      <p:sp>
        <p:nvSpPr>
          <p:cNvPr id="47107" name="Rectangle 1"/>
          <p:cNvSpPr>
            <a:spLocks noGrp="1" noChangeArrowheads="1"/>
          </p:cNvSpPr>
          <p:nvPr>
            <p:ph idx="1"/>
          </p:nvPr>
        </p:nvSpPr>
        <p:spPr>
          <a:xfrm>
            <a:off x="714375" y="1428750"/>
            <a:ext cx="8001000" cy="5780044"/>
          </a:xfrm>
        </p:spPr>
        <p:txBody>
          <a:bodyPr anchor="ctr">
            <a:spAutoFit/>
          </a:bodyPr>
          <a:lstStyle/>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A bullet list highlighting experience and qualifications</a:t>
            </a:r>
          </a:p>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Outline of your professional experience, education, and other background relevant to the employment opportunity you are seeking</a:t>
            </a:r>
          </a:p>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Avoid obsolete or irrelevant credentials </a:t>
            </a:r>
          </a:p>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highlights on who you are professionally</a:t>
            </a:r>
          </a:p>
          <a:p>
            <a:pPr marL="533400" indent="-533400">
              <a:buClrTx/>
              <a:buFont typeface="Wingdings" panose="05000000000000000000" pitchFamily="2" charset="2"/>
              <a:buChar char="Ø"/>
            </a:pPr>
            <a:r>
              <a:rPr lang="en-CA" altLang="en-US" sz="2400" b="1" dirty="0">
                <a:latin typeface="Arial" panose="020B0604020202020204" pitchFamily="34" charset="0"/>
                <a:cs typeface="Arial" panose="020B0604020202020204" pitchFamily="34" charset="0"/>
              </a:rPr>
              <a:t>a summary of your career to date.</a:t>
            </a:r>
          </a:p>
          <a:p>
            <a:endParaRPr lang="en-CA" altLang="en-US" sz="24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400" b="1" dirty="0">
                <a:latin typeface="Arial" panose="020B0604020202020204" pitchFamily="34" charset="0"/>
                <a:cs typeface="Arial" panose="020B0604020202020204" pitchFamily="34" charset="0"/>
              </a:rPr>
              <a:t>key to writing an effective resume</a:t>
            </a:r>
          </a:p>
          <a:p>
            <a:pPr marL="533400" indent="-533400">
              <a:buClr>
                <a:srgbClr val="FF0000"/>
              </a:buClr>
              <a:tabLst>
                <a:tab pos="533400" algn="l"/>
              </a:tabLst>
            </a:pPr>
            <a:r>
              <a:rPr lang="en-CA" altLang="en-US" sz="2400" b="1" dirty="0">
                <a:solidFill>
                  <a:srgbClr val="FF0000"/>
                </a:solidFill>
                <a:latin typeface="Arial" panose="020B0604020202020204" pitchFamily="34" charset="0"/>
                <a:cs typeface="Arial" panose="020B0604020202020204" pitchFamily="34" charset="0"/>
              </a:rPr>
              <a:t>highlights your best qualifications</a:t>
            </a:r>
          </a:p>
          <a:p>
            <a:pPr marL="533400" indent="-533400">
              <a:buClr>
                <a:srgbClr val="FF0000"/>
              </a:buClr>
              <a:tabLst>
                <a:tab pos="533400" algn="l"/>
              </a:tabLst>
            </a:pPr>
            <a:r>
              <a:rPr lang="en-CA" altLang="en-US" sz="2400" b="1" dirty="0">
                <a:solidFill>
                  <a:srgbClr val="FF0000"/>
                </a:solidFill>
                <a:latin typeface="Arial" panose="020B0604020202020204" pitchFamily="34" charset="0"/>
                <a:cs typeface="Arial" panose="020B0604020202020204" pitchFamily="34" charset="0"/>
              </a:rPr>
              <a:t>can be scanned in about 20 to 30 seconds.</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lgn="r">
              <a:buFont typeface="Wingdings 2" panose="05020102010507070707" pitchFamily="18" charset="2"/>
              <a:buNone/>
            </a:pPr>
            <a:r>
              <a:rPr lang="en-CA" altLang="en-US" sz="1400" b="1" dirty="0">
                <a:latin typeface="Arial" panose="020B0604020202020204" pitchFamily="34" charset="0"/>
                <a:cs typeface="Arial" panose="020B0604020202020204" pitchFamily="34" charset="0"/>
              </a:rPr>
              <a:t>(Beer Chapter 10)</a:t>
            </a:r>
          </a:p>
        </p:txBody>
      </p:sp>
    </p:spTree>
    <p:extLst>
      <p:ext uri="{BB962C8B-B14F-4D97-AF65-F5344CB8AC3E}">
        <p14:creationId xmlns:p14="http://schemas.microsoft.com/office/powerpoint/2010/main" val="2924461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Early Career Resumes</a:t>
            </a:r>
            <a:endParaRPr lang="en-US" altLang="en-US" sz="3600" b="1" dirty="0">
              <a:latin typeface="Arial" panose="020B0604020202020204" pitchFamily="34" charset="0"/>
            </a:endParaRPr>
          </a:p>
        </p:txBody>
      </p:sp>
      <p:sp>
        <p:nvSpPr>
          <p:cNvPr id="48131" name="Rectangle 1"/>
          <p:cNvSpPr>
            <a:spLocks noGrp="1" noChangeArrowheads="1"/>
          </p:cNvSpPr>
          <p:nvPr>
            <p:ph idx="1"/>
          </p:nvPr>
        </p:nvSpPr>
        <p:spPr>
          <a:xfrm>
            <a:off x="857250" y="1714500"/>
            <a:ext cx="8001000" cy="6137275"/>
          </a:xfrm>
        </p:spPr>
        <p:txBody>
          <a:bodyPr anchor="ctr">
            <a:spAutoFit/>
          </a:bodyPr>
          <a:lstStyle/>
          <a:p>
            <a:pPr>
              <a:buFont typeface="Wingdings 2" panose="05020102010507070707" pitchFamily="18" charset="2"/>
              <a:buNone/>
            </a:pPr>
            <a:r>
              <a:rPr lang="en-CA" altLang="en-US" sz="2400" b="1" dirty="0">
                <a:latin typeface="Arial" panose="020B0604020202020204" pitchFamily="34" charset="0"/>
                <a:cs typeface="Arial" panose="020B0604020202020204" pitchFamily="34" charset="0"/>
              </a:rPr>
              <a:t>What to do if you have very little experience?</a:t>
            </a:r>
          </a:p>
          <a:p>
            <a:pPr marL="533400" indent="-533400">
              <a:buClrTx/>
              <a:buFont typeface="Wingdings 2" panose="05020102010507070707" pitchFamily="18" charset="2"/>
              <a:buChar char=""/>
            </a:pPr>
            <a:r>
              <a:rPr lang="en-CA" altLang="en-US" sz="2200" b="1" dirty="0">
                <a:latin typeface="Arial" panose="020B0604020202020204" pitchFamily="34" charset="0"/>
                <a:cs typeface="Arial" panose="020B0604020202020204" pitchFamily="34" charset="0"/>
              </a:rPr>
              <a:t>Cite relevant projects (both in academia and community)</a:t>
            </a:r>
          </a:p>
          <a:p>
            <a:pPr marL="533400" indent="-533400">
              <a:buClrTx/>
              <a:buFont typeface="Wingdings 2" panose="05020102010507070707" pitchFamily="18" charset="2"/>
              <a:buChar char=""/>
            </a:pPr>
            <a:r>
              <a:rPr lang="en-CA" altLang="en-US" sz="2200" b="1" dirty="0">
                <a:latin typeface="Arial" panose="020B0604020202020204" pitchFamily="34" charset="0"/>
                <a:cs typeface="Arial" panose="020B0604020202020204" pitchFamily="34" charset="0"/>
              </a:rPr>
              <a:t>Describe your </a:t>
            </a:r>
            <a:r>
              <a:rPr lang="en-CA" altLang="en-US" sz="2200" b="1" dirty="0">
                <a:solidFill>
                  <a:srgbClr val="FF0000"/>
                </a:solidFill>
                <a:latin typeface="Arial" panose="020B0604020202020204" pitchFamily="34" charset="0"/>
                <a:cs typeface="Arial" panose="020B0604020202020204" pitchFamily="34" charset="0"/>
              </a:rPr>
              <a:t>relevant</a:t>
            </a:r>
            <a:r>
              <a:rPr lang="en-CA" altLang="en-US" sz="2200" b="1" dirty="0">
                <a:latin typeface="Arial" panose="020B0604020202020204" pitchFamily="34" charset="0"/>
                <a:cs typeface="Arial" panose="020B0604020202020204" pitchFamily="34" charset="0"/>
              </a:rPr>
              <a:t> college courses and programs</a:t>
            </a:r>
          </a:p>
          <a:p>
            <a:pPr marL="533400" indent="-533400">
              <a:buClrTx/>
              <a:buFont typeface="Wingdings 2" panose="05020102010507070707" pitchFamily="18" charset="2"/>
              <a:buChar char=""/>
            </a:pPr>
            <a:r>
              <a:rPr lang="en-CA" altLang="en-US" sz="2200" b="1" dirty="0">
                <a:latin typeface="Arial" panose="020B0604020202020204" pitchFamily="34" charset="0"/>
                <a:cs typeface="Arial" panose="020B0604020202020204" pitchFamily="34" charset="0"/>
              </a:rPr>
              <a:t>Describe team projects, individual projects, or reports</a:t>
            </a:r>
          </a:p>
          <a:p>
            <a:pPr marL="533400" indent="-533400">
              <a:buClrTx/>
              <a:buFont typeface="Wingdings 2" panose="05020102010507070707" pitchFamily="18" charset="2"/>
              <a:buChar char=""/>
            </a:pPr>
            <a:r>
              <a:rPr lang="en-CA" altLang="en-US" sz="2200" b="1" dirty="0">
                <a:latin typeface="Arial" panose="020B0604020202020204" pitchFamily="34" charset="0"/>
                <a:cs typeface="Arial" panose="020B0604020202020204" pitchFamily="34" charset="0"/>
              </a:rPr>
              <a:t>Include volunteer work that has had any relation to professional field.*</a:t>
            </a:r>
          </a:p>
          <a:p>
            <a:pPr marL="533400" indent="-533400">
              <a:buClrTx/>
              <a:buFont typeface="Wingdings 2" panose="05020102010507070707" pitchFamily="18" charset="2"/>
              <a:buChar char=""/>
            </a:pPr>
            <a:r>
              <a:rPr lang="en-CA" altLang="en-US" sz="2200" b="1" dirty="0">
                <a:latin typeface="Arial" panose="020B0604020202020204" pitchFamily="34" charset="0"/>
                <a:cs typeface="Arial" panose="020B0604020202020204" pitchFamily="34" charset="0"/>
              </a:rPr>
              <a:t>List any organizations you have been a member of and describe any of their activities that have any trace of relation to professional field. *</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marL="0" indent="0">
              <a:buNone/>
            </a:pPr>
            <a:r>
              <a:rPr lang="en-CA" altLang="en-US" sz="2200" b="1" dirty="0">
                <a:latin typeface="Arial" panose="020B0604020202020204" pitchFamily="34" charset="0"/>
                <a:cs typeface="Arial" panose="020B0604020202020204" pitchFamily="34" charset="0"/>
              </a:rPr>
              <a:t>*DO some volunteering – join organizations</a:t>
            </a:r>
          </a:p>
          <a:p>
            <a:pPr algn="r">
              <a:buFont typeface="Wingdings 2" panose="05020102010507070707" pitchFamily="18" charset="2"/>
              <a:buNone/>
            </a:pPr>
            <a:r>
              <a:rPr lang="en-CA" altLang="en-US" sz="1400" b="1" dirty="0">
                <a:latin typeface="Arial" panose="020B0604020202020204" pitchFamily="34" charset="0"/>
                <a:cs typeface="Arial" panose="020B0604020202020204" pitchFamily="34" charset="0"/>
              </a:rPr>
              <a:t>(Beer Chapter 10)</a:t>
            </a:r>
          </a:p>
          <a:p>
            <a:pPr algn="r"/>
            <a:endParaRPr lang="en-CA" altLang="en-US" sz="2200" dirty="0"/>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4582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714375" y="1143000"/>
            <a:ext cx="8101013" cy="2857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3600" b="1" dirty="0">
                <a:latin typeface="Arial" panose="020B0604020202020204" pitchFamily="34" charset="0"/>
                <a:cs typeface="Arial" panose="020B0604020202020204" pitchFamily="34" charset="0"/>
              </a:rPr>
              <a:t>Beer Chapter 10</a:t>
            </a:r>
            <a:endParaRPr lang="en-US" altLang="en-US" sz="3600" b="1" dirty="0">
              <a:latin typeface="Arial" panose="020B0604020202020204" pitchFamily="34" charset="0"/>
            </a:endParaRPr>
          </a:p>
        </p:txBody>
      </p:sp>
      <p:sp>
        <p:nvSpPr>
          <p:cNvPr id="49155" name="Rectangle 1"/>
          <p:cNvSpPr>
            <a:spLocks noGrp="1" noChangeArrowheads="1"/>
          </p:cNvSpPr>
          <p:nvPr>
            <p:ph idx="1"/>
          </p:nvPr>
        </p:nvSpPr>
        <p:spPr>
          <a:xfrm>
            <a:off x="857250" y="1936279"/>
            <a:ext cx="8001000" cy="2382191"/>
          </a:xfrm>
        </p:spPr>
        <p:txBody>
          <a:bodyPr anchor="ctr">
            <a:spAutoFit/>
          </a:bodyPr>
          <a:lstStyle/>
          <a:p>
            <a:pPr>
              <a:buFont typeface="Wingdings 2" panose="05020102010507070707" pitchFamily="18" charset="2"/>
              <a:buNone/>
            </a:pPr>
            <a:r>
              <a:rPr lang="en-CA" altLang="en-US" sz="2400" b="1" dirty="0">
                <a:latin typeface="Arial" panose="020B0604020202020204" pitchFamily="34" charset="0"/>
                <a:cs typeface="Arial" panose="020B0604020202020204" pitchFamily="34" charset="0"/>
              </a:rPr>
              <a:t>Excellent resource for the future</a:t>
            </a:r>
          </a:p>
          <a:p>
            <a:pPr>
              <a:buFont typeface="Wingdings 2" panose="05020102010507070707" pitchFamily="18" charset="2"/>
              <a:buNone/>
            </a:pPr>
            <a:endParaRPr lang="en-CA" altLang="en-US" sz="24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1400" b="1" dirty="0">
              <a:latin typeface="Arial" panose="020B0604020202020204" pitchFamily="34" charset="0"/>
              <a:cs typeface="Arial" panose="020B0604020202020204" pitchFamily="34" charset="0"/>
            </a:endParaRPr>
          </a:p>
          <a:p>
            <a:pPr algn="r"/>
            <a:endParaRPr lang="en-CA" altLang="en-US" sz="2200" dirty="0"/>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4785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755650" y="836613"/>
            <a:ext cx="8101013" cy="571500"/>
          </a:xfrm>
        </p:spPr>
        <p:txBody>
          <a:bodyPr/>
          <a:lstStyle/>
          <a:p>
            <a:pPr eaLnBrk="1" hangingPunct="1"/>
            <a:r>
              <a:rPr lang="en-US" altLang="en-US" sz="4800" b="1" dirty="0"/>
              <a:t>Lecture outline</a:t>
            </a:r>
            <a:endParaRPr lang="en-US" altLang="en-US" sz="4800" b="1" dirty="0">
              <a:latin typeface="Arial" panose="020B0604020202020204" pitchFamily="34" charset="0"/>
            </a:endParaRPr>
          </a:p>
        </p:txBody>
      </p:sp>
      <p:sp>
        <p:nvSpPr>
          <p:cNvPr id="7171" name="Rectangle 3"/>
          <p:cNvSpPr>
            <a:spLocks noGrp="1" noChangeArrowheads="1"/>
          </p:cNvSpPr>
          <p:nvPr>
            <p:ph idx="1"/>
          </p:nvPr>
        </p:nvSpPr>
        <p:spPr>
          <a:xfrm>
            <a:off x="395288" y="1628775"/>
            <a:ext cx="8223250" cy="4419600"/>
          </a:xfrm>
        </p:spPr>
        <p:txBody>
          <a:bodyPr/>
          <a:lstStyle/>
          <a:p>
            <a:pPr>
              <a:spcBef>
                <a:spcPts val="600"/>
              </a:spcBef>
              <a:buNone/>
            </a:pPr>
            <a:r>
              <a:rPr lang="en-US" altLang="en-US" sz="2800" b="1" dirty="0">
                <a:latin typeface="Arial" panose="020B0604020202020204" pitchFamily="34" charset="0"/>
                <a:cs typeface="Arial" panose="020B0604020202020204" pitchFamily="34" charset="0"/>
              </a:rPr>
              <a:t>Report Topics</a:t>
            </a:r>
          </a:p>
          <a:p>
            <a:pPr>
              <a:spcBef>
                <a:spcPts val="600"/>
              </a:spcBef>
              <a:buNone/>
            </a:pPr>
            <a:endParaRPr lang="en-CA" altLang="en-US" sz="2800" b="1" dirty="0">
              <a:latin typeface="Arial" panose="020B0604020202020204" pitchFamily="34" charset="0"/>
              <a:cs typeface="Arial" panose="020B0604020202020204" pitchFamily="34" charset="0"/>
            </a:endParaRPr>
          </a:p>
          <a:p>
            <a:pPr marL="0" indent="0" eaLnBrk="1" fontAlgn="auto" hangingPunct="1">
              <a:spcBef>
                <a:spcPct val="0"/>
              </a:spcBef>
              <a:spcAft>
                <a:spcPts val="0"/>
              </a:spcAft>
              <a:buClr>
                <a:schemeClr val="accent3"/>
              </a:buClr>
              <a:buNone/>
              <a:defRPr/>
            </a:pPr>
            <a:r>
              <a:rPr lang="en-US" sz="2800" b="1" dirty="0">
                <a:latin typeface="Arial" pitchFamily="34" charset="0"/>
                <a:cs typeface="Arial" pitchFamily="34" charset="0"/>
              </a:rPr>
              <a:t>Discussion of Business Communications, </a:t>
            </a:r>
          </a:p>
          <a:p>
            <a:pPr marL="0" indent="0" eaLnBrk="1" fontAlgn="auto" hangingPunct="1">
              <a:spcBef>
                <a:spcPct val="0"/>
              </a:spcBef>
              <a:spcAft>
                <a:spcPts val="0"/>
              </a:spcAft>
              <a:buClr>
                <a:schemeClr val="accent3"/>
              </a:buClr>
              <a:buNone/>
              <a:defRPr/>
            </a:pPr>
            <a:r>
              <a:rPr lang="en-US" sz="2800" b="1" dirty="0">
                <a:latin typeface="Arial" pitchFamily="34" charset="0"/>
                <a:cs typeface="Arial" pitchFamily="34" charset="0"/>
              </a:rPr>
              <a:t>Resumes </a:t>
            </a:r>
          </a:p>
          <a:p>
            <a:pPr>
              <a:spcBef>
                <a:spcPts val="600"/>
              </a:spcBef>
              <a:buNone/>
            </a:pPr>
            <a:endParaRPr lang="en-US" altLang="en-US" sz="2800" b="1" dirty="0">
              <a:latin typeface="Arial" panose="020B0604020202020204" pitchFamily="34" charset="0"/>
              <a:cs typeface="Arial" panose="020B0604020202020204" pitchFamily="34" charset="0"/>
            </a:endParaRPr>
          </a:p>
          <a:p>
            <a:pPr>
              <a:spcBef>
                <a:spcPts val="600"/>
              </a:spcBef>
              <a:buNone/>
            </a:pPr>
            <a:r>
              <a:rPr lang="en-US" altLang="en-US" sz="2800" b="1" dirty="0">
                <a:latin typeface="Arial" panose="020B0604020202020204" pitchFamily="34" charset="0"/>
                <a:cs typeface="Arial" panose="020B0604020202020204" pitchFamily="34" charset="0"/>
              </a:rPr>
              <a:t>Discussion (preliminary) of Bibliography assignment</a:t>
            </a:r>
          </a:p>
          <a:p>
            <a:pPr marL="0" indent="0" eaLnBrk="1" fontAlgn="auto" hangingPunct="1">
              <a:spcBef>
                <a:spcPct val="0"/>
              </a:spcBef>
              <a:spcAft>
                <a:spcPts val="0"/>
              </a:spcAft>
              <a:buClr>
                <a:schemeClr val="accent3"/>
              </a:buClr>
              <a:buNone/>
              <a:defRPr/>
            </a:pPr>
            <a:endParaRPr lang="en-US" sz="2800" b="1" dirty="0">
              <a:latin typeface="Arial" pitchFamily="34" charset="0"/>
              <a:cs typeface="Arial" pitchFamily="34" charset="0"/>
            </a:endParaRPr>
          </a:p>
          <a:p>
            <a:pPr>
              <a:spcBef>
                <a:spcPts val="600"/>
              </a:spcBef>
              <a:buFont typeface="Wingdings 2" panose="05020102010507070707" pitchFamily="18" charset="2"/>
              <a:buNone/>
            </a:pPr>
            <a:r>
              <a:rPr lang="en-US" altLang="en-US" sz="2800" b="1" dirty="0">
                <a:latin typeface="Arial" panose="020B0604020202020204" pitchFamily="34" charset="0"/>
                <a:cs typeface="Arial" panose="020B0604020202020204" pitchFamily="34" charset="0"/>
              </a:rPr>
              <a:t>Avoiding Plagiarism, Documenting Sources – recommended reading - Beer pp. 235 – 236</a:t>
            </a:r>
          </a:p>
          <a:p>
            <a:pPr>
              <a:spcBef>
                <a:spcPts val="600"/>
              </a:spcBef>
              <a:buFont typeface="Wingdings 2" panose="05020102010507070707" pitchFamily="18" charset="2"/>
              <a:buNone/>
            </a:pPr>
            <a:endParaRPr lang="en-US" altLang="en-US" sz="2800" b="1" dirty="0">
              <a:latin typeface="Arial" panose="020B0604020202020204" pitchFamily="34" charset="0"/>
              <a:cs typeface="Arial" panose="020B0604020202020204" pitchFamily="34" charset="0"/>
            </a:endParaRPr>
          </a:p>
          <a:p>
            <a:pPr>
              <a:spcBef>
                <a:spcPts val="600"/>
              </a:spcBef>
              <a:buFont typeface="Wingdings 2" panose="05020102010507070707" pitchFamily="18" charset="2"/>
              <a:buNone/>
            </a:pPr>
            <a:endParaRPr lang="en-US" altLang="en-US" sz="2800" b="1" dirty="0">
              <a:latin typeface="Arial" panose="020B0604020202020204" pitchFamily="34" charset="0"/>
              <a:cs typeface="Arial" panose="020B0604020202020204" pitchFamily="34" charset="0"/>
            </a:endParaRPr>
          </a:p>
          <a:p>
            <a:pPr eaLnBrk="1" hangingPunct="1">
              <a:spcBef>
                <a:spcPct val="0"/>
              </a:spcBef>
              <a:buFont typeface="Wingdings 2" panose="05020102010507070707" pitchFamily="18" charset="2"/>
              <a:buNone/>
            </a:pPr>
            <a:endParaRPr lang="en-CA" altLang="en-US" sz="1500" b="1" dirty="0">
              <a:latin typeface="Arial" panose="020B0604020202020204" pitchFamily="34" charset="0"/>
              <a:cs typeface="Arial" panose="020B0604020202020204" pitchFamily="34" charset="0"/>
            </a:endParaRPr>
          </a:p>
          <a:p>
            <a:pPr eaLnBrk="1" hangingPunct="1">
              <a:spcBef>
                <a:spcPct val="0"/>
              </a:spcBef>
            </a:pPr>
            <a:endParaRPr lang="en-CA" altLang="en-US" sz="2200" b="1" dirty="0">
              <a:latin typeface="Arial" panose="020B0604020202020204" pitchFamily="34" charset="0"/>
              <a:cs typeface="Arial" panose="020B0604020202020204" pitchFamily="34" charset="0"/>
            </a:endParaRPr>
          </a:p>
          <a:p>
            <a:pPr marL="723900" lvl="1" indent="-357188" eaLnBrk="1" hangingPunct="1">
              <a:spcBef>
                <a:spcPct val="0"/>
              </a:spcBef>
              <a:buClr>
                <a:srgbClr val="0BD0D9"/>
              </a:buClr>
              <a:buFont typeface="Wingdings 2" panose="05020102010507070707" pitchFamily="18" charset="2"/>
              <a:buNone/>
            </a:pPr>
            <a:endParaRPr lang="en-CA" altLang="en-US" sz="1800" b="1" dirty="0"/>
          </a:p>
          <a:p>
            <a:pPr eaLnBrk="1" hangingPunct="1">
              <a:spcBef>
                <a:spcPct val="0"/>
              </a:spcBef>
            </a:pPr>
            <a:endParaRPr lang="en-CA" altLang="en-US" sz="2000" b="1" dirty="0"/>
          </a:p>
          <a:p>
            <a:pPr eaLnBrk="1" hangingPunct="1">
              <a:spcBef>
                <a:spcPct val="0"/>
              </a:spcBef>
            </a:pPr>
            <a:endParaRPr lang="en-CA" altLang="en-US" sz="2000" b="1" dirty="0"/>
          </a:p>
          <a:p>
            <a:pPr eaLnBrk="1" hangingPunct="1">
              <a:spcBef>
                <a:spcPct val="0"/>
              </a:spcBef>
            </a:pPr>
            <a:endParaRPr lang="en-CA" altLang="en-US" sz="20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28625" y="785813"/>
            <a:ext cx="8101013" cy="857250"/>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4400" b="1" dirty="0">
                <a:latin typeface="Arial" panose="020B0604020202020204" pitchFamily="34" charset="0"/>
                <a:cs typeface="Arial" panose="020B0604020202020204" pitchFamily="34" charset="0"/>
              </a:rPr>
              <a:t>Works referenced</a:t>
            </a:r>
            <a:endParaRPr lang="en-US" altLang="en-US" sz="4400" b="1" dirty="0">
              <a:latin typeface="Arial" panose="020B0604020202020204" pitchFamily="34" charset="0"/>
            </a:endParaRPr>
          </a:p>
        </p:txBody>
      </p:sp>
      <p:sp>
        <p:nvSpPr>
          <p:cNvPr id="25603" name="Rectangle 3"/>
          <p:cNvSpPr>
            <a:spLocks noGrp="1" noChangeArrowheads="1"/>
          </p:cNvSpPr>
          <p:nvPr>
            <p:ph idx="1"/>
          </p:nvPr>
        </p:nvSpPr>
        <p:spPr>
          <a:xfrm>
            <a:off x="428625" y="1928813"/>
            <a:ext cx="8223250" cy="4491037"/>
          </a:xfrm>
        </p:spPr>
        <p:txBody>
          <a:bodyPr/>
          <a:lstStyle/>
          <a:p>
            <a:pPr>
              <a:spcBef>
                <a:spcPts val="0"/>
              </a:spcBef>
              <a:buFont typeface="Wingdings 2" panose="05020102010507070707" pitchFamily="18" charset="2"/>
              <a:buNone/>
              <a:defRPr/>
            </a:pPr>
            <a:r>
              <a:rPr lang="en-US" sz="1600" dirty="0"/>
              <a:t>This lecture presentation made use of the following sources:</a:t>
            </a:r>
          </a:p>
          <a:p>
            <a:pPr>
              <a:spcBef>
                <a:spcPts val="0"/>
              </a:spcBef>
              <a:buFont typeface="Wingdings 2" panose="05020102010507070707" pitchFamily="18" charset="2"/>
              <a:buNone/>
              <a:defRPr/>
            </a:pPr>
            <a:endParaRPr lang="en-US" sz="1600" dirty="0"/>
          </a:p>
          <a:p>
            <a:pPr>
              <a:spcBef>
                <a:spcPts val="0"/>
              </a:spcBef>
              <a:buFont typeface="Wingdings 2" panose="05020102010507070707" pitchFamily="18" charset="2"/>
              <a:buNone/>
              <a:defRPr/>
            </a:pPr>
            <a:endParaRPr lang="en-US" sz="1600" dirty="0"/>
          </a:p>
          <a:p>
            <a:pPr>
              <a:spcBef>
                <a:spcPts val="0"/>
              </a:spcBef>
              <a:buFont typeface="Wingdings 2" panose="05020102010507070707" pitchFamily="18" charset="2"/>
              <a:buNone/>
              <a:defRPr/>
            </a:pPr>
            <a:r>
              <a:rPr lang="en-US" sz="1600" dirty="0"/>
              <a:t>Driscoll, Dana Lynn and Allen Brizee.  “On Paragraphs.”  </a:t>
            </a:r>
            <a:r>
              <a:rPr lang="en-US" sz="1600" i="1" dirty="0"/>
              <a:t>The Purdue OWL</a:t>
            </a:r>
            <a:r>
              <a:rPr lang="en-US" sz="1600" dirty="0"/>
              <a:t>. Purdue U Writing Lab, 2010-04-17. Web. 2012-11-10.</a:t>
            </a:r>
          </a:p>
          <a:p>
            <a:pPr>
              <a:spcBef>
                <a:spcPts val="0"/>
              </a:spcBef>
              <a:buFont typeface="Wingdings 2" panose="05020102010507070707" pitchFamily="18" charset="2"/>
              <a:buNone/>
              <a:defRPr/>
            </a:pPr>
            <a:r>
              <a:rPr lang="en-US" sz="1600" dirty="0"/>
              <a:t>	 http://owl.english.purdue.edu/owl/resource/606/1/</a:t>
            </a:r>
          </a:p>
          <a:p>
            <a:pPr>
              <a:buFont typeface="Wingdings 2" panose="05020102010507070707" pitchFamily="18" charset="2"/>
              <a:buNone/>
              <a:defRPr/>
            </a:pPr>
            <a:r>
              <a:rPr lang="en-US" sz="1600" dirty="0"/>
              <a:t> </a:t>
            </a:r>
          </a:p>
          <a:p>
            <a:pPr>
              <a:spcBef>
                <a:spcPts val="0"/>
              </a:spcBef>
              <a:buFont typeface="Wingdings 2" panose="05020102010507070707" pitchFamily="18" charset="2"/>
              <a:buNone/>
              <a:defRPr/>
            </a:pPr>
            <a:r>
              <a:rPr lang="en-US" sz="1600" dirty="0"/>
              <a:t>Garrett, Jim. </a:t>
            </a:r>
            <a:r>
              <a:rPr lang="en-US" sz="1600" i="1" dirty="0"/>
              <a:t>Writing Effective Paragraphs. </a:t>
            </a:r>
            <a:r>
              <a:rPr lang="en-US" sz="1600" dirty="0"/>
              <a:t>Cal State L.A. 2009-22-7.  Web  2012-11-01</a:t>
            </a:r>
          </a:p>
          <a:p>
            <a:pPr>
              <a:spcBef>
                <a:spcPts val="0"/>
              </a:spcBef>
              <a:buFont typeface="Wingdings 2" panose="05020102010507070707" pitchFamily="18" charset="2"/>
              <a:buNone/>
              <a:defRPr/>
            </a:pPr>
            <a:r>
              <a:rPr lang="en-US" sz="1600" dirty="0"/>
              <a:t>	http://www.calstatela.edu/faculty/jgarret/paragraphs.htm  </a:t>
            </a:r>
          </a:p>
          <a:p>
            <a:pPr>
              <a:buNone/>
              <a:defRPr/>
            </a:pPr>
            <a:endParaRPr lang="en-CA" sz="1600" dirty="0"/>
          </a:p>
          <a:p>
            <a:pPr>
              <a:buNone/>
              <a:defRPr/>
            </a:pPr>
            <a:r>
              <a:rPr lang="en-CA" sz="1600" dirty="0"/>
              <a:t>House, Richard, et al.  </a:t>
            </a:r>
            <a:r>
              <a:rPr lang="en-CA" sz="1600" i="1" dirty="0"/>
              <a:t>The Engineering Communication Manual.  </a:t>
            </a:r>
            <a:r>
              <a:rPr lang="en-CA" sz="1600" dirty="0"/>
              <a:t>Oxford UP.  New York, 2017</a:t>
            </a:r>
          </a:p>
          <a:p>
            <a:pPr>
              <a:buFont typeface="Wingdings 2" panose="05020102010507070707" pitchFamily="18" charset="2"/>
              <a:buNone/>
              <a:defRPr/>
            </a:pPr>
            <a:endParaRPr lang="en-US" sz="1600" dirty="0"/>
          </a:p>
          <a:p>
            <a:pPr>
              <a:spcBef>
                <a:spcPts val="0"/>
              </a:spcBef>
              <a:buFont typeface="Wingdings 2" panose="05020102010507070707" pitchFamily="18" charset="2"/>
              <a:buNone/>
              <a:defRPr/>
            </a:pPr>
            <a:r>
              <a:rPr lang="en-US" sz="1600" dirty="0"/>
              <a:t>McNamara, J.  “Paragraph  Development and Topic Sentences.” </a:t>
            </a:r>
            <a:r>
              <a:rPr lang="en-US" sz="1600" i="1" dirty="0"/>
              <a:t>The Guide to Grammar and Writing.  </a:t>
            </a:r>
            <a:r>
              <a:rPr lang="en-US" sz="1600" dirty="0"/>
              <a:t>Hartford, CT : Capital Community College.  Web. 2012-11-01</a:t>
            </a:r>
          </a:p>
          <a:p>
            <a:pPr>
              <a:spcBef>
                <a:spcPts val="0"/>
              </a:spcBef>
              <a:buFont typeface="Wingdings 2" panose="05020102010507070707" pitchFamily="18" charset="2"/>
              <a:buNone/>
              <a:defRPr/>
            </a:pPr>
            <a:r>
              <a:rPr lang="en-US" sz="1600" dirty="0"/>
              <a:t>	 http://grammar.ccc.commnet.edu/grammar/paragraphs.htm</a:t>
            </a:r>
          </a:p>
          <a:p>
            <a:pPr>
              <a:spcBef>
                <a:spcPts val="0"/>
              </a:spcBef>
              <a:buFont typeface="Wingdings 2" panose="05020102010507070707" pitchFamily="18" charset="2"/>
              <a:buNone/>
              <a:defRPr/>
            </a:pPr>
            <a:endParaRPr lang="en-US" sz="1600" dirty="0"/>
          </a:p>
          <a:p>
            <a:pPr indent="-6350">
              <a:buFont typeface="Wingdings 2" panose="05020102010507070707" pitchFamily="18" charset="2"/>
              <a:buNone/>
              <a:defRPr/>
            </a:pPr>
            <a:endParaRPr lang="en-CA" sz="2000" dirty="0"/>
          </a:p>
          <a:p>
            <a:pPr indent="-6350">
              <a:buFont typeface="Wingdings 2" panose="05020102010507070707" pitchFamily="18" charset="2"/>
              <a:buNone/>
              <a:defRPr/>
            </a:pPr>
            <a:endParaRPr lang="en-CA" sz="2000" dirty="0"/>
          </a:p>
        </p:txBody>
      </p:sp>
    </p:spTree>
    <p:extLst>
      <p:ext uri="{BB962C8B-B14F-4D97-AF65-F5344CB8AC3E}">
        <p14:creationId xmlns:p14="http://schemas.microsoft.com/office/powerpoint/2010/main" val="545483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CA" altLang="en-US" b="1" dirty="0"/>
              <a:t>Plagiarism</a:t>
            </a:r>
          </a:p>
        </p:txBody>
      </p:sp>
      <p:sp>
        <p:nvSpPr>
          <p:cNvPr id="3" name="Content Placeholder 2"/>
          <p:cNvSpPr>
            <a:spLocks noGrp="1"/>
          </p:cNvSpPr>
          <p:nvPr>
            <p:ph idx="1"/>
          </p:nvPr>
        </p:nvSpPr>
        <p:spPr/>
        <p:txBody>
          <a:bodyPr/>
          <a:lstStyle/>
          <a:p>
            <a:pPr>
              <a:buFont typeface="Wingdings 2" panose="05020102010507070707" pitchFamily="18" charset="2"/>
              <a:buNone/>
              <a:defRPr/>
            </a:pPr>
            <a:r>
              <a:rPr lang="en-CA" b="1" dirty="0">
                <a:latin typeface="Arial" pitchFamily="34" charset="0"/>
                <a:cs typeface="Arial" pitchFamily="34" charset="0"/>
              </a:rPr>
              <a:t>“</a:t>
            </a:r>
            <a:r>
              <a:rPr lang="en-CA" sz="2400" b="1" dirty="0">
                <a:latin typeface="Arial" pitchFamily="34" charset="0"/>
                <a:cs typeface="Arial" pitchFamily="34" charset="0"/>
              </a:rPr>
              <a:t>Plagiarism is taking another person’s works, ideas or statistics and passing them off as your own.”</a:t>
            </a:r>
          </a:p>
          <a:p>
            <a:pPr>
              <a:buFont typeface="Wingdings 2" panose="05020102010507070707" pitchFamily="18" charset="2"/>
              <a:buNone/>
              <a:defRPr/>
            </a:pPr>
            <a:endParaRPr lang="en-CA" sz="2400" b="1" dirty="0">
              <a:latin typeface="Arial" pitchFamily="34" charset="0"/>
              <a:cs typeface="Arial" pitchFamily="34" charset="0"/>
            </a:endParaRPr>
          </a:p>
          <a:p>
            <a:pPr>
              <a:buFont typeface="Wingdings 2" panose="05020102010507070707" pitchFamily="18" charset="2"/>
              <a:buNone/>
              <a:defRPr/>
            </a:pPr>
            <a:r>
              <a:rPr lang="en-CA" sz="2400" b="1" dirty="0">
                <a:latin typeface="Arial" pitchFamily="34" charset="0"/>
                <a:cs typeface="Arial" pitchFamily="34" charset="0"/>
              </a:rPr>
              <a:t>“incorrect use of source material. Whether it is intentional or not, failing to give credit for words, ideas or concepts that you get from any source, including your own previously submitted work, is plagiarism.” </a:t>
            </a:r>
          </a:p>
          <a:p>
            <a:pPr>
              <a:buFont typeface="Wingdings 2" panose="05020102010507070707" pitchFamily="18" charset="2"/>
              <a:buNone/>
              <a:defRPr/>
            </a:pPr>
            <a:r>
              <a:rPr lang="en-CA" sz="2400" b="1" dirty="0">
                <a:latin typeface="Arial" pitchFamily="34" charset="0"/>
                <a:cs typeface="Arial" pitchFamily="34" charset="0"/>
              </a:rPr>
              <a:t>				(University of Ottawa definition) </a:t>
            </a:r>
          </a:p>
          <a:p>
            <a:pPr marL="0" indent="0">
              <a:buFont typeface="Wingdings 2" panose="05020102010507070707" pitchFamily="18" charset="2"/>
              <a:buNone/>
              <a:defRPr/>
            </a:pPr>
            <a:endParaRPr lang="en-CA"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68313" y="333375"/>
            <a:ext cx="8229600" cy="1143000"/>
          </a:xfrm>
        </p:spPr>
        <p:txBody>
          <a:bodyPr/>
          <a:lstStyle/>
          <a:p>
            <a:r>
              <a:rPr lang="en-CA" altLang="en-US" b="1" dirty="0">
                <a:solidFill>
                  <a:srgbClr val="0070C0"/>
                </a:solidFill>
              </a:rPr>
              <a:t>Plagiarism awareness</a:t>
            </a:r>
          </a:p>
        </p:txBody>
      </p:sp>
      <p:sp>
        <p:nvSpPr>
          <p:cNvPr id="9219" name="Content Placeholder 2"/>
          <p:cNvSpPr>
            <a:spLocks noGrp="1"/>
          </p:cNvSpPr>
          <p:nvPr>
            <p:ph idx="1"/>
          </p:nvPr>
        </p:nvSpPr>
        <p:spPr>
          <a:xfrm>
            <a:off x="395288" y="1844675"/>
            <a:ext cx="8229600" cy="4389438"/>
          </a:xfrm>
        </p:spPr>
        <p:txBody>
          <a:bodyPr/>
          <a:lstStyle/>
          <a:p>
            <a:pPr marL="0" indent="0">
              <a:buFont typeface="Wingdings 2" panose="05020102010507070707" pitchFamily="18" charset="2"/>
              <a:buNone/>
            </a:pPr>
            <a:r>
              <a:rPr lang="en-CA" altLang="en-US" sz="2800" b="1" dirty="0">
                <a:solidFill>
                  <a:srgbClr val="FF0000"/>
                </a:solidFill>
                <a:latin typeface="Arial" panose="020B0604020202020204" pitchFamily="34" charset="0"/>
                <a:cs typeface="Arial" panose="020B0604020202020204" pitchFamily="34" charset="0"/>
              </a:rPr>
              <a:t>Reflect: why do students plagiarise?</a:t>
            </a:r>
          </a:p>
          <a:p>
            <a:pPr marL="0" indent="0">
              <a:buFont typeface="Wingdings 2" panose="05020102010507070707" pitchFamily="18" charset="2"/>
              <a:buNone/>
            </a:pPr>
            <a:endParaRPr lang="en-CA" altLang="en-US" sz="2800" b="1" dirty="0">
              <a:solidFill>
                <a:srgbClr val="0070C0"/>
              </a:solidFill>
              <a:latin typeface="Arial" panose="020B0604020202020204" pitchFamily="34" charset="0"/>
              <a:cs typeface="Arial" panose="020B0604020202020204" pitchFamily="34" charset="0"/>
            </a:endParaRPr>
          </a:p>
          <a:p>
            <a:pPr marL="0" indent="0">
              <a:buFont typeface="Wingdings 2" panose="05020102010507070707" pitchFamily="18" charset="2"/>
              <a:buNone/>
            </a:pPr>
            <a:r>
              <a:rPr lang="en-CA" altLang="en-US" sz="2800" b="1" dirty="0">
                <a:latin typeface="Arial" panose="020B0604020202020204" pitchFamily="34" charset="0"/>
                <a:cs typeface="Arial" panose="020B0604020202020204" pitchFamily="34" charset="0"/>
              </a:rPr>
              <a:t>“Plagiarism is frequently the result of </a:t>
            </a:r>
            <a:r>
              <a:rPr lang="en-CA" altLang="en-US" sz="2800" b="1" dirty="0">
                <a:solidFill>
                  <a:srgbClr val="FF0000"/>
                </a:solidFill>
                <a:latin typeface="Arial" panose="020B0604020202020204" pitchFamily="34" charset="0"/>
                <a:cs typeface="Arial" panose="020B0604020202020204" pitchFamily="34" charset="0"/>
              </a:rPr>
              <a:t>ignorance or carelessness</a:t>
            </a:r>
            <a:r>
              <a:rPr lang="en-CA" altLang="en-US" sz="2800" b="1" dirty="0">
                <a:solidFill>
                  <a:srgbClr val="0070C0"/>
                </a:solidFill>
                <a:latin typeface="Arial" panose="020B0604020202020204" pitchFamily="34" charset="0"/>
                <a:cs typeface="Arial" panose="020B0604020202020204" pitchFamily="34" charset="0"/>
              </a:rPr>
              <a:t> </a:t>
            </a:r>
            <a:r>
              <a:rPr lang="en-CA" altLang="en-US" sz="2800" b="1" dirty="0">
                <a:latin typeface="Arial" panose="020B0604020202020204" pitchFamily="34" charset="0"/>
                <a:cs typeface="Arial" panose="020B0604020202020204" pitchFamily="34" charset="0"/>
              </a:rPr>
              <a:t>rather than dishonesty.  Some writers and researchers simply get lazy.”</a:t>
            </a:r>
          </a:p>
          <a:p>
            <a:pPr marL="0" indent="0">
              <a:buFont typeface="Wingdings 2" panose="05020102010507070707" pitchFamily="18" charset="2"/>
              <a:buNone/>
            </a:pPr>
            <a:r>
              <a:rPr lang="en-CA" altLang="en-US" sz="2800" b="1" dirty="0">
                <a:latin typeface="Arial" panose="020B0604020202020204" pitchFamily="34" charset="0"/>
                <a:cs typeface="Arial" panose="020B0604020202020204" pitchFamily="34" charset="0"/>
              </a:rPr>
              <a:t>(Beer 258)</a:t>
            </a:r>
            <a:endParaRPr lang="en-CA" altLang="en-US" sz="2800" b="1" dirty="0">
              <a:solidFill>
                <a:srgbClr val="0070C0"/>
              </a:solidFill>
              <a:latin typeface="Arial" panose="020B0604020202020204" pitchFamily="34" charset="0"/>
              <a:cs typeface="Arial" panose="020B0604020202020204" pitchFamily="34" charset="0"/>
            </a:endParaRPr>
          </a:p>
          <a:p>
            <a:pPr marL="0" indent="0">
              <a:buFont typeface="Wingdings 2" panose="05020102010507070707" pitchFamily="18" charset="2"/>
              <a:buNone/>
            </a:pPr>
            <a:endParaRPr lang="en-CA" altLang="en-US" sz="2400" b="1" dirty="0">
              <a:latin typeface="Arial" panose="020B0604020202020204" pitchFamily="34" charset="0"/>
              <a:cs typeface="Arial" panose="020B0604020202020204" pitchFamily="34" charset="0"/>
            </a:endParaRPr>
          </a:p>
          <a:p>
            <a:pPr marL="0" indent="0">
              <a:buFont typeface="Wingdings 2" panose="05020102010507070707" pitchFamily="18" charset="2"/>
              <a:buNone/>
            </a:pPr>
            <a:endParaRPr lang="en-CA" altLang="en-US" sz="2400" b="1" dirty="0">
              <a:latin typeface="Arial" panose="020B0604020202020204" pitchFamily="34" charset="0"/>
              <a:cs typeface="Arial" panose="020B0604020202020204" pitchFamily="34" charset="0"/>
            </a:endParaRPr>
          </a:p>
          <a:p>
            <a:pPr marL="0" indent="0">
              <a:buFont typeface="Wingdings 2" panose="05020102010507070707" pitchFamily="18" charset="2"/>
              <a:buNone/>
            </a:pPr>
            <a:endParaRPr lang="en-CA" altLang="en-US" b="1" dirty="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CA" altLang="en-US" b="1" dirty="0">
                <a:solidFill>
                  <a:srgbClr val="0070C0"/>
                </a:solidFill>
              </a:rPr>
              <a:t>Forms of Plagiarism</a:t>
            </a:r>
          </a:p>
        </p:txBody>
      </p:sp>
      <p:sp>
        <p:nvSpPr>
          <p:cNvPr id="3" name="Content Placeholder 2"/>
          <p:cNvSpPr>
            <a:spLocks noGrp="1"/>
          </p:cNvSpPr>
          <p:nvPr>
            <p:ph idx="1"/>
          </p:nvPr>
        </p:nvSpPr>
        <p:spPr/>
        <p:txBody>
          <a:bodyPr/>
          <a:lstStyle/>
          <a:p>
            <a:pPr marL="542925" indent="-542925">
              <a:buClrTx/>
              <a:buFont typeface="Wingdings" panose="05000000000000000000" pitchFamily="2" charset="2"/>
              <a:buChar char="v"/>
              <a:defRPr/>
            </a:pPr>
            <a:r>
              <a:rPr lang="en-CA" sz="2400" b="1" dirty="0">
                <a:latin typeface="Arial" pitchFamily="34" charset="0"/>
                <a:cs typeface="Arial" pitchFamily="34" charset="0"/>
              </a:rPr>
              <a:t>Using an author’s words or ideas without proper reference </a:t>
            </a:r>
          </a:p>
          <a:p>
            <a:pPr marL="542925" indent="-542925">
              <a:buClrTx/>
              <a:buFont typeface="Wingdings" panose="05000000000000000000" pitchFamily="2" charset="2"/>
              <a:buChar char="v"/>
              <a:defRPr/>
            </a:pPr>
            <a:r>
              <a:rPr lang="en-CA" sz="2400" b="1" dirty="0">
                <a:latin typeface="Arial" pitchFamily="34" charset="0"/>
                <a:cs typeface="Arial" pitchFamily="34" charset="0"/>
              </a:rPr>
              <a:t>Failing to put quotation marks around words taken from a source </a:t>
            </a:r>
          </a:p>
          <a:p>
            <a:pPr marL="542925" indent="-542925">
              <a:buClrTx/>
              <a:buFont typeface="Wingdings" panose="05000000000000000000" pitchFamily="2" charset="2"/>
              <a:buChar char="v"/>
              <a:defRPr/>
            </a:pPr>
            <a:r>
              <a:rPr lang="en-CA" sz="2400" b="1" dirty="0">
                <a:latin typeface="Arial" pitchFamily="34" charset="0"/>
                <a:cs typeface="Arial" pitchFamily="34" charset="0"/>
              </a:rPr>
              <a:t>Doing work for someone else, or having someone do it for you </a:t>
            </a:r>
          </a:p>
          <a:p>
            <a:pPr marL="542925" indent="-542925">
              <a:buClrTx/>
              <a:buFont typeface="Wingdings" panose="05000000000000000000" pitchFamily="2" charset="2"/>
              <a:buChar char="v"/>
              <a:defRPr/>
            </a:pPr>
            <a:r>
              <a:rPr lang="en-CA" sz="2400" b="1" dirty="0">
                <a:latin typeface="Arial" pitchFamily="34" charset="0"/>
                <a:cs typeface="Arial" pitchFamily="34" charset="0"/>
              </a:rPr>
              <a:t>Unauthorized collaboration </a:t>
            </a:r>
          </a:p>
          <a:p>
            <a:pPr marL="542925" indent="-542925">
              <a:buClrTx/>
              <a:buFont typeface="Wingdings" panose="05000000000000000000" pitchFamily="2" charset="2"/>
              <a:buChar char="v"/>
              <a:defRPr/>
            </a:pPr>
            <a:r>
              <a:rPr lang="en-CA" sz="2400" b="1" dirty="0">
                <a:latin typeface="Arial" pitchFamily="34" charset="0"/>
                <a:cs typeface="Arial" pitchFamily="34" charset="0"/>
              </a:rPr>
              <a:t>Falsifying or inventing information or data </a:t>
            </a:r>
          </a:p>
          <a:p>
            <a:pPr marL="542925" indent="-542925">
              <a:buClrTx/>
              <a:buFont typeface="Wingdings" panose="05000000000000000000" pitchFamily="2" charset="2"/>
              <a:buChar char="v"/>
              <a:defRPr/>
            </a:pPr>
            <a:r>
              <a:rPr lang="en-CA" sz="2400" b="1" dirty="0">
                <a:latin typeface="Arial" pitchFamily="34" charset="0"/>
                <a:cs typeface="Arial" pitchFamily="34" charset="0"/>
              </a:rPr>
              <a:t>“Cutting and pasting” from the Internet without identifying the source		</a:t>
            </a:r>
          </a:p>
          <a:p>
            <a:pPr marL="0" indent="0">
              <a:buNone/>
              <a:defRPr/>
            </a:pPr>
            <a:r>
              <a:rPr lang="en-CA" sz="2400" b="1" dirty="0">
                <a:latin typeface="Arial" pitchFamily="34" charset="0"/>
                <a:cs typeface="Arial" pitchFamily="34" charset="0"/>
              </a:rPr>
              <a:t>	</a:t>
            </a:r>
            <a:r>
              <a:rPr lang="en-CA" sz="1800" b="1" dirty="0">
                <a:latin typeface="Arial" pitchFamily="34" charset="0"/>
                <a:cs typeface="Arial" pitchFamily="34" charset="0"/>
              </a:rPr>
              <a:t>(University of Ottawa pamphlet) </a:t>
            </a:r>
          </a:p>
          <a:p>
            <a:pPr marL="0" indent="0">
              <a:buFont typeface="Wingdings 2" panose="05020102010507070707" pitchFamily="18" charset="2"/>
              <a:buNone/>
              <a:defRPr/>
            </a:pPr>
            <a:endParaRPr lang="en-CA"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1000125"/>
            <a:ext cx="8229600" cy="1143000"/>
          </a:xfrm>
        </p:spPr>
        <p:txBody>
          <a:bodyPr>
            <a:normAutofit fontScale="90000"/>
          </a:bodyPr>
          <a:lstStyle/>
          <a:p>
            <a:pPr>
              <a:defRPr/>
            </a:pPr>
            <a:r>
              <a:rPr lang="en-CA" b="1" dirty="0">
                <a:solidFill>
                  <a:srgbClr val="0070C0"/>
                </a:solidFill>
              </a:rPr>
              <a:t>Detailed information about referencing</a:t>
            </a:r>
          </a:p>
        </p:txBody>
      </p:sp>
      <p:sp>
        <p:nvSpPr>
          <p:cNvPr id="15363" name="Content Placeholder 2"/>
          <p:cNvSpPr>
            <a:spLocks noGrp="1"/>
          </p:cNvSpPr>
          <p:nvPr>
            <p:ph idx="1"/>
          </p:nvPr>
        </p:nvSpPr>
        <p:spPr>
          <a:xfrm>
            <a:off x="571500" y="2428875"/>
            <a:ext cx="8229600" cy="3714750"/>
          </a:xfrm>
        </p:spPr>
        <p:txBody>
          <a:bodyPr/>
          <a:lstStyle/>
          <a:p>
            <a:pPr marL="450850" indent="-450850">
              <a:buFont typeface="Wingdings 2" panose="05020102010507070707" pitchFamily="18" charset="2"/>
              <a:buNone/>
            </a:pPr>
            <a:r>
              <a:rPr lang="en-CA" altLang="en-US" b="1" dirty="0">
                <a:latin typeface="Arial" panose="020B0604020202020204" pitchFamily="34" charset="0"/>
                <a:cs typeface="Arial" panose="020B0604020202020204" pitchFamily="34" charset="0"/>
              </a:rPr>
              <a:t>Major discussion</a:t>
            </a:r>
          </a:p>
          <a:p>
            <a:pPr marL="450850" indent="-450850">
              <a:buFont typeface="Wingdings 2" panose="05020102010507070707" pitchFamily="18" charset="2"/>
              <a:buNone/>
            </a:pPr>
            <a:r>
              <a:rPr lang="en-CA" altLang="en-US" b="1" dirty="0">
                <a:latin typeface="Arial" panose="020B0604020202020204" pitchFamily="34" charset="0"/>
                <a:cs typeface="Arial" panose="020B0604020202020204" pitchFamily="34" charset="0"/>
              </a:rPr>
              <a:t>For our purposes</a:t>
            </a:r>
          </a:p>
          <a:p>
            <a:pPr marL="450850" indent="-450850">
              <a:buClrTx/>
            </a:pPr>
            <a:r>
              <a:rPr lang="en-CA" altLang="en-US" b="1" dirty="0">
                <a:latin typeface="Arial" panose="020B0604020202020204" pitchFamily="34" charset="0"/>
                <a:cs typeface="Arial" panose="020B0604020202020204" pitchFamily="34" charset="0"/>
              </a:rPr>
              <a:t>MLA (Modern Language Association)</a:t>
            </a:r>
          </a:p>
          <a:p>
            <a:pPr marL="450850" indent="-450850">
              <a:buClrTx/>
            </a:pPr>
            <a:r>
              <a:rPr lang="en-CA" altLang="en-US" b="1" dirty="0">
                <a:latin typeface="Arial" panose="020B0604020202020204" pitchFamily="34" charset="0"/>
                <a:cs typeface="Arial" panose="020B0604020202020204" pitchFamily="34" charset="0"/>
              </a:rPr>
              <a:t>IEEE (Institute of Electrical and Electronics Engineers)</a:t>
            </a:r>
          </a:p>
          <a:p>
            <a:pPr marL="450850" indent="-450850">
              <a:buClrTx/>
            </a:pPr>
            <a:r>
              <a:rPr lang="en-CA" altLang="en-US" b="1" dirty="0">
                <a:latin typeface="Arial" panose="020B0604020202020204" pitchFamily="34" charset="0"/>
                <a:cs typeface="Arial" panose="020B0604020202020204" pitchFamily="34" charset="0"/>
              </a:rPr>
              <a:t>APA (American Psychology Association)</a:t>
            </a:r>
          </a:p>
          <a:p>
            <a:pPr marL="450850" indent="-450850">
              <a:buFont typeface="Wingdings 2" panose="05020102010507070707" pitchFamily="18" charset="2"/>
              <a:buNone/>
            </a:pPr>
            <a:r>
              <a:rPr lang="en-CA" altLang="en-US" b="1" dirty="0">
                <a:latin typeface="Arial" panose="020B0604020202020204" pitchFamily="34" charset="0"/>
                <a:cs typeface="Arial" panose="020B0604020202020204" pitchFamily="34" charset="0"/>
              </a:rPr>
              <a:t>MLA and APA – reference point OWL at Purdue</a:t>
            </a:r>
          </a:p>
          <a:p>
            <a:pPr marL="450850" indent="-450850">
              <a:buFont typeface="Wingdings 2" panose="05020102010507070707" pitchFamily="18" charset="2"/>
              <a:buNone/>
            </a:pPr>
            <a:r>
              <a:rPr lang="en-CA" altLang="en-US" b="1" dirty="0">
                <a:latin typeface="Arial" panose="020B0604020202020204" pitchFamily="34" charset="0"/>
                <a:cs typeface="Arial" panose="020B0604020202020204" pitchFamily="34" charset="0"/>
              </a:rPr>
              <a:t>IEEE – see Beer 237 – 242 </a:t>
            </a:r>
          </a:p>
          <a:p>
            <a:pPr marL="450850" indent="-450850">
              <a:buFont typeface="Wingdings 2" panose="05020102010507070707" pitchFamily="18" charset="2"/>
              <a:buNone/>
            </a:pPr>
            <a:endParaRPr lang="en-CA" altLang="en-US" b="1" dirty="0"/>
          </a:p>
          <a:p>
            <a:pPr marL="450850" indent="-450850">
              <a:buFont typeface="Wingdings 2" panose="05020102010507070707" pitchFamily="18" charset="2"/>
              <a:buNone/>
            </a:pPr>
            <a:endParaRPr lang="en-CA"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68313" y="549275"/>
            <a:ext cx="8229600" cy="938213"/>
          </a:xfrm>
        </p:spPr>
        <p:txBody>
          <a:bodyPr/>
          <a:lstStyle/>
          <a:p>
            <a:r>
              <a:rPr lang="en-CA" altLang="en-US" b="1" dirty="0">
                <a:solidFill>
                  <a:srgbClr val="0070C0"/>
                </a:solidFill>
              </a:rPr>
              <a:t>Reference for Citation styles</a:t>
            </a:r>
          </a:p>
        </p:txBody>
      </p:sp>
      <p:sp>
        <p:nvSpPr>
          <p:cNvPr id="16387" name="Content Placeholder 2"/>
          <p:cNvSpPr>
            <a:spLocks noGrp="1"/>
          </p:cNvSpPr>
          <p:nvPr>
            <p:ph idx="4294967295"/>
          </p:nvPr>
        </p:nvSpPr>
        <p:spPr>
          <a:xfrm>
            <a:off x="468313" y="1628775"/>
            <a:ext cx="8229600" cy="4389438"/>
          </a:xfrm>
        </p:spPr>
        <p:txBody>
          <a:bodyPr/>
          <a:lstStyle/>
          <a:p>
            <a:pPr>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Student Academic Success Service (SASS) website - Academic Writing Help Centre Service – </a:t>
            </a:r>
          </a:p>
          <a:p>
            <a:pPr>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http://www.sass.uottawa.ca/writing/kit/referencing.php</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spcAft>
                <a:spcPts val="600"/>
              </a:spcAft>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OWL – Purdue Online Writing Lab.  </a:t>
            </a:r>
          </a:p>
          <a:p>
            <a:pPr>
              <a:lnSpc>
                <a:spcPct val="150000"/>
              </a:lnSpc>
              <a:spcBef>
                <a:spcPct val="0"/>
              </a:spcBef>
              <a:buFont typeface="Wingdings 2" panose="05020102010507070707" pitchFamily="18" charset="2"/>
              <a:buNone/>
            </a:pPr>
            <a:r>
              <a:rPr lang="en-CA" altLang="en-US" sz="2200" b="1" dirty="0"/>
              <a:t>Owl at Purdue. “Research and Citation Resources.” </a:t>
            </a:r>
            <a:r>
              <a:rPr lang="en-CA" altLang="en-US" sz="2200" b="1" i="1" dirty="0"/>
              <a:t>The Purdue Owl Family of Sites.</a:t>
            </a:r>
            <a:r>
              <a:rPr lang="en-CA" altLang="en-US" sz="2200" b="1" dirty="0"/>
              <a:t> The Writing Lab and OWL at Purdue and Purdue U, 2009. Web. 5 May 2009.</a:t>
            </a:r>
          </a:p>
          <a:p>
            <a:pPr>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	&lt; </a:t>
            </a:r>
            <a:r>
              <a:rPr lang="en-CA" altLang="en-US" b="1" dirty="0"/>
              <a:t>https://owl.english.purdue.edu/owl/section/2/</a:t>
            </a:r>
            <a:r>
              <a:rPr lang="en-CA" altLang="en-US" sz="2400" b="1" dirty="0">
                <a:latin typeface="Arial" panose="020B0604020202020204" pitchFamily="34" charset="0"/>
                <a:cs typeface="Arial" panose="020B0604020202020204" pitchFamily="34" charset="0"/>
              </a:rPr>
              <a:t>&gt;</a:t>
            </a:r>
          </a:p>
          <a:p>
            <a:pPr>
              <a:buFont typeface="Wingdings 2" panose="05020102010507070707" pitchFamily="18" charset="2"/>
              <a:buNone/>
            </a:pPr>
            <a:endParaRPr lang="en-CA" altLang="en-US"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CA" altLang="en-US" b="1" dirty="0">
                <a:solidFill>
                  <a:srgbClr val="0070C0"/>
                </a:solidFill>
              </a:rPr>
              <a:t>Avoiding Plagiarism</a:t>
            </a:r>
          </a:p>
        </p:txBody>
      </p:sp>
      <p:sp>
        <p:nvSpPr>
          <p:cNvPr id="3" name="Content Placeholder 2"/>
          <p:cNvSpPr>
            <a:spLocks noGrp="1"/>
          </p:cNvSpPr>
          <p:nvPr>
            <p:ph idx="1"/>
          </p:nvPr>
        </p:nvSpPr>
        <p:spPr>
          <a:xfrm>
            <a:off x="457200" y="2000250"/>
            <a:ext cx="8229600" cy="4324350"/>
          </a:xfrm>
        </p:spPr>
        <p:txBody>
          <a:bodyPr/>
          <a:lstStyle/>
          <a:p>
            <a:pPr marL="528638" indent="-528638">
              <a:buFont typeface="Wingdings 2" panose="05020102010507070707" pitchFamily="18" charset="2"/>
              <a:buNone/>
              <a:defRPr/>
            </a:pPr>
            <a:r>
              <a:rPr lang="en-CA" sz="2400" b="1" dirty="0">
                <a:latin typeface="Arial" pitchFamily="34" charset="0"/>
                <a:cs typeface="Arial" pitchFamily="34" charset="0"/>
              </a:rPr>
              <a:t>You can avoid plagiarism through proper use of secondary information</a:t>
            </a:r>
          </a:p>
          <a:p>
            <a:pPr marL="528638" indent="-528638">
              <a:buClrTx/>
              <a:defRPr/>
            </a:pPr>
            <a:r>
              <a:rPr lang="en-CA" sz="2400" b="1" dirty="0">
                <a:latin typeface="Arial" pitchFamily="34" charset="0"/>
                <a:cs typeface="Arial" pitchFamily="34" charset="0"/>
              </a:rPr>
              <a:t>Documenting / Referencing secondary resources</a:t>
            </a:r>
          </a:p>
          <a:p>
            <a:pPr marL="895351" lvl="1" indent="-528638">
              <a:buClrTx/>
              <a:defRPr/>
            </a:pPr>
            <a:r>
              <a:rPr lang="en-CA" sz="2200" b="1" dirty="0">
                <a:latin typeface="Arial" pitchFamily="34" charset="0"/>
                <a:cs typeface="Arial" pitchFamily="34" charset="0"/>
              </a:rPr>
              <a:t>In text citations</a:t>
            </a:r>
          </a:p>
          <a:p>
            <a:pPr marL="895351" lvl="1" indent="-528638">
              <a:buClrTx/>
              <a:defRPr/>
            </a:pPr>
            <a:r>
              <a:rPr lang="en-CA" sz="2200" b="1" dirty="0">
                <a:latin typeface="Arial" pitchFamily="34" charset="0"/>
                <a:cs typeface="Arial" pitchFamily="34" charset="0"/>
              </a:rPr>
              <a:t>List of works cited – “Bibliography”</a:t>
            </a:r>
          </a:p>
          <a:p>
            <a:pPr marL="0" indent="0">
              <a:buFont typeface="Wingdings 2" panose="05020102010507070707" pitchFamily="18" charset="2"/>
              <a:buNone/>
              <a:defRPr/>
            </a:pPr>
            <a:endParaRPr lang="en-CA" sz="2400" b="1" dirty="0">
              <a:latin typeface="Arial" charset="0"/>
              <a:cs typeface="Arial" charset="0"/>
            </a:endParaRPr>
          </a:p>
          <a:p>
            <a:pPr marL="0" indent="0">
              <a:buFont typeface="Wingdings 2" panose="05020102010507070707" pitchFamily="18" charset="2"/>
              <a:buNone/>
              <a:defRPr/>
            </a:pPr>
            <a:r>
              <a:rPr lang="en-CA" sz="2400" b="1" dirty="0">
                <a:latin typeface="Arial" charset="0"/>
                <a:cs typeface="Arial" charset="0"/>
              </a:rPr>
              <a:t>Videos</a:t>
            </a:r>
          </a:p>
          <a:p>
            <a:pPr marL="0" indent="0">
              <a:buFont typeface="Wingdings 2" panose="05020102010507070707" pitchFamily="18" charset="2"/>
              <a:buNone/>
              <a:defRPr/>
            </a:pPr>
            <a:r>
              <a:rPr lang="en-CA" sz="2400" b="1" dirty="0">
                <a:latin typeface="Arial" charset="0"/>
                <a:cs typeface="Arial" charset="0"/>
              </a:rPr>
              <a:t>http://www.youtube.com/watch?v=0QSnOczodBs&amp;feature=related</a:t>
            </a:r>
          </a:p>
          <a:p>
            <a:pPr marL="0" indent="0">
              <a:buFont typeface="Wingdings 2" panose="05020102010507070707" pitchFamily="18" charset="2"/>
              <a:buNone/>
              <a:defRPr/>
            </a:pPr>
            <a:r>
              <a:rPr lang="en-CA" sz="2400" b="1" dirty="0">
                <a:latin typeface="Arial" charset="0"/>
                <a:cs typeface="Arial" charset="0"/>
              </a:rPr>
              <a:t>http://www.youtube.com/watch?v=64o8z2gxf3A</a:t>
            </a:r>
          </a:p>
          <a:p>
            <a:pPr lvl="1">
              <a:buFont typeface="Wingdings 2" panose="05020102010507070707" pitchFamily="18" charset="2"/>
              <a:buNone/>
              <a:defRPr/>
            </a:pPr>
            <a:r>
              <a:rPr lang="en-CA" sz="3400" b="1" dirty="0">
                <a:latin typeface="Arial" pitchFamily="34" charset="0"/>
                <a:cs typeface="Arial" pitchFamily="34" charset="0"/>
              </a:rPr>
              <a:t>	</a:t>
            </a:r>
            <a:endParaRPr lang="en-CA" sz="1800" b="1" dirty="0">
              <a:latin typeface="Arial" pitchFamily="34" charset="0"/>
              <a:cs typeface="Arial" pitchFamily="34" charset="0"/>
            </a:endParaRPr>
          </a:p>
        </p:txBody>
      </p:sp>
    </p:spTree>
    <p:extLst>
      <p:ext uri="{BB962C8B-B14F-4D97-AF65-F5344CB8AC3E}">
        <p14:creationId xmlns:p14="http://schemas.microsoft.com/office/powerpoint/2010/main" val="14539411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CA" altLang="en-US" b="1" dirty="0">
                <a:solidFill>
                  <a:srgbClr val="0070C0"/>
                </a:solidFill>
              </a:rPr>
              <a:t>Reminder</a:t>
            </a:r>
          </a:p>
        </p:txBody>
      </p:sp>
      <p:sp>
        <p:nvSpPr>
          <p:cNvPr id="3" name="Content Placeholder 2"/>
          <p:cNvSpPr>
            <a:spLocks noGrp="1"/>
          </p:cNvSpPr>
          <p:nvPr>
            <p:ph idx="1"/>
          </p:nvPr>
        </p:nvSpPr>
        <p:spPr>
          <a:xfrm>
            <a:off x="457200" y="2000250"/>
            <a:ext cx="8229600" cy="4324350"/>
          </a:xfrm>
        </p:spPr>
        <p:txBody>
          <a:bodyPr/>
          <a:lstStyle/>
          <a:p>
            <a:pPr marL="528638" indent="-528638">
              <a:buFont typeface="Wingdings 2" panose="05020102010507070707" pitchFamily="18" charset="2"/>
              <a:buNone/>
              <a:defRPr/>
            </a:pPr>
            <a:r>
              <a:rPr lang="en-CA" sz="3600" b="1" dirty="0">
                <a:latin typeface="Arial" pitchFamily="34" charset="0"/>
                <a:cs typeface="Arial" pitchFamily="34" charset="0"/>
              </a:rPr>
              <a:t>DG cancelled – Sept. 20</a:t>
            </a:r>
          </a:p>
          <a:p>
            <a:pPr marL="528638" indent="-528638">
              <a:buFont typeface="Wingdings 2" panose="05020102010507070707" pitchFamily="18" charset="2"/>
              <a:buNone/>
              <a:defRPr/>
            </a:pPr>
            <a:r>
              <a:rPr lang="en-CA" sz="3600" b="1" dirty="0">
                <a:latin typeface="Arial" pitchFamily="34" charset="0"/>
                <a:cs typeface="Arial" pitchFamily="34" charset="0"/>
              </a:rPr>
              <a:t>Library presentation – Sept. 25</a:t>
            </a:r>
          </a:p>
          <a:p>
            <a:pPr marL="528638" indent="-528638">
              <a:buFont typeface="Wingdings 2" panose="05020102010507070707" pitchFamily="18" charset="2"/>
              <a:buNone/>
              <a:defRPr/>
            </a:pPr>
            <a:endParaRPr lang="en-CA" sz="3600" b="1" dirty="0">
              <a:latin typeface="Arial" charset="0"/>
              <a:cs typeface="Arial" charset="0"/>
            </a:endParaRPr>
          </a:p>
          <a:p>
            <a:pPr lvl="1">
              <a:buFont typeface="Wingdings 2" panose="05020102010507070707" pitchFamily="18" charset="2"/>
              <a:buNone/>
              <a:defRPr/>
            </a:pPr>
            <a:r>
              <a:rPr lang="en-CA" sz="3400" b="1" dirty="0">
                <a:latin typeface="Arial" pitchFamily="34" charset="0"/>
                <a:cs typeface="Arial" pitchFamily="34" charset="0"/>
              </a:rPr>
              <a:t>	</a:t>
            </a:r>
            <a:endParaRPr lang="en-CA" sz="1800" b="1" dirty="0">
              <a:latin typeface="Arial" pitchFamily="34" charset="0"/>
              <a:cs typeface="Arial" pitchFamily="34" charset="0"/>
            </a:endParaRPr>
          </a:p>
        </p:txBody>
      </p:sp>
    </p:spTree>
    <p:extLst>
      <p:ext uri="{BB962C8B-B14F-4D97-AF65-F5344CB8AC3E}">
        <p14:creationId xmlns:p14="http://schemas.microsoft.com/office/powerpoint/2010/main" val="2111652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043608" y="476672"/>
            <a:ext cx="7510462" cy="855662"/>
          </a:xfrm>
        </p:spPr>
        <p:txBody>
          <a:bodyPr/>
          <a:lstStyle/>
          <a:p>
            <a:pPr eaLnBrk="1" hangingPunct="1"/>
            <a:r>
              <a:rPr lang="en-CA" altLang="en-US" b="1" dirty="0"/>
              <a:t>Bibliography Assignment</a:t>
            </a:r>
          </a:p>
        </p:txBody>
      </p:sp>
      <p:sp>
        <p:nvSpPr>
          <p:cNvPr id="11267" name="Content Placeholder 2"/>
          <p:cNvSpPr>
            <a:spLocks noGrp="1"/>
          </p:cNvSpPr>
          <p:nvPr>
            <p:ph idx="1"/>
          </p:nvPr>
        </p:nvSpPr>
        <p:spPr>
          <a:xfrm>
            <a:off x="500063" y="1428750"/>
            <a:ext cx="8186737" cy="5168602"/>
          </a:xfrm>
        </p:spPr>
        <p:txBody>
          <a:bodyPr/>
          <a:lstStyle/>
          <a:p>
            <a:pPr marL="0" indent="19050" eaLnBrk="1" hangingPunct="1">
              <a:buFont typeface="Wingdings 2" panose="05020102010507070707" pitchFamily="18" charset="2"/>
              <a:buNone/>
              <a:defRPr/>
            </a:pPr>
            <a:r>
              <a:rPr lang="en-US" sz="1600" b="1" dirty="0">
                <a:latin typeface="Arial" charset="0"/>
                <a:cs typeface="Arial" charset="0"/>
              </a:rPr>
              <a:t>10% of your final mark</a:t>
            </a:r>
          </a:p>
          <a:p>
            <a:pPr marL="0" indent="19050" eaLnBrk="1" hangingPunct="1">
              <a:buFont typeface="Wingdings 2" panose="05020102010507070707" pitchFamily="18" charset="2"/>
              <a:buNone/>
              <a:defRPr/>
            </a:pPr>
            <a:r>
              <a:rPr lang="en-US" sz="1600" b="1" dirty="0">
                <a:latin typeface="Arial" charset="0"/>
                <a:cs typeface="Arial" charset="0"/>
              </a:rPr>
              <a:t>Due date – Oct. 16</a:t>
            </a:r>
          </a:p>
          <a:p>
            <a:pPr marL="0" indent="19050" eaLnBrk="1" hangingPunct="1">
              <a:buFont typeface="Wingdings 2" panose="05020102010507070707" pitchFamily="18" charset="2"/>
              <a:buNone/>
              <a:defRPr/>
            </a:pPr>
            <a:r>
              <a:rPr lang="en-US" sz="1600" b="1" dirty="0">
                <a:latin typeface="Arial" charset="0"/>
                <a:cs typeface="Arial" charset="0"/>
              </a:rPr>
              <a:t>One page - typed</a:t>
            </a:r>
          </a:p>
          <a:p>
            <a:pPr marL="0" indent="19050" eaLnBrk="1" hangingPunct="1">
              <a:buFont typeface="Wingdings 2" panose="05020102010507070707" pitchFamily="18" charset="2"/>
              <a:buNone/>
              <a:defRPr/>
            </a:pPr>
            <a:r>
              <a:rPr lang="en-US" sz="1600" b="1" dirty="0">
                <a:latin typeface="Arial" charset="0"/>
                <a:cs typeface="Arial" charset="0"/>
              </a:rPr>
              <a:t>5 to 10 resources </a:t>
            </a:r>
          </a:p>
          <a:p>
            <a:pPr marL="365125" indent="-346075" eaLnBrk="1" hangingPunct="1">
              <a:buClr>
                <a:schemeClr val="tx1"/>
              </a:buClr>
              <a:buFont typeface="Wingdings 2" panose="05020102010507070707" pitchFamily="18" charset="2"/>
              <a:buChar char="+"/>
              <a:defRPr/>
            </a:pPr>
            <a:r>
              <a:rPr lang="en-CA" sz="1600" b="1" dirty="0">
                <a:latin typeface="Arial" charset="0"/>
                <a:cs typeface="Arial" charset="0"/>
              </a:rPr>
              <a:t>Paper based and electronic publications or peer-reviewed resources</a:t>
            </a:r>
            <a:r>
              <a:rPr lang="en-CA" sz="1600" b="1" dirty="0">
                <a:solidFill>
                  <a:srgbClr val="FF0000"/>
                </a:solidFill>
                <a:latin typeface="Arial" charset="0"/>
                <a:cs typeface="Arial" charset="0"/>
              </a:rPr>
              <a:t>*</a:t>
            </a:r>
            <a:endParaRPr lang="en-CA" sz="1600" b="1" dirty="0">
              <a:latin typeface="Arial" charset="0"/>
              <a:cs typeface="Arial" charset="0"/>
            </a:endParaRPr>
          </a:p>
          <a:p>
            <a:pPr marL="365125" indent="-346075" eaLnBrk="1" hangingPunct="1">
              <a:buClr>
                <a:schemeClr val="tx1"/>
              </a:buClr>
              <a:buFont typeface="Wingdings 2" panose="05020102010507070707" pitchFamily="18" charset="2"/>
              <a:buChar char="+"/>
              <a:defRPr/>
            </a:pPr>
            <a:r>
              <a:rPr lang="en-CA" sz="1600" b="1" dirty="0">
                <a:latin typeface="Arial" charset="0"/>
                <a:cs typeface="Arial" charset="0"/>
              </a:rPr>
              <a:t>A</a:t>
            </a:r>
            <a:r>
              <a:rPr lang="en-US" sz="1600" b="1" dirty="0">
                <a:latin typeface="Arial" charset="0"/>
                <a:cs typeface="Arial" charset="0"/>
              </a:rPr>
              <a:t>t least 1 book (print based) resource - (print or web) – paper or e-book</a:t>
            </a:r>
          </a:p>
          <a:p>
            <a:pPr marL="365125" indent="-346075" eaLnBrk="1" hangingPunct="1">
              <a:buClr>
                <a:schemeClr val="tx1"/>
              </a:buClr>
              <a:buFont typeface="Wingdings 2" panose="05020102010507070707" pitchFamily="18" charset="2"/>
              <a:buChar char="+"/>
              <a:defRPr/>
            </a:pPr>
            <a:r>
              <a:rPr lang="en-US" sz="1600" b="1" dirty="0">
                <a:latin typeface="Arial" charset="0"/>
                <a:cs typeface="Arial" charset="0"/>
              </a:rPr>
              <a:t>Other resources: Newspapers, Academic and Trade Journals, Government Reports and Legal Documents, Product Literature, Multimedia </a:t>
            </a:r>
            <a:r>
              <a:rPr lang="en-US" sz="1600" dirty="0">
                <a:latin typeface="Arial" charset="0"/>
                <a:cs typeface="Arial" charset="0"/>
              </a:rPr>
              <a:t>(radio and television broadcasts, interactive talks, and public meetings).</a:t>
            </a:r>
          </a:p>
          <a:p>
            <a:pPr marL="365125" indent="-346075" eaLnBrk="1" hangingPunct="1">
              <a:buClr>
                <a:schemeClr val="tx1"/>
              </a:buClr>
              <a:buFont typeface="Wingdings 2" panose="05020102010507070707" pitchFamily="18" charset="2"/>
              <a:buChar char="+"/>
              <a:defRPr/>
            </a:pPr>
            <a:r>
              <a:rPr lang="en-US" sz="1600" b="1" dirty="0">
                <a:latin typeface="Arial" charset="0"/>
                <a:cs typeface="Arial" charset="0"/>
              </a:rPr>
              <a:t>DO NOT USE WIKIPEDIA</a:t>
            </a:r>
          </a:p>
          <a:p>
            <a:pPr marL="731838" lvl="1" indent="-346075" eaLnBrk="1" hangingPunct="1">
              <a:buClr>
                <a:schemeClr val="tx1"/>
              </a:buClr>
              <a:buFont typeface="Wingdings 2" panose="05020102010507070707" pitchFamily="18" charset="2"/>
              <a:buChar char="+"/>
              <a:defRPr/>
            </a:pPr>
            <a:endParaRPr lang="en-CA" sz="1400" b="1" dirty="0">
              <a:latin typeface="Arial" charset="0"/>
              <a:cs typeface="Arial" charset="0"/>
            </a:endParaRPr>
          </a:p>
          <a:p>
            <a:pPr marL="0" indent="19050" eaLnBrk="1" hangingPunct="1">
              <a:buFont typeface="Wingdings 2" panose="05020102010507070707" pitchFamily="18" charset="2"/>
              <a:buNone/>
              <a:defRPr/>
            </a:pPr>
            <a:r>
              <a:rPr lang="en-US" sz="1600" b="1" dirty="0">
                <a:latin typeface="Arial" charset="0"/>
                <a:cs typeface="Arial" charset="0"/>
              </a:rPr>
              <a:t>Sources must be related to one of the final report topics.</a:t>
            </a:r>
          </a:p>
          <a:p>
            <a:pPr marL="0" indent="19050" eaLnBrk="1" hangingPunct="1">
              <a:buFont typeface="Wingdings 2" panose="05020102010507070707" pitchFamily="18" charset="2"/>
              <a:buNone/>
              <a:defRPr/>
            </a:pPr>
            <a:r>
              <a:rPr lang="en-US" sz="1600" b="1" dirty="0">
                <a:latin typeface="Arial" charset="0"/>
                <a:cs typeface="Arial" charset="0"/>
              </a:rPr>
              <a:t>You do not need to identify the topic.</a:t>
            </a:r>
          </a:p>
          <a:p>
            <a:pPr marL="0" indent="19050" eaLnBrk="1" hangingPunct="1">
              <a:buFont typeface="Wingdings 2" panose="05020102010507070707" pitchFamily="18" charset="2"/>
              <a:buNone/>
              <a:defRPr/>
            </a:pPr>
            <a:r>
              <a:rPr lang="en-US" sz="1600" b="1" dirty="0">
                <a:latin typeface="Arial" charset="0"/>
                <a:cs typeface="Arial" charset="0"/>
              </a:rPr>
              <a:t>Formatted according to MLA, APA or IEEE</a:t>
            </a:r>
          </a:p>
          <a:p>
            <a:pPr marL="0" indent="19050" eaLnBrk="1" hangingPunct="1">
              <a:buFont typeface="Wingdings 2" panose="05020102010507070707" pitchFamily="18" charset="2"/>
              <a:buNone/>
              <a:defRPr/>
            </a:pPr>
            <a:r>
              <a:rPr lang="en-CA" sz="1600" b="1" dirty="0">
                <a:latin typeface="Arial" charset="0"/>
                <a:cs typeface="Arial" charset="0"/>
              </a:rPr>
              <a:t>At the end of the list, please identify the style you have used. “I have used [name of style].”</a:t>
            </a:r>
          </a:p>
          <a:p>
            <a:pPr marL="0" indent="19050" eaLnBrk="1" hangingPunct="1">
              <a:buFont typeface="Wingdings 2" panose="05020102010507070707" pitchFamily="18" charset="2"/>
              <a:buNone/>
              <a:defRPr/>
            </a:pPr>
            <a:endParaRPr lang="en-CA" sz="1600" b="1" dirty="0">
              <a:latin typeface="Arial" charset="0"/>
              <a:cs typeface="Arial" charset="0"/>
            </a:endParaRPr>
          </a:p>
          <a:p>
            <a:pPr marL="0" indent="19050" eaLnBrk="1" hangingPunct="1">
              <a:buNone/>
              <a:defRPr/>
            </a:pPr>
            <a:r>
              <a:rPr lang="en-US" altLang="en-US" sz="1600" b="1" dirty="0">
                <a:solidFill>
                  <a:srgbClr val="FF0000"/>
                </a:solidFill>
                <a:latin typeface="Arial" panose="020B0604020202020204" pitchFamily="34" charset="0"/>
                <a:cs typeface="Arial" panose="020B0604020202020204" pitchFamily="34" charset="0"/>
              </a:rPr>
              <a:t>* Conducting Research - Sources of Information - will be topics in future lecture</a:t>
            </a:r>
          </a:p>
          <a:p>
            <a:pPr marL="0" indent="19050" eaLnBrk="1" hangingPunct="1">
              <a:buFont typeface="Wingdings 2" panose="05020102010507070707" pitchFamily="18" charset="2"/>
              <a:buNone/>
              <a:defRPr/>
            </a:pPr>
            <a:endParaRPr lang="en-US" sz="1600" b="1" dirty="0">
              <a:latin typeface="Arial" charset="0"/>
              <a:cs typeface="Arial" charset="0"/>
            </a:endParaRPr>
          </a:p>
        </p:txBody>
      </p:sp>
    </p:spTree>
    <p:extLst>
      <p:ext uri="{BB962C8B-B14F-4D97-AF65-F5344CB8AC3E}">
        <p14:creationId xmlns:p14="http://schemas.microsoft.com/office/powerpoint/2010/main" val="4019491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193655" y="-315416"/>
            <a:ext cx="7958138" cy="1285875"/>
          </a:xfrm>
        </p:spPr>
        <p:txBody>
          <a:bodyPr/>
          <a:lstStyle/>
          <a:p>
            <a:pPr marL="342900" indent="-342900" eaLnBrk="1" hangingPunct="1"/>
            <a:br>
              <a:rPr lang="en-CA" altLang="en-US" sz="1700" b="1" dirty="0">
                <a:latin typeface="Arial" charset="0"/>
                <a:cs typeface="Arial" charset="0"/>
              </a:rPr>
            </a:br>
            <a:r>
              <a:rPr lang="en-CA" altLang="en-US" sz="4000" b="1" dirty="0">
                <a:latin typeface="Arial" charset="0"/>
                <a:cs typeface="Arial" charset="0"/>
              </a:rPr>
              <a:t>Final </a:t>
            </a:r>
            <a:r>
              <a:rPr lang="en-US" altLang="en-US" sz="4000" b="1" dirty="0">
                <a:latin typeface="Arial" charset="0"/>
                <a:cs typeface="Arial" charset="0"/>
              </a:rPr>
              <a:t>Report Topics</a:t>
            </a:r>
            <a:endParaRPr lang="en-US" altLang="en-US" sz="4000" b="1" dirty="0">
              <a:latin typeface="Arial" charset="0"/>
            </a:endParaRPr>
          </a:p>
        </p:txBody>
      </p:sp>
      <p:sp>
        <p:nvSpPr>
          <p:cNvPr id="4099" name="Rectangle 3"/>
          <p:cNvSpPr>
            <a:spLocks noGrp="1" noChangeArrowheads="1"/>
          </p:cNvSpPr>
          <p:nvPr>
            <p:ph idx="1"/>
          </p:nvPr>
        </p:nvSpPr>
        <p:spPr>
          <a:xfrm>
            <a:off x="467544" y="983872"/>
            <a:ext cx="8391525" cy="5384055"/>
          </a:xfrm>
        </p:spPr>
        <p:txBody>
          <a:bodyPr>
            <a:normAutofit lnSpcReduction="10000"/>
          </a:bodyPr>
          <a:lstStyle/>
          <a:p>
            <a:pPr marL="0" indent="0">
              <a:buNone/>
            </a:pPr>
            <a:r>
              <a:rPr lang="en-US" sz="2000" b="1" dirty="0">
                <a:latin typeface="Arial" panose="020B0604020202020204" pitchFamily="34" charset="0"/>
                <a:cs typeface="Arial" panose="020B0604020202020204" pitchFamily="34" charset="0"/>
              </a:rPr>
              <a:t>Topics have been provided in a Word Document.</a:t>
            </a:r>
          </a:p>
          <a:p>
            <a:pPr marL="0" indent="0">
              <a:buNone/>
            </a:pPr>
            <a:endParaRPr lang="en-US" sz="2000" b="1" dirty="0">
              <a:latin typeface="Arial" panose="020B0604020202020204" pitchFamily="34" charset="0"/>
              <a:cs typeface="Arial" panose="020B0604020202020204" pitchFamily="34" charset="0"/>
            </a:endParaRPr>
          </a:p>
          <a:p>
            <a:pPr marL="0" indent="0">
              <a:buNone/>
            </a:pPr>
            <a:r>
              <a:rPr lang="en-US" sz="1900" b="1" dirty="0">
                <a:latin typeface="Arial" panose="020B0604020202020204" pitchFamily="34" charset="0"/>
                <a:cs typeface="Arial" panose="020B0604020202020204" pitchFamily="34" charset="0"/>
              </a:rPr>
              <a:t>You have the option of choosing another topic.  You must submit your topic, in writing, to your discussion group leader, or to me, no later than October 12</a:t>
            </a:r>
            <a:r>
              <a:rPr lang="en-US" sz="1900" b="1" baseline="30000" dirty="0">
                <a:latin typeface="Arial" panose="020B0604020202020204" pitchFamily="34" charset="0"/>
                <a:cs typeface="Arial" panose="020B0604020202020204" pitchFamily="34" charset="0"/>
              </a:rPr>
              <a:t>th</a:t>
            </a:r>
            <a:r>
              <a:rPr lang="en-US" sz="1900" b="1" dirty="0">
                <a:latin typeface="Arial" panose="020B0604020202020204" pitchFamily="34" charset="0"/>
                <a:cs typeface="Arial" panose="020B0604020202020204" pitchFamily="34" charset="0"/>
              </a:rPr>
              <a:t>.  The topic should be worded in a manner similar to the topics listed above.  Both the area of research and analysis and the focus of the study should be clearly enunciated.</a:t>
            </a:r>
          </a:p>
          <a:p>
            <a:pPr marL="0" indent="0">
              <a:buNone/>
            </a:pPr>
            <a:endParaRPr lang="en-CA" sz="1900" b="1" dirty="0">
              <a:latin typeface="Arial" panose="020B0604020202020204" pitchFamily="34" charset="0"/>
              <a:cs typeface="Arial" panose="020B0604020202020204" pitchFamily="34" charset="0"/>
            </a:endParaRPr>
          </a:p>
          <a:p>
            <a:pPr marL="0" indent="0">
              <a:buNone/>
            </a:pPr>
            <a:r>
              <a:rPr lang="en-CA" sz="1900" b="1" dirty="0">
                <a:latin typeface="Arial" panose="020B0604020202020204" pitchFamily="34" charset="0"/>
                <a:cs typeface="Arial" panose="020B0604020202020204" pitchFamily="34" charset="0"/>
              </a:rPr>
              <a:t>Topics that will not be approved:</a:t>
            </a:r>
          </a:p>
          <a:p>
            <a:pPr marL="355600" indent="-355600">
              <a:buNone/>
            </a:pPr>
            <a:r>
              <a:rPr lang="en-CA" sz="1900" b="1" dirty="0">
                <a:latin typeface="Arial" panose="020B0604020202020204" pitchFamily="34" charset="0"/>
                <a:cs typeface="Arial" panose="020B0604020202020204" pitchFamily="34" charset="0"/>
              </a:rPr>
              <a:t>1.  wide reaching subjects of contention, topics that are currently under debate </a:t>
            </a:r>
          </a:p>
          <a:p>
            <a:pPr marL="723900">
              <a:buClrTx/>
            </a:pPr>
            <a:r>
              <a:rPr lang="en-CA" sz="1900" b="1" dirty="0">
                <a:latin typeface="Arial" panose="020B0604020202020204" pitchFamily="34" charset="0"/>
                <a:cs typeface="Arial" panose="020B0604020202020204" pitchFamily="34" charset="0"/>
              </a:rPr>
              <a:t>Assisted Suicide</a:t>
            </a:r>
          </a:p>
          <a:p>
            <a:pPr marL="723900">
              <a:buClrTx/>
            </a:pPr>
            <a:r>
              <a:rPr lang="en-CA" sz="1900" b="1" dirty="0">
                <a:latin typeface="Arial" panose="020B0604020202020204" pitchFamily="34" charset="0"/>
                <a:cs typeface="Arial" panose="020B0604020202020204" pitchFamily="34" charset="0"/>
              </a:rPr>
              <a:t>Abortion</a:t>
            </a:r>
          </a:p>
          <a:p>
            <a:pPr marL="723900">
              <a:buClrTx/>
            </a:pPr>
            <a:r>
              <a:rPr lang="en-CA" sz="1900" b="1" dirty="0">
                <a:latin typeface="Arial" panose="020B0604020202020204" pitchFamily="34" charset="0"/>
                <a:cs typeface="Arial" panose="020B0604020202020204" pitchFamily="34" charset="0"/>
              </a:rPr>
              <a:t>Gun Control</a:t>
            </a:r>
          </a:p>
          <a:p>
            <a:pPr marL="723900">
              <a:buClrTx/>
            </a:pPr>
            <a:r>
              <a:rPr lang="en-CA" sz="1900" b="1" dirty="0">
                <a:latin typeface="Arial" panose="020B0604020202020204" pitchFamily="34" charset="0"/>
                <a:cs typeface="Arial" panose="020B0604020202020204" pitchFamily="34" charset="0"/>
              </a:rPr>
              <a:t>Legalized marijuana</a:t>
            </a:r>
          </a:p>
          <a:p>
            <a:pPr marL="723900">
              <a:buClrTx/>
            </a:pPr>
            <a:endParaRPr lang="en-CA" sz="1900" b="1" dirty="0">
              <a:latin typeface="Arial" panose="020B0604020202020204" pitchFamily="34" charset="0"/>
              <a:cs typeface="Arial" panose="020B0604020202020204" pitchFamily="34" charset="0"/>
            </a:endParaRPr>
          </a:p>
          <a:p>
            <a:pPr marL="355600" indent="-355600">
              <a:buNone/>
              <a:tabLst>
                <a:tab pos="355600" algn="l"/>
              </a:tabLst>
            </a:pPr>
            <a:r>
              <a:rPr lang="en-CA" sz="1900" b="1" dirty="0">
                <a:latin typeface="Arial" panose="020B0604020202020204" pitchFamily="34" charset="0"/>
                <a:cs typeface="Arial" panose="020B0604020202020204" pitchFamily="34" charset="0"/>
              </a:rPr>
              <a:t>2.	explanatory, exploratory narrative (the evolution of the personal computer)</a:t>
            </a:r>
          </a:p>
          <a:p>
            <a:pPr marL="357188" indent="-357188" eaLnBrk="1" fontAlgn="auto" hangingPunct="1">
              <a:spcBef>
                <a:spcPct val="0"/>
              </a:spcBef>
              <a:spcAft>
                <a:spcPts val="0"/>
              </a:spcAft>
              <a:buClr>
                <a:schemeClr val="accent3"/>
              </a:buClr>
              <a:buFont typeface="Wingdings 2"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695899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3"/>
          <p:cNvSpPr txBox="1">
            <a:spLocks noChangeArrowheads="1"/>
          </p:cNvSpPr>
          <p:nvPr/>
        </p:nvSpPr>
        <p:spPr bwMode="auto">
          <a:xfrm>
            <a:off x="714375" y="1928813"/>
            <a:ext cx="785812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CA" altLang="en-US" sz="6000" b="1" dirty="0">
                <a:solidFill>
                  <a:schemeClr val="tx2"/>
                </a:solidFill>
              </a:rPr>
              <a:t>Business Communication</a:t>
            </a:r>
          </a:p>
        </p:txBody>
      </p:sp>
    </p:spTree>
    <p:extLst>
      <p:ext uri="{BB962C8B-B14F-4D97-AF65-F5344CB8AC3E}">
        <p14:creationId xmlns:p14="http://schemas.microsoft.com/office/powerpoint/2010/main" val="951585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97489" y="865054"/>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Audience</a:t>
            </a:r>
            <a:endParaRPr lang="en-US" altLang="en-US" sz="4000" b="1" dirty="0">
              <a:latin typeface="Arial" panose="020B0604020202020204" pitchFamily="34" charset="0"/>
            </a:endParaRPr>
          </a:p>
        </p:txBody>
      </p:sp>
      <p:sp>
        <p:nvSpPr>
          <p:cNvPr id="9219" name="Rectangle 1"/>
          <p:cNvSpPr>
            <a:spLocks noGrp="1" noChangeArrowheads="1"/>
          </p:cNvSpPr>
          <p:nvPr>
            <p:ph idx="1"/>
          </p:nvPr>
        </p:nvSpPr>
        <p:spPr>
          <a:xfrm>
            <a:off x="652445" y="1650867"/>
            <a:ext cx="8286750" cy="4672048"/>
          </a:xfrm>
        </p:spPr>
        <p:txBody>
          <a:bodyPr anchor="ctr">
            <a:spAutoFit/>
          </a:bodyPr>
          <a:lstStyle/>
          <a:p>
            <a:pPr>
              <a:buFont typeface="Wingdings 2" panose="05020102010507070707" pitchFamily="18" charset="2"/>
              <a:buNone/>
              <a:defRPr/>
            </a:pPr>
            <a:r>
              <a:rPr lang="en-CA" sz="3000" b="1" dirty="0"/>
              <a:t>The most important factor shaping communication</a:t>
            </a:r>
          </a:p>
          <a:p>
            <a:pPr lvl="1">
              <a:buClr>
                <a:schemeClr val="tx1"/>
              </a:buClr>
              <a:defRPr/>
            </a:pPr>
            <a:r>
              <a:rPr lang="en-CA" sz="3000" b="1" dirty="0"/>
              <a:t>	tone</a:t>
            </a:r>
          </a:p>
          <a:p>
            <a:pPr lvl="1">
              <a:buClr>
                <a:schemeClr val="tx1"/>
              </a:buClr>
              <a:defRPr/>
            </a:pPr>
            <a:r>
              <a:rPr lang="en-CA" sz="3000" b="1" dirty="0"/>
              <a:t>	type of information</a:t>
            </a:r>
          </a:p>
          <a:p>
            <a:pPr lvl="1">
              <a:buClr>
                <a:schemeClr val="tx1"/>
              </a:buClr>
              <a:defRPr/>
            </a:pPr>
            <a:r>
              <a:rPr lang="en-CA" sz="3000" b="1" dirty="0"/>
              <a:t>	amount of detail</a:t>
            </a:r>
          </a:p>
          <a:p>
            <a:pPr lvl="1">
              <a:buClr>
                <a:schemeClr val="tx1"/>
              </a:buClr>
              <a:defRPr/>
            </a:pPr>
            <a:r>
              <a:rPr lang="en-CA" sz="3000" b="1" dirty="0"/>
              <a:t>	design / format criteria</a:t>
            </a:r>
          </a:p>
          <a:p>
            <a:pPr lvl="1">
              <a:buClr>
                <a:schemeClr val="tx1"/>
              </a:buClr>
              <a:defRPr/>
            </a:pPr>
            <a:r>
              <a:rPr lang="en-CA" sz="3000" b="1" dirty="0"/>
              <a:t>	business considerations</a:t>
            </a:r>
          </a:p>
          <a:p>
            <a:pPr lvl="1">
              <a:defRPr/>
            </a:pPr>
            <a:endParaRPr lang="en-CA" b="1" dirty="0"/>
          </a:p>
          <a:p>
            <a:pPr>
              <a:buFont typeface="Wingdings 2" panose="05020102010507070707" pitchFamily="18" charset="2"/>
              <a:buNone/>
              <a:defRPr/>
            </a:pPr>
            <a:endParaRPr lang="en-CA" sz="2400" b="1" dirty="0"/>
          </a:p>
        </p:txBody>
      </p:sp>
    </p:spTree>
    <p:extLst>
      <p:ext uri="{BB962C8B-B14F-4D97-AF65-F5344CB8AC3E}">
        <p14:creationId xmlns:p14="http://schemas.microsoft.com/office/powerpoint/2010/main" val="3015710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71917" y="668427"/>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Professional peers </a:t>
            </a:r>
            <a:endParaRPr lang="en-US" altLang="en-US" sz="4000" b="1" dirty="0">
              <a:latin typeface="Arial" panose="020B0604020202020204" pitchFamily="34" charset="0"/>
            </a:endParaRPr>
          </a:p>
        </p:txBody>
      </p:sp>
      <p:sp>
        <p:nvSpPr>
          <p:cNvPr id="9219" name="Rectangle 1"/>
          <p:cNvSpPr>
            <a:spLocks noGrp="1" noChangeArrowheads="1"/>
          </p:cNvSpPr>
          <p:nvPr>
            <p:ph idx="1"/>
          </p:nvPr>
        </p:nvSpPr>
        <p:spPr>
          <a:xfrm>
            <a:off x="357188" y="1713000"/>
            <a:ext cx="8286750" cy="4708981"/>
          </a:xfrm>
        </p:spPr>
        <p:txBody>
          <a:bodyPr anchor="ctr">
            <a:spAutoFit/>
          </a:bodyPr>
          <a:lstStyle/>
          <a:p>
            <a:pPr>
              <a:buNone/>
              <a:defRPr/>
            </a:pPr>
            <a:r>
              <a:rPr lang="en-CA" b="1" dirty="0"/>
              <a:t>Most frequent audience for communication</a:t>
            </a:r>
          </a:p>
          <a:p>
            <a:pPr>
              <a:buFont typeface="Wingdings 2" panose="05020102010507070707" pitchFamily="18" charset="2"/>
              <a:buNone/>
              <a:defRPr/>
            </a:pPr>
            <a:r>
              <a:rPr lang="en-CA" b="1" dirty="0"/>
              <a:t>Purpose:</a:t>
            </a:r>
          </a:p>
          <a:p>
            <a:pPr lvl="1">
              <a:buNone/>
              <a:defRPr/>
            </a:pPr>
            <a:r>
              <a:rPr lang="en-CA" sz="2200" b="1" dirty="0"/>
              <a:t>Work coordination</a:t>
            </a:r>
          </a:p>
          <a:p>
            <a:pPr lvl="1">
              <a:buNone/>
              <a:defRPr/>
            </a:pPr>
            <a:r>
              <a:rPr lang="en-CA" sz="2200" b="1" dirty="0"/>
              <a:t>status updates</a:t>
            </a:r>
          </a:p>
          <a:p>
            <a:pPr lvl="1">
              <a:buNone/>
              <a:defRPr/>
            </a:pPr>
            <a:r>
              <a:rPr lang="en-CA" sz="2200" b="1" dirty="0"/>
              <a:t>Issue identification</a:t>
            </a:r>
          </a:p>
          <a:p>
            <a:pPr lvl="1">
              <a:buNone/>
              <a:defRPr/>
            </a:pPr>
            <a:r>
              <a:rPr lang="en-CA" sz="2200" b="1" dirty="0"/>
              <a:t>Issue Decision / resolution </a:t>
            </a:r>
          </a:p>
          <a:p>
            <a:pPr lvl="1">
              <a:buNone/>
              <a:defRPr/>
            </a:pPr>
            <a:r>
              <a:rPr lang="en-CA" sz="2200" b="1" dirty="0"/>
              <a:t>Professional advice (two-way)</a:t>
            </a:r>
          </a:p>
          <a:p>
            <a:pPr>
              <a:buFont typeface="Wingdings 2" panose="05020102010507070707" pitchFamily="18" charset="2"/>
              <a:buNone/>
              <a:defRPr/>
            </a:pPr>
            <a:r>
              <a:rPr lang="en-CA" b="1" dirty="0"/>
              <a:t>Characteristics</a:t>
            </a:r>
          </a:p>
          <a:p>
            <a:pPr lvl="1">
              <a:buNone/>
              <a:defRPr/>
            </a:pPr>
            <a:r>
              <a:rPr lang="en-CA" sz="2200" b="1" dirty="0"/>
              <a:t>clarity</a:t>
            </a:r>
          </a:p>
          <a:p>
            <a:pPr lvl="1">
              <a:buNone/>
              <a:defRPr/>
            </a:pPr>
            <a:r>
              <a:rPr lang="en-CA" sz="2200" b="1" dirty="0"/>
              <a:t>comprehensive, well-substantiated, credible evidence</a:t>
            </a:r>
          </a:p>
          <a:p>
            <a:pPr lvl="1">
              <a:buNone/>
              <a:defRPr/>
            </a:pPr>
            <a:r>
              <a:rPr lang="en-CA" sz="2200" b="1" dirty="0"/>
              <a:t>level of detail tailored to audience needs</a:t>
            </a:r>
          </a:p>
        </p:txBody>
      </p:sp>
    </p:spTree>
    <p:extLst>
      <p:ext uri="{BB962C8B-B14F-4D97-AF65-F5344CB8AC3E}">
        <p14:creationId xmlns:p14="http://schemas.microsoft.com/office/powerpoint/2010/main" val="616311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43608" y="548680"/>
            <a:ext cx="8572500" cy="785813"/>
          </a:xfrm>
        </p:spPr>
        <p:txBody>
          <a:bodyPr/>
          <a:lstStyle/>
          <a:p>
            <a:pPr marL="342900" indent="-342900" eaLnBrk="1" hangingPunct="1"/>
            <a:r>
              <a:rPr lang="en-US" altLang="en-US" sz="4000" b="1" dirty="0">
                <a:latin typeface="Arial" panose="020B0604020202020204" pitchFamily="34" charset="0"/>
                <a:cs typeface="Arial" panose="020B0604020202020204" pitchFamily="34" charset="0"/>
              </a:rPr>
              <a:t>Executives</a:t>
            </a:r>
          </a:p>
        </p:txBody>
      </p:sp>
      <p:sp>
        <p:nvSpPr>
          <p:cNvPr id="9219" name="Rectangle 1"/>
          <p:cNvSpPr>
            <a:spLocks noGrp="1" noChangeArrowheads="1"/>
          </p:cNvSpPr>
          <p:nvPr>
            <p:ph idx="1"/>
          </p:nvPr>
        </p:nvSpPr>
        <p:spPr>
          <a:xfrm>
            <a:off x="629066" y="1588150"/>
            <a:ext cx="8286750" cy="4444294"/>
          </a:xfrm>
        </p:spPr>
        <p:txBody>
          <a:bodyPr anchor="ctr">
            <a:spAutoFit/>
          </a:bodyPr>
          <a:lstStyle/>
          <a:p>
            <a:pPr>
              <a:buFont typeface="Wingdings 2" panose="05020102010507070707" pitchFamily="18" charset="2"/>
              <a:buNone/>
              <a:defRPr/>
            </a:pPr>
            <a:r>
              <a:rPr lang="en-CA" b="1" dirty="0"/>
              <a:t>Broad range of Positions of authority</a:t>
            </a:r>
          </a:p>
          <a:p>
            <a:pPr lvl="1">
              <a:buNone/>
              <a:defRPr/>
            </a:pPr>
            <a:r>
              <a:rPr lang="en-CA" b="1" dirty="0"/>
              <a:t>Supervisors, managers, CEOs, VPs, etc.</a:t>
            </a:r>
          </a:p>
          <a:p>
            <a:pPr lvl="1">
              <a:buNone/>
              <a:defRPr/>
            </a:pPr>
            <a:r>
              <a:rPr lang="en-CA" b="1" dirty="0"/>
              <a:t>with diverse range of responsibilities</a:t>
            </a:r>
          </a:p>
          <a:p>
            <a:pPr>
              <a:buFont typeface="Wingdings 2" panose="05020102010507070707" pitchFamily="18" charset="2"/>
              <a:buNone/>
              <a:defRPr/>
            </a:pPr>
            <a:r>
              <a:rPr lang="en-CA" b="1" dirty="0"/>
              <a:t>Purpose:</a:t>
            </a:r>
          </a:p>
          <a:p>
            <a:pPr marL="811213" lvl="1" indent="-457200">
              <a:buClr>
                <a:schemeClr val="tx1"/>
              </a:buClr>
              <a:defRPr/>
            </a:pPr>
            <a:r>
              <a:rPr lang="en-CA" b="1" dirty="0"/>
              <a:t>Report findings (technical, administrative, investigative findings)</a:t>
            </a:r>
          </a:p>
          <a:p>
            <a:pPr marL="811213" lvl="1" indent="-457200">
              <a:buClr>
                <a:schemeClr val="tx1"/>
              </a:buClr>
              <a:defRPr/>
            </a:pPr>
            <a:r>
              <a:rPr lang="en-CA" b="1" dirty="0"/>
              <a:t>Identify issues, and remedial action</a:t>
            </a:r>
          </a:p>
          <a:p>
            <a:pPr marL="811213" lvl="1" indent="-457200">
              <a:buClr>
                <a:schemeClr val="tx1"/>
              </a:buClr>
              <a:defRPr/>
            </a:pPr>
            <a:r>
              <a:rPr lang="en-CA" b="1" dirty="0"/>
              <a:t>Provide status updates</a:t>
            </a:r>
          </a:p>
          <a:p>
            <a:pPr marL="811213" lvl="1" indent="-457200">
              <a:buClr>
                <a:schemeClr val="tx1"/>
              </a:buClr>
              <a:defRPr/>
            </a:pPr>
            <a:r>
              <a:rPr lang="en-CA" b="1" dirty="0"/>
              <a:t>Request resources</a:t>
            </a:r>
          </a:p>
          <a:p>
            <a:pPr marL="811213" lvl="1" indent="-457200">
              <a:buClr>
                <a:schemeClr val="tx1"/>
              </a:buClr>
              <a:defRPr/>
            </a:pPr>
            <a:r>
              <a:rPr lang="en-CA" b="1" dirty="0"/>
              <a:t>Seek approval for new ideas, projects</a:t>
            </a:r>
          </a:p>
        </p:txBody>
      </p:sp>
    </p:spTree>
    <p:extLst>
      <p:ext uri="{BB962C8B-B14F-4D97-AF65-F5344CB8AC3E}">
        <p14:creationId xmlns:p14="http://schemas.microsoft.com/office/powerpoint/2010/main" val="24655444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3397</TotalTime>
  <Words>2109</Words>
  <Application>Microsoft Office PowerPoint</Application>
  <PresentationFormat>On-screen Show (4:3)</PresentationFormat>
  <Paragraphs>405</Paragraphs>
  <Slides>37</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Constantia</vt:lpstr>
      <vt:lpstr>Vivaldi</vt:lpstr>
      <vt:lpstr>Wide Latin</vt:lpstr>
      <vt:lpstr>Wingdings</vt:lpstr>
      <vt:lpstr>Wingdings 2</vt:lpstr>
      <vt:lpstr>Flow</vt:lpstr>
      <vt:lpstr>English 1112D Technical Report Writing  Lynda Morrissey September 18, 2017</vt:lpstr>
      <vt:lpstr>Administrative Information </vt:lpstr>
      <vt:lpstr>Lecture outline</vt:lpstr>
      <vt:lpstr>Bibliography Assignment</vt:lpstr>
      <vt:lpstr> Final Report Topics</vt:lpstr>
      <vt:lpstr>PowerPoint Presentation</vt:lpstr>
      <vt:lpstr>Audience</vt:lpstr>
      <vt:lpstr>Professional peers </vt:lpstr>
      <vt:lpstr>Executives</vt:lpstr>
      <vt:lpstr>Executives</vt:lpstr>
      <vt:lpstr>Clients</vt:lpstr>
      <vt:lpstr>Public Sector, General public</vt:lpstr>
      <vt:lpstr>Public Sector, General public</vt:lpstr>
      <vt:lpstr>Technicians, technical staff Administrative support staff</vt:lpstr>
      <vt:lpstr>Audiences – in Academic setting</vt:lpstr>
      <vt:lpstr>Types of Business Communication</vt:lpstr>
      <vt:lpstr>Types of Business Communication</vt:lpstr>
      <vt:lpstr>Requirements - Business Communication</vt:lpstr>
      <vt:lpstr> Email – Important Considerations</vt:lpstr>
      <vt:lpstr> Email – Not recommended in following situations:</vt:lpstr>
      <vt:lpstr> Email – In Academic Setting</vt:lpstr>
      <vt:lpstr> Email – In Academic Setting</vt:lpstr>
      <vt:lpstr> Email – In Academic Setting</vt:lpstr>
      <vt:lpstr> Email – In Business / formal Setting</vt:lpstr>
      <vt:lpstr> Email – In Academic Setting</vt:lpstr>
      <vt:lpstr> Resumes</vt:lpstr>
      <vt:lpstr> Resumes</vt:lpstr>
      <vt:lpstr> Early Career Resumes</vt:lpstr>
      <vt:lpstr> Beer Chapter 10</vt:lpstr>
      <vt:lpstr> Works referenced</vt:lpstr>
      <vt:lpstr>Plagiarism</vt:lpstr>
      <vt:lpstr>Plagiarism awareness</vt:lpstr>
      <vt:lpstr>Forms of Plagiarism</vt:lpstr>
      <vt:lpstr>Detailed information about referencing</vt:lpstr>
      <vt:lpstr>Reference for Citation styles</vt:lpstr>
      <vt:lpstr>Avoiding Plagiarism</vt:lpstr>
      <vt:lpstr>Reminder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 Information Architecture</dc:title>
  <dc:creator>owner</dc:creator>
  <cp:lastModifiedBy>Sabina Henry</cp:lastModifiedBy>
  <cp:revision>194</cp:revision>
  <dcterms:created xsi:type="dcterms:W3CDTF">2011-08-18T17:07:07Z</dcterms:created>
  <dcterms:modified xsi:type="dcterms:W3CDTF">2017-10-18T14:58:11Z</dcterms:modified>
</cp:coreProperties>
</file>